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3"/>
  </p:notesMasterIdLst>
  <p:sldIdLst>
    <p:sldId id="1315" r:id="rId5"/>
    <p:sldId id="1327" r:id="rId6"/>
    <p:sldId id="1319" r:id="rId7"/>
    <p:sldId id="1317" r:id="rId8"/>
    <p:sldId id="1328" r:id="rId9"/>
    <p:sldId id="1320" r:id="rId10"/>
    <p:sldId id="1321" r:id="rId11"/>
    <p:sldId id="1322" r:id="rId12"/>
    <p:sldId id="1323" r:id="rId13"/>
    <p:sldId id="1324" r:id="rId14"/>
    <p:sldId id="1325" r:id="rId15"/>
    <p:sldId id="265" r:id="rId16"/>
    <p:sldId id="266" r:id="rId17"/>
    <p:sldId id="267" r:id="rId18"/>
    <p:sldId id="268" r:id="rId19"/>
    <p:sldId id="288" r:id="rId20"/>
    <p:sldId id="290" r:id="rId21"/>
    <p:sldId id="291" r:id="rId22"/>
    <p:sldId id="269" r:id="rId23"/>
    <p:sldId id="272" r:id="rId24"/>
    <p:sldId id="273" r:id="rId25"/>
    <p:sldId id="270" r:id="rId26"/>
    <p:sldId id="271" r:id="rId27"/>
    <p:sldId id="276" r:id="rId28"/>
    <p:sldId id="274" r:id="rId29"/>
    <p:sldId id="275" r:id="rId30"/>
    <p:sldId id="277" r:id="rId31"/>
    <p:sldId id="278" r:id="rId32"/>
    <p:sldId id="279" r:id="rId33"/>
    <p:sldId id="280" r:id="rId34"/>
    <p:sldId id="281" r:id="rId35"/>
    <p:sldId id="282" r:id="rId36"/>
    <p:sldId id="283" r:id="rId37"/>
    <p:sldId id="284" r:id="rId38"/>
    <p:sldId id="285" r:id="rId39"/>
    <p:sldId id="286" r:id="rId40"/>
    <p:sldId id="287" r:id="rId41"/>
    <p:sldId id="1318" r:id="rId42"/>
  </p:sldIdLst>
  <p:sldSz cx="12192000" cy="6858000"/>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derike Kuijpers-Moelker" initials="FK" lastIdx="3" clrIdx="0">
    <p:extLst>
      <p:ext uri="{19B8F6BF-5375-455C-9EA6-DF929625EA0E}">
        <p15:presenceInfo xmlns:p15="http://schemas.microsoft.com/office/powerpoint/2012/main" userId="S::FKuijpers@probiblio.nl::62eca198-2884-4da6-bf76-ad773e78705c" providerId="AD"/>
      </p:ext>
    </p:extLst>
  </p:cmAuthor>
  <p:cmAuthor id="2" name="Fabienne Mokken" initials="FM" lastIdx="5" clrIdx="1">
    <p:extLst>
      <p:ext uri="{19B8F6BF-5375-455C-9EA6-DF929625EA0E}">
        <p15:presenceInfo xmlns:p15="http://schemas.microsoft.com/office/powerpoint/2012/main" userId="S::fMokken@probiblio.nl::a22e315a-7089-444a-8f96-cd58203fa9c6" providerId="AD"/>
      </p:ext>
    </p:extLst>
  </p:cmAuthor>
  <p:cmAuthor id="3" name="Erik Olde Hanhof" initials="EOH" lastIdx="2" clrIdx="2">
    <p:extLst>
      <p:ext uri="{19B8F6BF-5375-455C-9EA6-DF929625EA0E}">
        <p15:presenceInfo xmlns:p15="http://schemas.microsoft.com/office/powerpoint/2012/main" userId="S::eoldehanhof@probiblio.nl::6db6fc8b-494d-4a25-8411-d2bbfbab2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BA500"/>
    <a:srgbClr val="008B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8" autoAdjust="0"/>
    <p:restoredTop sz="94660"/>
  </p:normalViewPr>
  <p:slideViewPr>
    <p:cSldViewPr snapToGrid="0">
      <p:cViewPr varScale="1">
        <p:scale>
          <a:sx n="80" d="100"/>
          <a:sy n="80" d="100"/>
        </p:scale>
        <p:origin x="80"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erike Kuijpers-Moelker" userId="62eca198-2884-4da6-bf76-ad773e78705c" providerId="ADAL" clId="{5DE0782D-4117-45B8-A339-FD66260DE9DD}"/>
    <pc:docChg chg="custSel modSld">
      <pc:chgData name="Frederike Kuijpers-Moelker" userId="62eca198-2884-4da6-bf76-ad773e78705c" providerId="ADAL" clId="{5DE0782D-4117-45B8-A339-FD66260DE9DD}" dt="2021-02-16T10:22:22.658" v="30" actId="20577"/>
      <pc:docMkLst>
        <pc:docMk/>
      </pc:docMkLst>
      <pc:sldChg chg="modSp mod">
        <pc:chgData name="Frederike Kuijpers-Moelker" userId="62eca198-2884-4da6-bf76-ad773e78705c" providerId="ADAL" clId="{5DE0782D-4117-45B8-A339-FD66260DE9DD}" dt="2021-02-16T10:22:22.658" v="30" actId="20577"/>
        <pc:sldMkLst>
          <pc:docMk/>
          <pc:sldMk cId="2855252641" sldId="265"/>
        </pc:sldMkLst>
        <pc:spChg chg="mod">
          <ac:chgData name="Frederike Kuijpers-Moelker" userId="62eca198-2884-4da6-bf76-ad773e78705c" providerId="ADAL" clId="{5DE0782D-4117-45B8-A339-FD66260DE9DD}" dt="2021-02-16T10:22:22.658" v="30" actId="20577"/>
          <ac:spMkLst>
            <pc:docMk/>
            <pc:sldMk cId="2855252641" sldId="265"/>
            <ac:spMk id="5" creationId="{1B65206C-C0E8-4964-83F8-CC0A269A4856}"/>
          </ac:spMkLst>
        </pc:spChg>
      </pc:sldChg>
      <pc:sldChg chg="delCm">
        <pc:chgData name="Frederike Kuijpers-Moelker" userId="62eca198-2884-4da6-bf76-ad773e78705c" providerId="ADAL" clId="{5DE0782D-4117-45B8-A339-FD66260DE9DD}" dt="2021-01-12T08:36:04.318" v="0" actId="1592"/>
        <pc:sldMkLst>
          <pc:docMk/>
          <pc:sldMk cId="954122515" sldId="1319"/>
        </pc:sldMkLst>
      </pc:sldChg>
      <pc:sldChg chg="modSp mod">
        <pc:chgData name="Frederike Kuijpers-Moelker" userId="62eca198-2884-4da6-bf76-ad773e78705c" providerId="ADAL" clId="{5DE0782D-4117-45B8-A339-FD66260DE9DD}" dt="2021-01-18T12:24:38.329" v="9" actId="20577"/>
        <pc:sldMkLst>
          <pc:docMk/>
          <pc:sldMk cId="2064453877" sldId="1323"/>
        </pc:sldMkLst>
        <pc:spChg chg="mod">
          <ac:chgData name="Frederike Kuijpers-Moelker" userId="62eca198-2884-4da6-bf76-ad773e78705c" providerId="ADAL" clId="{5DE0782D-4117-45B8-A339-FD66260DE9DD}" dt="2021-01-18T12:24:38.329" v="9" actId="20577"/>
          <ac:spMkLst>
            <pc:docMk/>
            <pc:sldMk cId="2064453877" sldId="1323"/>
            <ac:spMk id="3" creationId="{F6884F78-AD5A-4CFA-BAD5-AEB9425B3B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318319C3-E525-4DBA-A562-5723C953B954}" type="datetimeFigureOut">
              <a:rPr lang="nl-NL" smtClean="0"/>
              <a:t>16-2-2021</a:t>
            </a:fld>
            <a:endParaRPr lang="nl-NL"/>
          </a:p>
        </p:txBody>
      </p:sp>
      <p:sp>
        <p:nvSpPr>
          <p:cNvPr id="4" name="Tijdelijke aanduiding voor dia-afbeelding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53A4E8FB-CB75-483A-8E9F-CE0E41259889}" type="slidenum">
              <a:rPr lang="nl-NL" smtClean="0"/>
              <a:t>‹nr.›</a:t>
            </a:fld>
            <a:endParaRPr lang="nl-NL"/>
          </a:p>
        </p:txBody>
      </p:sp>
    </p:spTree>
    <p:extLst>
      <p:ext uri="{BB962C8B-B14F-4D97-AF65-F5344CB8AC3E}">
        <p14:creationId xmlns:p14="http://schemas.microsoft.com/office/powerpoint/2010/main" val="4496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FCBDE4-D5F7-49C8-801F-C7A69898D06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54112CB-EC8D-4511-9214-01A847E65A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3CFC582-6AB3-47BF-A9E5-D05354B069E6}"/>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AF3135EB-0B72-4AFD-B146-B39233A8459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DE3A67-A379-4978-A719-8D77F99451CB}"/>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40858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359608-36C0-40C1-BC19-B289120E81A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967C6E5-F2A6-4F9E-BB74-EBB38E6A5D6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085C9EA-5022-4DC5-84A3-CD7D4E506F8F}"/>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63B72EF5-C0D2-486B-8351-2A9195421B7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8EA919E-1B0D-4E9C-947A-A946113F651C}"/>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228118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D72E789-14A0-4730-8D9E-EEE76CADC76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CE51E32-0CF5-42AE-B35B-91ABD992FBF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840FF33-DD5B-4E13-BBCF-7D441196D790}"/>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BC82A2F4-0BA9-454B-A9D6-5DF28D9A8BF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CF367C6-1F40-4E48-9351-F5ABB8DA50E7}"/>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3771207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eginslide blauw">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9" y="403931"/>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7C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588"/>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3" name="Rechthoek 12">
            <a:extLst>
              <a:ext uri="{FF2B5EF4-FFF2-40B4-BE49-F238E27FC236}">
                <a16:creationId xmlns:a16="http://schemas.microsoft.com/office/drawing/2014/main" id="{ED444A1E-FCA6-4E54-A9D2-993E69AA5A07}"/>
              </a:ext>
            </a:extLst>
          </p:cNvPr>
          <p:cNvSpPr/>
          <p:nvPr userDrawn="1"/>
        </p:nvSpPr>
        <p:spPr>
          <a:xfrm>
            <a:off x="5016032"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588" dirty="0">
              <a:solidFill>
                <a:schemeClr val="bg1"/>
              </a:solidFill>
            </a:endParaRPr>
          </a:p>
        </p:txBody>
      </p:sp>
      <p:sp>
        <p:nvSpPr>
          <p:cNvPr id="14" name="Rechthoek 13">
            <a:extLst>
              <a:ext uri="{FF2B5EF4-FFF2-40B4-BE49-F238E27FC236}">
                <a16:creationId xmlns:a16="http://schemas.microsoft.com/office/drawing/2014/main" id="{FD0601EB-8525-4484-BE2E-BF5AD3E27415}"/>
              </a:ext>
            </a:extLst>
          </p:cNvPr>
          <p:cNvSpPr/>
          <p:nvPr userDrawn="1"/>
        </p:nvSpPr>
        <p:spPr>
          <a:xfrm>
            <a:off x="10555706"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sz="1588" dirty="0">
              <a:solidFill>
                <a:schemeClr val="bg1"/>
              </a:solidFill>
            </a:endParaRPr>
          </a:p>
        </p:txBody>
      </p:sp>
      <p:sp>
        <p:nvSpPr>
          <p:cNvPr id="17" name="Rechthoek 16">
            <a:extLst>
              <a:ext uri="{FF2B5EF4-FFF2-40B4-BE49-F238E27FC236}">
                <a16:creationId xmlns:a16="http://schemas.microsoft.com/office/drawing/2014/main" id="{C5E1D48A-4CC9-4630-B92D-1D48D3F6471B}"/>
              </a:ext>
            </a:extLst>
          </p:cNvPr>
          <p:cNvSpPr/>
          <p:nvPr userDrawn="1"/>
        </p:nvSpPr>
        <p:spPr>
          <a:xfrm>
            <a:off x="8700071" y="4609482"/>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588" dirty="0">
              <a:solidFill>
                <a:schemeClr val="bg1"/>
              </a:solidFill>
            </a:endParaRPr>
          </a:p>
        </p:txBody>
      </p:sp>
      <p:sp>
        <p:nvSpPr>
          <p:cNvPr id="19" name="Tijdelijke aanduiding voor tekst 16">
            <a:extLst>
              <a:ext uri="{FF2B5EF4-FFF2-40B4-BE49-F238E27FC236}">
                <a16:creationId xmlns:a16="http://schemas.microsoft.com/office/drawing/2014/main" id="{E6E32536-F841-477C-80BA-FADC319E756D}"/>
              </a:ext>
            </a:extLst>
          </p:cNvPr>
          <p:cNvSpPr>
            <a:spLocks noGrp="1"/>
          </p:cNvSpPr>
          <p:nvPr>
            <p:ph type="body" sz="quarter" idx="14" hasCustomPrompt="1"/>
          </p:nvPr>
        </p:nvSpPr>
        <p:spPr>
          <a:xfrm>
            <a:off x="3171819" y="4609481"/>
            <a:ext cx="1843200" cy="1843200"/>
          </a:xfrm>
          <a:prstGeom prst="rect">
            <a:avLst/>
          </a:prstGeom>
          <a:solidFill>
            <a:schemeClr val="bg1"/>
          </a:solidFill>
          <a:ln>
            <a:solidFill>
              <a:schemeClr val="bg1"/>
            </a:solidFill>
          </a:ln>
        </p:spPr>
        <p:txBody>
          <a:bodyPr/>
          <a:lstStyle>
            <a:lvl1pPr marL="0" indent="0">
              <a:buNone/>
              <a:defRPr sz="1350">
                <a:solidFill>
                  <a:srgbClr val="008ACE"/>
                </a:solidFill>
                <a:latin typeface="+mj-lt"/>
              </a:defRPr>
            </a:lvl1pPr>
          </a:lstStyle>
          <a:p>
            <a:pPr lvl="0"/>
            <a:r>
              <a:rPr lang="nl-NL" dirty="0"/>
              <a:t>Klik om een subtitel of naam van de spreker toe te voegen</a:t>
            </a:r>
          </a:p>
        </p:txBody>
      </p:sp>
      <p:sp>
        <p:nvSpPr>
          <p:cNvPr id="23" name="Titel 1">
            <a:extLst>
              <a:ext uri="{FF2B5EF4-FFF2-40B4-BE49-F238E27FC236}">
                <a16:creationId xmlns:a16="http://schemas.microsoft.com/office/drawing/2014/main" id="{739943ED-3EC6-4B1D-A5E4-25CCBFBB145B}"/>
              </a:ext>
            </a:extLst>
          </p:cNvPr>
          <p:cNvSpPr>
            <a:spLocks noGrp="1"/>
          </p:cNvSpPr>
          <p:nvPr>
            <p:ph type="ctrTitle" hasCustomPrompt="1"/>
          </p:nvPr>
        </p:nvSpPr>
        <p:spPr>
          <a:xfrm>
            <a:off x="1275814" y="1011219"/>
            <a:ext cx="8293488" cy="1479319"/>
          </a:xfrm>
          <a:prstGeom prst="rect">
            <a:avLst/>
          </a:prstGeom>
        </p:spPr>
        <p:txBody>
          <a:bodyPr lIns="0" tIns="0" rIns="0" bIns="0" anchor="t"/>
          <a:lstStyle>
            <a:lvl1pPr algn="l">
              <a:lnSpc>
                <a:spcPct val="80000"/>
              </a:lnSpc>
              <a:defRPr sz="3600" b="1">
                <a:solidFill>
                  <a:schemeClr val="bg1"/>
                </a:solidFill>
                <a:latin typeface="+mn-lt"/>
              </a:defRPr>
            </a:lvl1pPr>
          </a:lstStyle>
          <a:p>
            <a:r>
              <a:rPr lang="nl-NL" dirty="0"/>
              <a:t>Voeg een titel toe</a:t>
            </a:r>
          </a:p>
        </p:txBody>
      </p:sp>
      <p:sp>
        <p:nvSpPr>
          <p:cNvPr id="24" name="Tijdelijke aanduiding voor afbeelding 19">
            <a:extLst>
              <a:ext uri="{FF2B5EF4-FFF2-40B4-BE49-F238E27FC236}">
                <a16:creationId xmlns:a16="http://schemas.microsoft.com/office/drawing/2014/main" id="{C3C2C79C-76BF-42D5-B0B4-6225D21EDED1}"/>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200" i="1"/>
            </a:lvl1pPr>
          </a:lstStyle>
          <a:p>
            <a:r>
              <a:rPr lang="nl-NL" i="1" dirty="0"/>
              <a:t>Klik om een afbeelding toe te voegen of verwijder dit blokje als je geen foto wil gebruiken</a:t>
            </a:r>
            <a:endParaRPr lang="nl-NL" dirty="0"/>
          </a:p>
        </p:txBody>
      </p:sp>
      <p:sp>
        <p:nvSpPr>
          <p:cNvPr id="20" name="Tijdelijke aanduiding voor tekst 16">
            <a:extLst>
              <a:ext uri="{FF2B5EF4-FFF2-40B4-BE49-F238E27FC236}">
                <a16:creationId xmlns:a16="http://schemas.microsoft.com/office/drawing/2014/main" id="{FAF6CA45-46E0-4E35-B299-FDE0A26A6F87}"/>
              </a:ext>
            </a:extLst>
          </p:cNvPr>
          <p:cNvSpPr>
            <a:spLocks noGrp="1"/>
          </p:cNvSpPr>
          <p:nvPr>
            <p:ph type="body" sz="quarter" idx="15" hasCustomPrompt="1"/>
          </p:nvPr>
        </p:nvSpPr>
        <p:spPr>
          <a:xfrm>
            <a:off x="6856869" y="4609481"/>
            <a:ext cx="1843200" cy="1843200"/>
          </a:xfrm>
          <a:prstGeom prst="rect">
            <a:avLst/>
          </a:prstGeom>
          <a:solidFill>
            <a:srgbClr val="DAA500"/>
          </a:solidFill>
          <a:ln>
            <a:solidFill>
              <a:srgbClr val="DAA500"/>
            </a:solidFill>
          </a:ln>
        </p:spPr>
        <p:txBody>
          <a:bodyPr anchor="b"/>
          <a:lstStyle>
            <a:lvl1pPr marL="0" indent="0">
              <a:buNone/>
              <a:defRPr sz="1350" b="0">
                <a:solidFill>
                  <a:schemeClr val="bg1"/>
                </a:solidFill>
                <a:latin typeface="+mn-lt"/>
              </a:defRPr>
            </a:lvl1pPr>
          </a:lstStyle>
          <a:p>
            <a:pPr lvl="0"/>
            <a:r>
              <a:rPr lang="nl-NL" dirty="0"/>
              <a:t>Klik om een datum toe te voegen</a:t>
            </a:r>
          </a:p>
        </p:txBody>
      </p:sp>
      <p:sp>
        <p:nvSpPr>
          <p:cNvPr id="18" name="Rechthoek 17">
            <a:extLst>
              <a:ext uri="{FF2B5EF4-FFF2-40B4-BE49-F238E27FC236}">
                <a16:creationId xmlns:a16="http://schemas.microsoft.com/office/drawing/2014/main" id="{6F386FC7-8C11-4299-BBF3-D3BDA9D5A7B3}"/>
              </a:ext>
            </a:extLst>
          </p:cNvPr>
          <p:cNvSpPr/>
          <p:nvPr userDrawn="1"/>
        </p:nvSpPr>
        <p:spPr>
          <a:xfrm>
            <a:off x="5016032"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588" dirty="0">
              <a:solidFill>
                <a:schemeClr val="bg1"/>
              </a:solidFill>
            </a:endParaRPr>
          </a:p>
        </p:txBody>
      </p:sp>
    </p:spTree>
    <p:extLst>
      <p:ext uri="{BB962C8B-B14F-4D97-AF65-F5344CB8AC3E}">
        <p14:creationId xmlns:p14="http://schemas.microsoft.com/office/powerpoint/2010/main" val="3037969758"/>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ekstslide blauw">
    <p:bg>
      <p:bgPr>
        <a:solidFill>
          <a:srgbClr val="87C3E7"/>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7CF97FAF-0EAE-45F6-B0EC-5351EECDE843}"/>
              </a:ext>
            </a:extLst>
          </p:cNvPr>
          <p:cNvSpPr/>
          <p:nvPr userDrawn="1"/>
        </p:nvSpPr>
        <p:spPr>
          <a:xfrm>
            <a:off x="161365" y="160897"/>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588"/>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1"/>
            <a:ext cx="666307" cy="666307"/>
          </a:xfrm>
          <a:prstGeom prst="rect">
            <a:avLst/>
          </a:prstGeom>
        </p:spPr>
      </p:pic>
      <p:sp>
        <p:nvSpPr>
          <p:cNvPr id="11" name="Slide Number Placeholder 5">
            <a:extLst>
              <a:ext uri="{FF2B5EF4-FFF2-40B4-BE49-F238E27FC236}">
                <a16:creationId xmlns:a16="http://schemas.microsoft.com/office/drawing/2014/main" id="{C44DA298-4412-4CD2-BEEC-15263C1D9D79}"/>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900">
                <a:solidFill>
                  <a:srgbClr val="008ACE"/>
                </a:solidFill>
              </a:defRPr>
            </a:lvl1pPr>
          </a:lstStyle>
          <a:p>
            <a:fld id="{8A7A6979-0714-4377-B894-6BE4C2D6E202}" type="slidenum">
              <a:rPr lang="en-US" smtClean="0"/>
              <a:pPr/>
              <a:t>‹nr.›</a:t>
            </a:fld>
            <a:endParaRPr lang="en-US" dirty="0"/>
          </a:p>
        </p:txBody>
      </p:sp>
      <p:sp>
        <p:nvSpPr>
          <p:cNvPr id="8" name="Tijdelijke aanduiding voor afbeelding 19">
            <a:extLst>
              <a:ext uri="{FF2B5EF4-FFF2-40B4-BE49-F238E27FC236}">
                <a16:creationId xmlns:a16="http://schemas.microsoft.com/office/drawing/2014/main" id="{66351EE6-1C18-436B-9564-A00F397E822D}"/>
              </a:ext>
            </a:extLst>
          </p:cNvPr>
          <p:cNvSpPr>
            <a:spLocks noGrp="1"/>
          </p:cNvSpPr>
          <p:nvPr>
            <p:ph type="pic" sz="quarter" idx="11"/>
          </p:nvPr>
        </p:nvSpPr>
        <p:spPr>
          <a:xfrm>
            <a:off x="6096000" y="2063698"/>
            <a:ext cx="4503821" cy="3783083"/>
          </a:xfrm>
          <a:prstGeom prst="rect">
            <a:avLst/>
          </a:prstGeom>
        </p:spPr>
        <p:txBody>
          <a:bodyPr anchor="ctr"/>
          <a:lstStyle>
            <a:lvl1pPr marL="0" indent="0" algn="ctr">
              <a:buNone/>
              <a:defRPr i="1">
                <a:solidFill>
                  <a:schemeClr val="tx1"/>
                </a:solidFill>
              </a:defRPr>
            </a:lvl1pPr>
          </a:lstStyle>
          <a:p>
            <a:endParaRPr lang="nl-NL" dirty="0"/>
          </a:p>
        </p:txBody>
      </p:sp>
      <p:sp>
        <p:nvSpPr>
          <p:cNvPr id="14" name="Tijdelijke aanduiding voor tekst 2">
            <a:extLst>
              <a:ext uri="{FF2B5EF4-FFF2-40B4-BE49-F238E27FC236}">
                <a16:creationId xmlns:a16="http://schemas.microsoft.com/office/drawing/2014/main" id="{F74EBC1D-85E3-4E61-8778-6334EA6D8FA5}"/>
              </a:ext>
            </a:extLst>
          </p:cNvPr>
          <p:cNvSpPr>
            <a:spLocks noGrp="1"/>
          </p:cNvSpPr>
          <p:nvPr>
            <p:ph type="body" sz="quarter" idx="13"/>
          </p:nvPr>
        </p:nvSpPr>
        <p:spPr>
          <a:xfrm>
            <a:off x="1275814" y="2068025"/>
            <a:ext cx="4535440" cy="3774428"/>
          </a:xfrm>
          <a:prstGeom prst="rect">
            <a:avLst/>
          </a:prstGeom>
        </p:spPr>
        <p:txBody>
          <a:bodyPr lIns="0" tIns="0" rIns="0" bIns="0"/>
          <a:lstStyle>
            <a:lvl1pPr marL="171453" indent="-171453">
              <a:buFont typeface="Wingdings" panose="05000000000000000000" pitchFamily="2" charset="2"/>
              <a:buChar char="§"/>
              <a:defRPr sz="2100">
                <a:latin typeface="+mj-lt"/>
              </a:defRPr>
            </a:lvl1pPr>
            <a:lvl2pPr marL="514360" indent="-171453">
              <a:buFont typeface="Calibri Light" panose="020F0302020204030204" pitchFamily="34" charset="0"/>
              <a:buChar char="-"/>
              <a:defRPr sz="2100">
                <a:latin typeface="+mj-lt"/>
              </a:defRPr>
            </a:lvl2pPr>
            <a:lvl3pPr>
              <a:defRPr sz="2100">
                <a:latin typeface="+mj-lt"/>
              </a:defRPr>
            </a:lvl3pPr>
          </a:lstStyle>
          <a:p>
            <a:pPr lvl="0"/>
            <a:r>
              <a:rPr lang="nl-NL" dirty="0"/>
              <a:t>Tekststijl van het model bewerken</a:t>
            </a:r>
          </a:p>
          <a:p>
            <a:pPr lvl="1"/>
            <a:r>
              <a:rPr lang="nl-NL" dirty="0"/>
              <a:t>Tweede niveau</a:t>
            </a:r>
          </a:p>
          <a:p>
            <a:pPr lvl="2"/>
            <a:r>
              <a:rPr lang="nl-NL" dirty="0"/>
              <a:t>Derde niveau</a:t>
            </a:r>
          </a:p>
        </p:txBody>
      </p:sp>
      <p:sp>
        <p:nvSpPr>
          <p:cNvPr id="15" name="Titel 5">
            <a:extLst>
              <a:ext uri="{FF2B5EF4-FFF2-40B4-BE49-F238E27FC236}">
                <a16:creationId xmlns:a16="http://schemas.microsoft.com/office/drawing/2014/main" id="{43CB8CFC-1ADE-4BAF-8D3D-0855D4C52B79}"/>
              </a:ext>
            </a:extLst>
          </p:cNvPr>
          <p:cNvSpPr>
            <a:spLocks noGrp="1"/>
          </p:cNvSpPr>
          <p:nvPr>
            <p:ph type="title" hasCustomPrompt="1"/>
          </p:nvPr>
        </p:nvSpPr>
        <p:spPr>
          <a:xfrm>
            <a:off x="1275815" y="1011219"/>
            <a:ext cx="9324007" cy="661171"/>
          </a:xfrm>
          <a:prstGeom prst="rect">
            <a:avLst/>
          </a:prstGeom>
        </p:spPr>
        <p:txBody>
          <a:bodyPr lIns="0" tIns="0" rIns="0" bIns="0"/>
          <a:lstStyle>
            <a:lvl1pPr>
              <a:lnSpc>
                <a:spcPct val="80000"/>
              </a:lnSpc>
              <a:defRPr sz="3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134432582"/>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9" y="403931"/>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8C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588"/>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6" y="4608469"/>
            <a:ext cx="3686401" cy="1843200"/>
          </a:xfrm>
          <a:prstGeom prst="rect">
            <a:avLst/>
          </a:prstGeom>
          <a:solidFill>
            <a:schemeClr val="bg1"/>
          </a:solidFill>
        </p:spPr>
        <p:txBody>
          <a:bodyPr lIns="180000" tIns="180000" rIns="180000" bIns="180000" anchor="t"/>
          <a:lstStyle>
            <a:lvl1pPr marL="0" indent="0" algn="l">
              <a:buNone/>
              <a:defRPr sz="12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9"/>
            <a:ext cx="8293488" cy="1479319"/>
          </a:xfrm>
          <a:prstGeom prst="rect">
            <a:avLst/>
          </a:prstGeom>
        </p:spPr>
        <p:txBody>
          <a:bodyPr lIns="0" tIns="0" rIns="0" bIns="0" anchor="t"/>
          <a:lstStyle>
            <a:lvl1pPr algn="l">
              <a:lnSpc>
                <a:spcPct val="80000"/>
              </a:lnSpc>
              <a:defRPr sz="3600" b="1">
                <a:solidFill>
                  <a:schemeClr val="bg1"/>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588" dirty="0">
              <a:solidFill>
                <a:schemeClr val="bg1"/>
              </a:solidFill>
            </a:endParaRPr>
          </a:p>
        </p:txBody>
      </p:sp>
      <p:sp>
        <p:nvSpPr>
          <p:cNvPr id="8" name="Rechthoek 7">
            <a:extLst>
              <a:ext uri="{FF2B5EF4-FFF2-40B4-BE49-F238E27FC236}">
                <a16:creationId xmlns:a16="http://schemas.microsoft.com/office/drawing/2014/main" id="{24234A86-22FE-4C4D-96A3-AE38FEEE93DD}"/>
              </a:ext>
            </a:extLst>
          </p:cNvPr>
          <p:cNvSpPr/>
          <p:nvPr userDrawn="1"/>
        </p:nvSpPr>
        <p:spPr>
          <a:xfrm>
            <a:off x="10555706"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sz="1588" dirty="0">
              <a:solidFill>
                <a:schemeClr val="bg1"/>
              </a:solidFill>
            </a:endParaRPr>
          </a:p>
        </p:txBody>
      </p:sp>
      <p:sp>
        <p:nvSpPr>
          <p:cNvPr id="9" name="Tijdelijke aanduiding voor afbeelding 3">
            <a:extLst>
              <a:ext uri="{FF2B5EF4-FFF2-40B4-BE49-F238E27FC236}">
                <a16:creationId xmlns:a16="http://schemas.microsoft.com/office/drawing/2014/main" id="{84C7DFF0-DB05-4F8C-81D6-D7543B3863F9}"/>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200" i="1"/>
            </a:lvl1pPr>
          </a:lstStyle>
          <a:p>
            <a:r>
              <a:rPr lang="nl-NL" dirty="0"/>
              <a:t>Klik om een (pas)foto toe te voegen of verwijder dit blokje als je geen foto wil toevoegen</a:t>
            </a:r>
          </a:p>
        </p:txBody>
      </p:sp>
    </p:spTree>
    <p:extLst>
      <p:ext uri="{BB962C8B-B14F-4D97-AF65-F5344CB8AC3E}">
        <p14:creationId xmlns:p14="http://schemas.microsoft.com/office/powerpoint/2010/main" val="30882150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E68E1F-C5CA-463D-AA81-1885CE73204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FE2D988-639C-454B-A29B-76815C96CA2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C8B4A6D-1E7C-419E-BEA1-80A3BA6226F8}"/>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C225860E-45A6-4D59-9445-5BE8BC9342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B51CE6A-544D-46BE-8CE9-8633B4E36137}"/>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206859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6D2D1-3933-4249-A041-96933FC996C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9C3F729-B492-4F1A-AD1F-9F488D60A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E48585C-E39C-44D5-A96B-B444E6842D7B}"/>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9E0CBE12-228F-4D25-B418-8D3A7D6CC6D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8E3A664-52E3-43A5-96CB-E7DA5FE4931F}"/>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376072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B9FE4B-359B-4C4C-A069-9FB4B6D0ADA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37AA8BF-F07B-45B3-B9BE-742E7558C64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752892F-A465-4734-AB42-0719576B84F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F6C5418-DD08-428B-8B71-935B656207DC}"/>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C182166D-2890-48A5-AC76-4EC8B960061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A5030DE-B171-4E6F-95DA-A93A0F13B9DF}"/>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1175076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1DAF98-8E9E-4AC3-9A72-36DDE919EDA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D65FE5D-16BA-405D-B6A5-3CFD4D46F3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661EA7A-EF92-4528-85CE-424BCFD198D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79591E4-EE6B-44EF-8593-DA474EB93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BF311B1-4A14-4188-A6CB-2EAE07998AE6}"/>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8F622E2-9940-4699-A39F-CCBDAD13F44F}"/>
              </a:ext>
            </a:extLst>
          </p:cNvPr>
          <p:cNvSpPr>
            <a:spLocks noGrp="1"/>
          </p:cNvSpPr>
          <p:nvPr>
            <p:ph type="dt" sz="half" idx="10"/>
          </p:nvPr>
        </p:nvSpPr>
        <p:spPr/>
        <p:txBody>
          <a:bodyPr/>
          <a:lstStyle/>
          <a:p>
            <a:endParaRPr lang="nl-NL"/>
          </a:p>
        </p:txBody>
      </p:sp>
      <p:sp>
        <p:nvSpPr>
          <p:cNvPr id="8" name="Tijdelijke aanduiding voor voettekst 7">
            <a:extLst>
              <a:ext uri="{FF2B5EF4-FFF2-40B4-BE49-F238E27FC236}">
                <a16:creationId xmlns:a16="http://schemas.microsoft.com/office/drawing/2014/main" id="{960F66C5-EBDE-47DB-9735-9F749C85845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C2DA5C4-075E-4333-BDFD-F86E6A3831D3}"/>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23510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562D3-731B-4F87-86AA-7E1544E26E6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3D5FE7E-1676-4AE1-A4BF-1C272F5F6391}"/>
              </a:ext>
            </a:extLst>
          </p:cNvPr>
          <p:cNvSpPr>
            <a:spLocks noGrp="1"/>
          </p:cNvSpPr>
          <p:nvPr>
            <p:ph type="dt" sz="half" idx="10"/>
          </p:nvPr>
        </p:nvSpPr>
        <p:spPr/>
        <p:txBody>
          <a:bodyPr/>
          <a:lstStyle/>
          <a:p>
            <a:endParaRPr lang="nl-NL"/>
          </a:p>
        </p:txBody>
      </p:sp>
      <p:sp>
        <p:nvSpPr>
          <p:cNvPr id="4" name="Tijdelijke aanduiding voor voettekst 3">
            <a:extLst>
              <a:ext uri="{FF2B5EF4-FFF2-40B4-BE49-F238E27FC236}">
                <a16:creationId xmlns:a16="http://schemas.microsoft.com/office/drawing/2014/main" id="{97531F7B-0C06-42C9-8107-D60227AECC6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12206FD-AF73-4008-BAEB-5F3C7C852F68}"/>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264717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45931FE-0D01-4F66-9573-CA20B123DE23}"/>
              </a:ext>
            </a:extLst>
          </p:cNvPr>
          <p:cNvSpPr>
            <a:spLocks noGrp="1"/>
          </p:cNvSpPr>
          <p:nvPr>
            <p:ph type="dt" sz="half" idx="10"/>
          </p:nvPr>
        </p:nvSpPr>
        <p:spPr/>
        <p:txBody>
          <a:bodyPr/>
          <a:lstStyle/>
          <a:p>
            <a:endParaRPr lang="nl-NL"/>
          </a:p>
        </p:txBody>
      </p:sp>
      <p:sp>
        <p:nvSpPr>
          <p:cNvPr id="3" name="Tijdelijke aanduiding voor voettekst 2">
            <a:extLst>
              <a:ext uri="{FF2B5EF4-FFF2-40B4-BE49-F238E27FC236}">
                <a16:creationId xmlns:a16="http://schemas.microsoft.com/office/drawing/2014/main" id="{FFD83F26-5AC6-43AE-A3AA-7F17DF58C80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2D9DF53-0480-441B-A8A0-B254AA4ED5F7}"/>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24307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3D6799-332F-4053-B036-30687A7EF7F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5F0F45C-2182-4190-B0DE-68A72C84A2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972C418-98AE-47E7-94C4-0245A92F1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F8BAC2E-BE9B-4F84-9714-A788C7731E6F}"/>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BA062463-FD72-4B69-85E8-C9A474CF81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004A6E1-1B25-4D5B-AD2E-EE99EE619221}"/>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41080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C36529-AE14-4177-A789-5018EE42F01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627E07C-A540-4138-A3B1-B2F7734489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F2FAA42-BCFC-4E9A-ADE5-2541A5627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9775336-874C-4F72-8A59-DF0FB57896D4}"/>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2057D863-DDE3-453B-B070-9FBCD5EB0AF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D1AED1B-1859-44AD-90AE-9EAB9E165D2C}"/>
              </a:ext>
            </a:extLst>
          </p:cNvPr>
          <p:cNvSpPr>
            <a:spLocks noGrp="1"/>
          </p:cNvSpPr>
          <p:nvPr>
            <p:ph type="sldNum" sz="quarter" idx="12"/>
          </p:nvPr>
        </p:nvSpPr>
        <p:spPr/>
        <p:txBody>
          <a:bodyPr/>
          <a:lstStyle/>
          <a:p>
            <a:fld id="{103CB0E5-0E23-4933-8AB6-15A768443C0A}" type="slidenum">
              <a:rPr lang="nl-NL" smtClean="0"/>
              <a:t>‹nr.›</a:t>
            </a:fld>
            <a:endParaRPr lang="nl-NL"/>
          </a:p>
        </p:txBody>
      </p:sp>
    </p:spTree>
    <p:extLst>
      <p:ext uri="{BB962C8B-B14F-4D97-AF65-F5344CB8AC3E}">
        <p14:creationId xmlns:p14="http://schemas.microsoft.com/office/powerpoint/2010/main" val="3404401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769C437-AA94-420C-95EF-FA86FAD3D6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2A210CB-995C-4CE6-B5C5-9B117A7702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D03C1C1-61DF-433C-A32A-167AD56059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a:p>
        </p:txBody>
      </p:sp>
      <p:sp>
        <p:nvSpPr>
          <p:cNvPr id="5" name="Tijdelijke aanduiding voor voettekst 4">
            <a:extLst>
              <a:ext uri="{FF2B5EF4-FFF2-40B4-BE49-F238E27FC236}">
                <a16:creationId xmlns:a16="http://schemas.microsoft.com/office/drawing/2014/main" id="{3DB25680-CD8F-4CD7-BC7E-2D637D5543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3998AC7-8BEC-428C-9BC9-FF7E972AE0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CB0E5-0E23-4933-8AB6-15A768443C0A}" type="slidenum">
              <a:rPr lang="nl-NL" smtClean="0"/>
              <a:t>‹nr.›</a:t>
            </a:fld>
            <a:endParaRPr lang="nl-NL"/>
          </a:p>
        </p:txBody>
      </p:sp>
    </p:spTree>
    <p:extLst>
      <p:ext uri="{BB962C8B-B14F-4D97-AF65-F5344CB8AC3E}">
        <p14:creationId xmlns:p14="http://schemas.microsoft.com/office/powerpoint/2010/main" val="166894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 id="2147483665" r:id="rId13"/>
    <p:sldLayoutId id="214748366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mailto:fkuijpers@probiblio.nl"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5D0236AB-A605-4A18-8827-033468606D86}"/>
              </a:ext>
            </a:extLst>
          </p:cNvPr>
          <p:cNvSpPr>
            <a:spLocks noGrp="1"/>
          </p:cNvSpPr>
          <p:nvPr>
            <p:ph type="body" sz="quarter" idx="14"/>
          </p:nvPr>
        </p:nvSpPr>
        <p:spPr/>
        <p:txBody>
          <a:bodyPr/>
          <a:lstStyle/>
          <a:p>
            <a:endParaRPr lang="nl-NL" b="1" dirty="0"/>
          </a:p>
          <a:p>
            <a:endParaRPr lang="nl-NL" b="1" dirty="0"/>
          </a:p>
          <a:p>
            <a:endParaRPr lang="nl-NL" b="1" dirty="0"/>
          </a:p>
          <a:p>
            <a:endParaRPr lang="nl-NL" b="1" dirty="0"/>
          </a:p>
          <a:p>
            <a:endParaRPr lang="nl-NL" b="1" dirty="0"/>
          </a:p>
          <a:p>
            <a:r>
              <a:rPr lang="nl-NL" b="1" dirty="0"/>
              <a:t>Frederike Kuijpers</a:t>
            </a:r>
          </a:p>
          <a:p>
            <a:endParaRPr lang="nl-NL" dirty="0"/>
          </a:p>
        </p:txBody>
      </p:sp>
      <p:sp>
        <p:nvSpPr>
          <p:cNvPr id="3" name="Titel 2">
            <a:extLst>
              <a:ext uri="{FF2B5EF4-FFF2-40B4-BE49-F238E27FC236}">
                <a16:creationId xmlns:a16="http://schemas.microsoft.com/office/drawing/2014/main" id="{0D6A9D2A-3613-4D9C-A453-365199625258}"/>
              </a:ext>
            </a:extLst>
          </p:cNvPr>
          <p:cNvSpPr>
            <a:spLocks noGrp="1"/>
          </p:cNvSpPr>
          <p:nvPr>
            <p:ph type="ctrTitle"/>
          </p:nvPr>
        </p:nvSpPr>
        <p:spPr/>
        <p:txBody>
          <a:bodyPr/>
          <a:lstStyle/>
          <a:p>
            <a:r>
              <a:rPr kumimoji="0" lang="nl-NL" sz="4800" b="1" i="0" u="none" strike="noStrike" kern="1200" cap="none" spc="0" normalizeH="0" baseline="0" noProof="0" dirty="0">
                <a:ln>
                  <a:noFill/>
                </a:ln>
                <a:solidFill>
                  <a:prstClr val="white"/>
                </a:solidFill>
                <a:effectLst/>
                <a:uLnTx/>
                <a:uFillTx/>
                <a:latin typeface="Calibri" panose="020F0502020204030204"/>
                <a:ea typeface="+mj-ea"/>
                <a:cs typeface="+mj-cs"/>
              </a:rPr>
              <a:t>Het fundament</a:t>
            </a:r>
            <a:br>
              <a:rPr kumimoji="0" lang="nl-NL" sz="4800" b="1" i="0" u="none" strike="noStrike" kern="1200" cap="none" spc="0" normalizeH="0" baseline="0" noProof="0" dirty="0">
                <a:ln>
                  <a:noFill/>
                </a:ln>
                <a:solidFill>
                  <a:prstClr val="white"/>
                </a:solidFill>
                <a:effectLst/>
                <a:uLnTx/>
                <a:uFillTx/>
                <a:latin typeface="Calibri" panose="020F0502020204030204"/>
                <a:ea typeface="+mj-ea"/>
                <a:cs typeface="+mj-cs"/>
              </a:rPr>
            </a:br>
            <a:r>
              <a:rPr kumimoji="0" lang="nl-NL" sz="2000" b="1" i="0" u="none" strike="noStrike" kern="1200" cap="none" spc="0" normalizeH="0" baseline="0" noProof="0" dirty="0">
                <a:ln>
                  <a:noFill/>
                </a:ln>
                <a:solidFill>
                  <a:prstClr val="white"/>
                </a:solidFill>
                <a:effectLst/>
                <a:uLnTx/>
                <a:uFillTx/>
                <a:latin typeface="Calibri" panose="020F0502020204030204"/>
                <a:ea typeface="+mj-ea"/>
                <a:cs typeface="+mj-cs"/>
              </a:rPr>
              <a:t>De basis voor organisatie(ontwikkeling)</a:t>
            </a:r>
            <a:br>
              <a:rPr kumimoji="0" lang="nl-NL" sz="2000" b="1" i="0" u="none" strike="noStrike" kern="1200" cap="none" spc="0" normalizeH="0" baseline="0" noProof="0" dirty="0">
                <a:ln>
                  <a:noFill/>
                </a:ln>
                <a:solidFill>
                  <a:prstClr val="white"/>
                </a:solidFill>
                <a:effectLst/>
                <a:uLnTx/>
                <a:uFillTx/>
                <a:latin typeface="Calibri" panose="020F0502020204030204"/>
                <a:ea typeface="+mj-ea"/>
                <a:cs typeface="+mj-cs"/>
              </a:rPr>
            </a:br>
            <a:r>
              <a:rPr kumimoji="0" lang="nl-NL" sz="2000" b="1" i="0" u="none" strike="noStrike" kern="1200" cap="none" spc="0" normalizeH="0" baseline="0" noProof="0" dirty="0">
                <a:ln>
                  <a:noFill/>
                </a:ln>
                <a:solidFill>
                  <a:prstClr val="white"/>
                </a:solidFill>
                <a:effectLst/>
                <a:uLnTx/>
                <a:uFillTx/>
                <a:latin typeface="Calibri" panose="020F0502020204030204"/>
                <a:ea typeface="+mj-ea"/>
                <a:cs typeface="+mj-cs"/>
              </a:rPr>
              <a:t>Plannen van organisatieontwikkeling met behulp van KPI’s</a:t>
            </a:r>
            <a:endParaRPr lang="nl-NL" dirty="0"/>
          </a:p>
        </p:txBody>
      </p:sp>
      <p:sp>
        <p:nvSpPr>
          <p:cNvPr id="5" name="Tijdelijke aanduiding voor tekst 4">
            <a:extLst>
              <a:ext uri="{FF2B5EF4-FFF2-40B4-BE49-F238E27FC236}">
                <a16:creationId xmlns:a16="http://schemas.microsoft.com/office/drawing/2014/main" id="{1C040802-3014-442E-8502-5DCC8391D2F6}"/>
              </a:ext>
            </a:extLst>
          </p:cNvPr>
          <p:cNvSpPr>
            <a:spLocks noGrp="1"/>
          </p:cNvSpPr>
          <p:nvPr>
            <p:ph type="body" sz="quarter" idx="15"/>
          </p:nvPr>
        </p:nvSpPr>
        <p:spPr>
          <a:ln>
            <a:solidFill>
              <a:srgbClr val="DBA500"/>
            </a:solidFill>
          </a:ln>
        </p:spPr>
        <p:txBody>
          <a:bodyPr/>
          <a:lstStyle/>
          <a:p>
            <a:endParaRPr lang="nl-NL" sz="1400" dirty="0"/>
          </a:p>
          <a:p>
            <a:endParaRPr lang="nl-NL" sz="1400" dirty="0"/>
          </a:p>
          <a:p>
            <a:r>
              <a:rPr lang="nl-NL" sz="1400" dirty="0"/>
              <a:t>December 2020</a:t>
            </a:r>
          </a:p>
        </p:txBody>
      </p:sp>
      <p:pic>
        <p:nvPicPr>
          <p:cNvPr id="1026" name="Picture 2" descr="Business Grafiek Met Groene Stijgende Pijl Omhoog Te Bewegen Naar Het  Midden Van De Rode Target GeÃ¯soleerd Op Een Witte Achtergrond  Royalty-Vrije Foto, Plaatjes, Beelden En Stock Fotografie. Image 18853308.">
            <a:extLst>
              <a:ext uri="{FF2B5EF4-FFF2-40B4-BE49-F238E27FC236}">
                <a16:creationId xmlns:a16="http://schemas.microsoft.com/office/drawing/2014/main" id="{DE36A992-2AFC-45D2-A6D2-2DC11BF3A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344" y="2766281"/>
            <a:ext cx="1843200" cy="18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16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10</a:t>
            </a:fld>
            <a:endParaRPr lang="en-US" dirty="0"/>
          </a:p>
        </p:txBody>
      </p:sp>
      <p:sp>
        <p:nvSpPr>
          <p:cNvPr id="3" name="Rechthoek 2">
            <a:extLst>
              <a:ext uri="{FF2B5EF4-FFF2-40B4-BE49-F238E27FC236}">
                <a16:creationId xmlns:a16="http://schemas.microsoft.com/office/drawing/2014/main" id="{5BB16578-671E-41CB-AE98-089A0BD3026C}"/>
              </a:ext>
            </a:extLst>
          </p:cNvPr>
          <p:cNvSpPr/>
          <p:nvPr/>
        </p:nvSpPr>
        <p:spPr>
          <a:xfrm>
            <a:off x="361214" y="361507"/>
            <a:ext cx="11021490" cy="613498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accent1">
                    <a:lumMod val="50000"/>
                  </a:schemeClr>
                </a:solidFill>
              </a:rPr>
              <a:t>Management van Middelen - 2</a:t>
            </a:r>
          </a:p>
          <a:p>
            <a:endParaRPr lang="nl-NL" sz="1000" b="1" dirty="0">
              <a:solidFill>
                <a:schemeClr val="accent1">
                  <a:lumMod val="50000"/>
                </a:schemeClr>
              </a:solidFill>
            </a:endParaRPr>
          </a:p>
          <a:p>
            <a:r>
              <a:rPr lang="nl-NL" sz="1000" b="1" dirty="0">
                <a:solidFill>
                  <a:schemeClr val="accent1">
                    <a:lumMod val="50000"/>
                  </a:schemeClr>
                </a:solidFill>
              </a:rPr>
              <a:t>Niveau Diensten en Materialen</a:t>
            </a:r>
          </a:p>
          <a:p>
            <a:r>
              <a:rPr lang="nl-NL" sz="1000" b="1" i="1" dirty="0">
                <a:solidFill>
                  <a:schemeClr val="accent1">
                    <a:lumMod val="50000"/>
                  </a:schemeClr>
                </a:solidFill>
              </a:rPr>
              <a:t>KPI:</a:t>
            </a:r>
          </a:p>
          <a:p>
            <a:r>
              <a:rPr lang="nl-NL" sz="1000" i="1" dirty="0">
                <a:solidFill>
                  <a:schemeClr val="accent1">
                    <a:lumMod val="50000"/>
                  </a:schemeClr>
                </a:solidFill>
              </a:rPr>
              <a:t>Ambitie, strategie en beleid worden toegepast bij de keuze voor uitbesteding</a:t>
            </a:r>
          </a:p>
          <a:p>
            <a:r>
              <a:rPr lang="nl-NL" sz="1000" b="1" i="1" dirty="0">
                <a:solidFill>
                  <a:schemeClr val="accent1">
                    <a:lumMod val="50000"/>
                  </a:schemeClr>
                </a:solidFill>
              </a:rPr>
              <a:t>Prestatie-indicator:</a:t>
            </a:r>
          </a:p>
          <a:p>
            <a:r>
              <a:rPr lang="nl-NL" sz="1000" i="1" dirty="0">
                <a:solidFill>
                  <a:schemeClr val="accent1">
                    <a:lumMod val="50000"/>
                  </a:schemeClr>
                </a:solidFill>
              </a:rPr>
              <a:t>- Kaders, richtlijnen en proces rond uitbesteding zijn vastgesteld, geïmplementeerd en geborgd (inkoopbeleid)</a:t>
            </a:r>
          </a:p>
          <a:p>
            <a:r>
              <a:rPr lang="nl-NL" sz="1000" i="1" dirty="0">
                <a:solidFill>
                  <a:schemeClr val="accent1">
                    <a:lumMod val="50000"/>
                  </a:schemeClr>
                </a:solidFill>
              </a:rPr>
              <a:t>- Het proces rond uitbesteding is vastgesteld, efficiënt, wordt gemonitord en verantwoord</a:t>
            </a:r>
          </a:p>
          <a:p>
            <a:r>
              <a:rPr lang="nl-NL" sz="1000" i="1" dirty="0">
                <a:solidFill>
                  <a:schemeClr val="accent1">
                    <a:lumMod val="50000"/>
                  </a:schemeClr>
                </a:solidFill>
              </a:rPr>
              <a:t>- Er is vastgesteld welke bedrijfsonderdelen en/of expertise niet in de organisatie aanwezig maar wel nodig zijn o de ambities te realiseren (zie 4.2 kolom 2, @Renske – deze zie jij nog niet </a:t>
            </a:r>
            <a:r>
              <a:rPr lang="nl-NL" sz="1000" i="1" dirty="0">
                <a:solidFill>
                  <a:schemeClr val="accent1">
                    <a:lumMod val="50000"/>
                  </a:schemeClr>
                </a:solidFill>
                <a:sym typeface="Wingdings" panose="05000000000000000000" pitchFamily="2" charset="2"/>
              </a:rPr>
              <a:t></a:t>
            </a:r>
            <a:r>
              <a:rPr lang="nl-NL" sz="1000" i="1" dirty="0">
                <a:solidFill>
                  <a:schemeClr val="accent1">
                    <a:lumMod val="50000"/>
                  </a:schemeClr>
                </a:solidFill>
              </a:rPr>
              <a:t>)</a:t>
            </a:r>
          </a:p>
          <a:p>
            <a:endParaRPr lang="nl-NL" sz="1000" i="1" dirty="0">
              <a:solidFill>
                <a:schemeClr val="accent1">
                  <a:lumMod val="50000"/>
                </a:schemeClr>
              </a:solidFill>
            </a:endParaRPr>
          </a:p>
          <a:p>
            <a:r>
              <a:rPr lang="nl-NL" sz="1000" b="1" i="1" dirty="0">
                <a:solidFill>
                  <a:schemeClr val="accent1">
                    <a:lumMod val="50000"/>
                  </a:schemeClr>
                </a:solidFill>
              </a:rPr>
              <a:t>KPI:</a:t>
            </a:r>
          </a:p>
          <a:p>
            <a:r>
              <a:rPr lang="nl-NL" sz="1000" i="1" dirty="0">
                <a:solidFill>
                  <a:schemeClr val="accent1">
                    <a:lumMod val="50000"/>
                  </a:schemeClr>
                </a:solidFill>
              </a:rPr>
              <a:t>Op basis van haar ambitie, strategie en beleid verwerft en gebruikt de organisatie diensten en materialen en beheert zij haar faciliteiten</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organisatie verwerft en gebruikt diensten en materialen conform ambitie, strategie en beleid</a:t>
            </a:r>
          </a:p>
          <a:p>
            <a:pPr marL="171450" indent="-171450">
              <a:buFontTx/>
              <a:buChar char="-"/>
            </a:pPr>
            <a:r>
              <a:rPr lang="nl-NL" sz="1000" i="1" dirty="0">
                <a:solidFill>
                  <a:schemeClr val="accent1">
                    <a:lumMod val="50000"/>
                  </a:schemeClr>
                </a:solidFill>
              </a:rPr>
              <a:t>De organisatie beheert haar faciliteiten conform ambitie, strategie en beleid </a:t>
            </a:r>
          </a:p>
          <a:p>
            <a:pPr marL="171450" indent="-171450">
              <a:buFontTx/>
              <a:buChar char="-"/>
            </a:pPr>
            <a:endParaRPr lang="nl-NL" sz="1000" b="1" i="1" dirty="0">
              <a:solidFill>
                <a:schemeClr val="accent1">
                  <a:lumMod val="50000"/>
                </a:schemeClr>
              </a:solidFill>
            </a:endParaRPr>
          </a:p>
          <a:p>
            <a:r>
              <a:rPr lang="nl-NL" sz="1000" b="1" i="1" dirty="0">
                <a:solidFill>
                  <a:schemeClr val="accent1">
                    <a:lumMod val="50000"/>
                  </a:schemeClr>
                </a:solidFill>
              </a:rPr>
              <a:t>KPI:</a:t>
            </a:r>
          </a:p>
          <a:p>
            <a:r>
              <a:rPr lang="nl-NL" sz="1000" i="1" dirty="0">
                <a:solidFill>
                  <a:schemeClr val="accent1">
                    <a:lumMod val="50000"/>
                  </a:schemeClr>
                </a:solidFill>
              </a:rPr>
              <a:t>De organisatie selecteert en betrekt haar partners o.b.v. haar ambitie, strategie en beleid </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ambitie met betrekking tot  samenwerking met partners is onderdeel van het Strategisch Kader</a:t>
            </a:r>
          </a:p>
          <a:p>
            <a:pPr marL="171450" indent="-171450">
              <a:buFontTx/>
              <a:buChar char="-"/>
            </a:pPr>
            <a:r>
              <a:rPr lang="nl-NL" sz="1000" i="1" dirty="0">
                <a:solidFill>
                  <a:schemeClr val="accent1">
                    <a:lumMod val="50000"/>
                  </a:schemeClr>
                </a:solidFill>
              </a:rPr>
              <a:t>Relatie met de gemeente en bijdrage aan gemeentelijke doelen</a:t>
            </a:r>
          </a:p>
          <a:p>
            <a:pPr marL="171450" indent="-171450">
              <a:buFontTx/>
              <a:buChar char="-"/>
            </a:pPr>
            <a:r>
              <a:rPr lang="nl-NL" sz="1000" i="1" dirty="0">
                <a:solidFill>
                  <a:schemeClr val="accent1">
                    <a:lumMod val="50000"/>
                  </a:schemeClr>
                </a:solidFill>
              </a:rPr>
              <a:t>Elke samenwerking met partner(s) levert aanvullende (maatschappelijke) waarde in het werkgebied van de organisatie</a:t>
            </a:r>
          </a:p>
          <a:p>
            <a:pPr marL="171450" indent="-171450">
              <a:buFontTx/>
              <a:buChar char="-"/>
            </a:pPr>
            <a:r>
              <a:rPr lang="nl-NL" sz="1000" i="1" dirty="0">
                <a:solidFill>
                  <a:schemeClr val="accent1">
                    <a:lumMod val="50000"/>
                  </a:schemeClr>
                </a:solidFill>
              </a:rPr>
              <a:t>De organisatie weet wie haar stakeholders zijn betrekt hen bij het bepalen van de doelen op basis van de ambitie en informeert hen over de voortgang</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KPI:</a:t>
            </a:r>
          </a:p>
          <a:p>
            <a:r>
              <a:rPr lang="nl-NL" sz="1000" i="1" dirty="0">
                <a:solidFill>
                  <a:schemeClr val="accent1">
                    <a:lumMod val="50000"/>
                  </a:schemeClr>
                </a:solidFill>
              </a:rPr>
              <a:t>De organisatie optimaliseert de toegevoegde waarde van eigen organisatie op maatschappelijk verantwoorde wijze</a:t>
            </a:r>
          </a:p>
          <a:p>
            <a:r>
              <a:rPr lang="nl-NL" sz="1000" b="1" i="1" dirty="0">
                <a:solidFill>
                  <a:schemeClr val="accent1">
                    <a:lumMod val="50000"/>
                  </a:schemeClr>
                </a:solidFill>
              </a:rPr>
              <a:t>Prestatie-indicator:</a:t>
            </a:r>
          </a:p>
          <a:p>
            <a:r>
              <a:rPr lang="nl-NL" sz="1000" b="1" i="1" dirty="0">
                <a:solidFill>
                  <a:schemeClr val="accent1">
                    <a:lumMod val="50000"/>
                  </a:schemeClr>
                </a:solidFill>
              </a:rPr>
              <a:t>- </a:t>
            </a:r>
            <a:r>
              <a:rPr lang="nl-NL" sz="1000" i="1" dirty="0">
                <a:solidFill>
                  <a:schemeClr val="accent1">
                    <a:lumMod val="50000"/>
                  </a:schemeClr>
                </a:solidFill>
              </a:rPr>
              <a:t>De organisatie maakt in al haar keuzes afwegingen met betrekking tot duurzaamheid en sociaal-maatschappelijke bijdrage </a:t>
            </a:r>
          </a:p>
          <a:p>
            <a:endParaRPr lang="nl-NL" sz="1000" i="1" dirty="0">
              <a:solidFill>
                <a:schemeClr val="accent1">
                  <a:lumMod val="50000"/>
                </a:schemeClr>
              </a:solidFill>
            </a:endParaRPr>
          </a:p>
        </p:txBody>
      </p:sp>
    </p:spTree>
    <p:extLst>
      <p:ext uri="{BB962C8B-B14F-4D97-AF65-F5344CB8AC3E}">
        <p14:creationId xmlns:p14="http://schemas.microsoft.com/office/powerpoint/2010/main" val="1779579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11</a:t>
            </a:fld>
            <a:endParaRPr lang="en-US" dirty="0"/>
          </a:p>
        </p:txBody>
      </p:sp>
      <p:sp>
        <p:nvSpPr>
          <p:cNvPr id="3" name="Rechthoek 2">
            <a:extLst>
              <a:ext uri="{FF2B5EF4-FFF2-40B4-BE49-F238E27FC236}">
                <a16:creationId xmlns:a16="http://schemas.microsoft.com/office/drawing/2014/main" id="{75863ECC-7BFC-48DA-8C59-FA32FF9DFA25}"/>
              </a:ext>
            </a:extLst>
          </p:cNvPr>
          <p:cNvSpPr/>
          <p:nvPr/>
        </p:nvSpPr>
        <p:spPr>
          <a:xfrm>
            <a:off x="448401" y="351608"/>
            <a:ext cx="10866474" cy="592233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accent1">
                    <a:lumMod val="50000"/>
                  </a:schemeClr>
                </a:solidFill>
              </a:rPr>
              <a:t>Management van Processen</a:t>
            </a:r>
          </a:p>
          <a:p>
            <a:endParaRPr lang="nl-NL" sz="1200" dirty="0">
              <a:solidFill>
                <a:schemeClr val="accent1">
                  <a:lumMod val="50000"/>
                </a:schemeClr>
              </a:solidFill>
            </a:endParaRPr>
          </a:p>
          <a:p>
            <a:r>
              <a:rPr lang="nl-NL" sz="1000" b="1" dirty="0">
                <a:solidFill>
                  <a:schemeClr val="accent1">
                    <a:lumMod val="50000"/>
                  </a:schemeClr>
                </a:solidFill>
              </a:rPr>
              <a:t>Niveau Identificeren en ontwerpen</a:t>
            </a:r>
          </a:p>
          <a:p>
            <a:r>
              <a:rPr lang="nl-NL" sz="1000" b="1" i="1" dirty="0">
                <a:solidFill>
                  <a:schemeClr val="accent1">
                    <a:lumMod val="50000"/>
                  </a:schemeClr>
                </a:solidFill>
              </a:rPr>
              <a:t>KPI: </a:t>
            </a:r>
            <a:r>
              <a:rPr lang="nl-NL" sz="1000" i="1" dirty="0">
                <a:solidFill>
                  <a:schemeClr val="accent1">
                    <a:lumMod val="50000"/>
                  </a:schemeClr>
                </a:solidFill>
              </a:rPr>
              <a:t>De organisatie heeft haar integrale processtelsel en professionaliteit geïdentificeerd en georganiseerd</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Processen zijn geïdentificeerd</a:t>
            </a:r>
          </a:p>
          <a:p>
            <a:pPr marL="171450" indent="-171450">
              <a:buFontTx/>
              <a:buChar char="-"/>
            </a:pPr>
            <a:r>
              <a:rPr lang="nl-NL" sz="1000" i="1" dirty="0">
                <a:solidFill>
                  <a:schemeClr val="accent1">
                    <a:lumMod val="50000"/>
                  </a:schemeClr>
                </a:solidFill>
              </a:rPr>
              <a:t>De procesinrichting is ondersteunend aan de ambitie van de organisatie</a:t>
            </a:r>
          </a:p>
          <a:p>
            <a:pPr marL="171450" indent="-171450">
              <a:buFontTx/>
              <a:buChar char="-"/>
            </a:pPr>
            <a:r>
              <a:rPr lang="nl-NL" sz="1000" i="1" dirty="0">
                <a:solidFill>
                  <a:schemeClr val="accent1">
                    <a:lumMod val="50000"/>
                  </a:schemeClr>
                </a:solidFill>
              </a:rPr>
              <a:t>De processen vormen een bundeling van kennis en expertise die in de organisatie aanwezig is </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KPI: </a:t>
            </a:r>
            <a:r>
              <a:rPr lang="nl-NL" sz="1000" i="1" dirty="0">
                <a:solidFill>
                  <a:schemeClr val="accent1">
                    <a:lumMod val="50000"/>
                  </a:schemeClr>
                </a:solidFill>
              </a:rPr>
              <a:t>De procesorganisatie is ontworpen om de geformuleerde strategie en beleidsdoelstellingen te realiseren</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organisatie heeft onderscheid gemaakt tussen haar besturende, primaire en ondersteunende processen</a:t>
            </a:r>
          </a:p>
          <a:p>
            <a:pPr marL="171450" indent="-171450">
              <a:buFontTx/>
              <a:buChar char="-"/>
            </a:pPr>
            <a:r>
              <a:rPr lang="nl-NL" sz="1000" i="1" dirty="0">
                <a:solidFill>
                  <a:schemeClr val="accent1">
                    <a:lumMod val="50000"/>
                  </a:schemeClr>
                </a:solidFill>
              </a:rPr>
              <a:t>Verantwoordelijkheid voor de uitvoering van de processen is getrapt vastgesteld</a:t>
            </a:r>
          </a:p>
          <a:p>
            <a:pPr marL="171450" indent="-171450">
              <a:buFontTx/>
              <a:buChar char="-"/>
            </a:pPr>
            <a:r>
              <a:rPr lang="nl-NL" sz="1000" i="1" dirty="0">
                <a:solidFill>
                  <a:schemeClr val="accent1">
                    <a:lumMod val="50000"/>
                  </a:schemeClr>
                </a:solidFill>
              </a:rPr>
              <a:t>(De beschrijving van) processen en onderhoud van de procesorganisatie vormt een integraal en dynamisch onderdeel van de bedrijfsvoering</a:t>
            </a:r>
          </a:p>
          <a:p>
            <a:pPr marL="171450" indent="-171450">
              <a:buFontTx/>
              <a:buChar char="-"/>
            </a:pPr>
            <a:r>
              <a:rPr lang="nl-NL" sz="1000" i="1" dirty="0">
                <a:solidFill>
                  <a:schemeClr val="accent1">
                    <a:lumMod val="50000"/>
                  </a:schemeClr>
                </a:solidFill>
              </a:rPr>
              <a:t>De processen bieden koers aan de keuzes en uitvoering van de strategie op de resultaatgebieden</a:t>
            </a:r>
          </a:p>
          <a:p>
            <a:pPr marL="171450" indent="-171450">
              <a:buFontTx/>
              <a:buChar char="-"/>
            </a:pPr>
            <a:endParaRPr lang="nl-NL" sz="1000" dirty="0">
              <a:solidFill>
                <a:schemeClr val="accent1">
                  <a:lumMod val="50000"/>
                </a:schemeClr>
              </a:solidFill>
            </a:endParaRPr>
          </a:p>
          <a:p>
            <a:r>
              <a:rPr lang="nl-NL" sz="1000" b="1" dirty="0">
                <a:solidFill>
                  <a:schemeClr val="accent1">
                    <a:lumMod val="50000"/>
                  </a:schemeClr>
                </a:solidFill>
              </a:rPr>
              <a:t>Niveau Uitvoeren en beheersen</a:t>
            </a:r>
          </a:p>
          <a:p>
            <a:r>
              <a:rPr lang="nl-NL" sz="1000" b="1" i="1" dirty="0">
                <a:solidFill>
                  <a:schemeClr val="accent1">
                    <a:lumMod val="50000"/>
                  </a:schemeClr>
                </a:solidFill>
              </a:rPr>
              <a:t>KPI:</a:t>
            </a:r>
          </a:p>
          <a:p>
            <a:r>
              <a:rPr lang="nl-NL" sz="1000" i="1" dirty="0">
                <a:solidFill>
                  <a:schemeClr val="accent1">
                    <a:lumMod val="50000"/>
                  </a:schemeClr>
                </a:solidFill>
              </a:rPr>
              <a:t>De organisatie voert haar processen efficiënt en professioneel uit, medewerkers worden op hun competenties ingezet om de waarde voor in- en externe klanten te realiseren</a:t>
            </a:r>
          </a:p>
          <a:p>
            <a:r>
              <a:rPr lang="nl-NL" sz="1000" b="1" i="1" dirty="0">
                <a:solidFill>
                  <a:schemeClr val="accent1">
                    <a:lumMod val="50000"/>
                  </a:schemeClr>
                </a:solidFill>
              </a:rPr>
              <a:t>Prestatie-indicator:</a:t>
            </a:r>
          </a:p>
          <a:p>
            <a:pPr lvl="0">
              <a:buNone/>
            </a:pPr>
            <a:r>
              <a:rPr lang="nl-NL" sz="1000" i="1" dirty="0">
                <a:solidFill>
                  <a:schemeClr val="accent1">
                    <a:lumMod val="50000"/>
                  </a:schemeClr>
                </a:solidFill>
              </a:rPr>
              <a:t>- Op alle niveaus wordt het proces gezien als een werkinstructie om waarde voor de klant te creëren en er wordt conform proces gehandeld </a:t>
            </a:r>
          </a:p>
          <a:p>
            <a:pPr lvl="0">
              <a:buNone/>
            </a:pPr>
            <a:r>
              <a:rPr lang="nl-NL" sz="1000" i="1" dirty="0">
                <a:solidFill>
                  <a:schemeClr val="accent1">
                    <a:lumMod val="50000"/>
                  </a:schemeClr>
                </a:solidFill>
              </a:rPr>
              <a:t>- Op alle niveaus in de organisatie worden de medewerkers ingezet om waarde te creëren</a:t>
            </a:r>
          </a:p>
          <a:p>
            <a:endParaRPr lang="nl-NL" sz="1000" b="1" dirty="0">
              <a:solidFill>
                <a:schemeClr val="accent1">
                  <a:lumMod val="50000"/>
                </a:schemeClr>
              </a:solidFill>
            </a:endParaRPr>
          </a:p>
          <a:p>
            <a:r>
              <a:rPr lang="nl-NL" sz="1000" b="1" dirty="0">
                <a:solidFill>
                  <a:schemeClr val="accent1">
                    <a:lumMod val="50000"/>
                  </a:schemeClr>
                </a:solidFill>
              </a:rPr>
              <a:t>Niveau Doorlichten en verbeteren</a:t>
            </a:r>
          </a:p>
          <a:p>
            <a:r>
              <a:rPr lang="nl-NL" sz="1000" b="1" i="1" dirty="0">
                <a:solidFill>
                  <a:schemeClr val="accent1">
                    <a:lumMod val="50000"/>
                  </a:schemeClr>
                </a:solidFill>
              </a:rPr>
              <a:t>KPI:</a:t>
            </a:r>
          </a:p>
          <a:p>
            <a:r>
              <a:rPr lang="nl-NL" sz="1000" i="1" dirty="0">
                <a:solidFill>
                  <a:schemeClr val="accent1">
                    <a:lumMod val="50000"/>
                  </a:schemeClr>
                </a:solidFill>
              </a:rPr>
              <a:t>De organisatie beoordeeld de effectiviteit van het integrale processtelsel, de afzonderlijke processen en de daarbij behorende professionaliteit</a:t>
            </a:r>
          </a:p>
          <a:p>
            <a:r>
              <a:rPr lang="nl-NL" sz="1000" b="1" i="1" dirty="0">
                <a:solidFill>
                  <a:schemeClr val="accent1">
                    <a:lumMod val="50000"/>
                  </a:schemeClr>
                </a:solidFill>
              </a:rPr>
              <a:t>Prestatie-indicator:</a:t>
            </a:r>
          </a:p>
          <a:p>
            <a:pPr lvl="0">
              <a:buNone/>
            </a:pPr>
            <a:r>
              <a:rPr lang="nl-NL" sz="1000" i="1" dirty="0">
                <a:solidFill>
                  <a:schemeClr val="accent1">
                    <a:lumMod val="50000"/>
                  </a:schemeClr>
                </a:solidFill>
              </a:rPr>
              <a:t>- Het processtelsel is beoordeeld  en  waar nodig zijn verbeteringen voorgesteld  (Interne beoordeling op strategisch niveau)</a:t>
            </a:r>
          </a:p>
          <a:p>
            <a:pPr lvl="0">
              <a:buNone/>
            </a:pPr>
            <a:r>
              <a:rPr lang="nl-NL" sz="1000" i="1" dirty="0">
                <a:solidFill>
                  <a:schemeClr val="accent1">
                    <a:lumMod val="50000"/>
                  </a:schemeClr>
                </a:solidFill>
              </a:rPr>
              <a:t>- Medewerkers toetsen periodiek de operationele processen op hun werking (Interne beoordeling op operationeel niveau)</a:t>
            </a:r>
          </a:p>
          <a:p>
            <a:pPr lvl="0">
              <a:buNone/>
            </a:pPr>
            <a:r>
              <a:rPr lang="nl-NL" sz="1000" i="1" dirty="0">
                <a:solidFill>
                  <a:schemeClr val="accent1">
                    <a:lumMod val="50000"/>
                  </a:schemeClr>
                </a:solidFill>
              </a:rPr>
              <a:t>- De beoordeling van de processen door stakeholders, financiers en klanten worden gebruikt als input voor verbeterideeën (externe beoordeling op alle niveaus) </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KPI: </a:t>
            </a:r>
            <a:r>
              <a:rPr lang="nl-NL" sz="1000" i="1" dirty="0">
                <a:solidFill>
                  <a:schemeClr val="accent1">
                    <a:lumMod val="50000"/>
                  </a:schemeClr>
                </a:solidFill>
              </a:rPr>
              <a:t>De organisatie zoekt actief naar vernieuwing en verbetering en past haar processen hierop aan (continu verbeteren)</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organisatie is in staat tot continu verbeteren</a:t>
            </a:r>
          </a:p>
          <a:p>
            <a:pPr marL="171450" indent="-171450">
              <a:buFontTx/>
              <a:buChar char="-"/>
            </a:pPr>
            <a:r>
              <a:rPr lang="nl-NL" sz="1000" i="1" dirty="0">
                <a:solidFill>
                  <a:schemeClr val="accent1">
                    <a:lumMod val="50000"/>
                  </a:schemeClr>
                </a:solidFill>
              </a:rPr>
              <a:t>De organisatie verbetert continu</a:t>
            </a:r>
          </a:p>
          <a:p>
            <a:pPr marL="171450" indent="-171450">
              <a:buFontTx/>
              <a:buChar char="-"/>
            </a:pPr>
            <a:endParaRPr lang="nl-NL" sz="1000" i="1" dirty="0">
              <a:solidFill>
                <a:schemeClr val="accent1">
                  <a:lumMod val="50000"/>
                </a:schemeClr>
              </a:solidFill>
            </a:endParaRPr>
          </a:p>
          <a:p>
            <a:endParaRPr lang="nl-NL" sz="1000" i="1" dirty="0">
              <a:solidFill>
                <a:schemeClr val="accent1">
                  <a:lumMod val="50000"/>
                </a:schemeClr>
              </a:solidFill>
            </a:endParaRPr>
          </a:p>
        </p:txBody>
      </p:sp>
    </p:spTree>
    <p:extLst>
      <p:ext uri="{BB962C8B-B14F-4D97-AF65-F5344CB8AC3E}">
        <p14:creationId xmlns:p14="http://schemas.microsoft.com/office/powerpoint/2010/main" val="62420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5D4439-42C3-42EE-8F96-263F1F438F4E}"/>
              </a:ext>
            </a:extLst>
          </p:cNvPr>
          <p:cNvSpPr>
            <a:spLocks noGrp="1"/>
          </p:cNvSpPr>
          <p:nvPr>
            <p:ph type="title"/>
          </p:nvPr>
        </p:nvSpPr>
        <p:spPr>
          <a:xfrm>
            <a:off x="707572" y="93921"/>
            <a:ext cx="10515600" cy="558606"/>
          </a:xfrm>
        </p:spPr>
        <p:txBody>
          <a:bodyPr>
            <a:normAutofit/>
          </a:bodyPr>
          <a:lstStyle/>
          <a:p>
            <a:r>
              <a:rPr lang="nl-NL" sz="1400" b="1" dirty="0">
                <a:solidFill>
                  <a:schemeClr val="accent1">
                    <a:lumMod val="50000"/>
                  </a:schemeClr>
                </a:solidFill>
                <a:latin typeface="+mn-lt"/>
                <a:ea typeface="+mn-ea"/>
                <a:cs typeface="+mn-cs"/>
              </a:rPr>
              <a:t>Activiteitenplan meerjarig</a:t>
            </a:r>
            <a:br>
              <a:rPr lang="nl-NL" sz="1400" b="1" dirty="0">
                <a:solidFill>
                  <a:schemeClr val="accent1">
                    <a:lumMod val="50000"/>
                  </a:schemeClr>
                </a:solidFill>
                <a:latin typeface="+mn-lt"/>
                <a:ea typeface="+mn-ea"/>
                <a:cs typeface="+mn-cs"/>
              </a:rPr>
            </a:br>
            <a:endParaRPr lang="nl-NL" sz="1400" b="1" dirty="0">
              <a:solidFill>
                <a:schemeClr val="accent1">
                  <a:lumMod val="50000"/>
                </a:schemeClr>
              </a:solidFill>
              <a:latin typeface="+mn-lt"/>
              <a:ea typeface="+mn-ea"/>
              <a:cs typeface="+mn-cs"/>
            </a:endParaRPr>
          </a:p>
        </p:txBody>
      </p:sp>
      <p:graphicFrame>
        <p:nvGraphicFramePr>
          <p:cNvPr id="3" name="Tabel 3">
            <a:extLst>
              <a:ext uri="{FF2B5EF4-FFF2-40B4-BE49-F238E27FC236}">
                <a16:creationId xmlns:a16="http://schemas.microsoft.com/office/drawing/2014/main" id="{04627807-3FF8-4CB0-8282-5A462C981DA3}"/>
              </a:ext>
            </a:extLst>
          </p:cNvPr>
          <p:cNvGraphicFramePr>
            <a:graphicFrameLocks noGrp="1"/>
          </p:cNvGraphicFramePr>
          <p:nvPr>
            <p:extLst>
              <p:ext uri="{D42A27DB-BD31-4B8C-83A1-F6EECF244321}">
                <p14:modId xmlns:p14="http://schemas.microsoft.com/office/powerpoint/2010/main" val="3534025988"/>
              </p:ext>
            </p:extLst>
          </p:nvPr>
        </p:nvGraphicFramePr>
        <p:xfrm>
          <a:off x="707572" y="652527"/>
          <a:ext cx="10951942" cy="4709160"/>
        </p:xfrm>
        <a:graphic>
          <a:graphicData uri="http://schemas.openxmlformats.org/drawingml/2006/table">
            <a:tbl>
              <a:tblPr firstRow="1" bandRow="1">
                <a:tableStyleId>{5940675A-B579-460E-94D1-54222C63F5DA}</a:tableStyleId>
              </a:tblPr>
              <a:tblGrid>
                <a:gridCol w="1892396">
                  <a:extLst>
                    <a:ext uri="{9D8B030D-6E8A-4147-A177-3AD203B41FA5}">
                      <a16:colId xmlns:a16="http://schemas.microsoft.com/office/drawing/2014/main" val="1777072274"/>
                    </a:ext>
                  </a:extLst>
                </a:gridCol>
                <a:gridCol w="2064431">
                  <a:extLst>
                    <a:ext uri="{9D8B030D-6E8A-4147-A177-3AD203B41FA5}">
                      <a16:colId xmlns:a16="http://schemas.microsoft.com/office/drawing/2014/main" val="4070651378"/>
                    </a:ext>
                  </a:extLst>
                </a:gridCol>
                <a:gridCol w="4190352">
                  <a:extLst>
                    <a:ext uri="{9D8B030D-6E8A-4147-A177-3AD203B41FA5}">
                      <a16:colId xmlns:a16="http://schemas.microsoft.com/office/drawing/2014/main" val="4005953780"/>
                    </a:ext>
                  </a:extLst>
                </a:gridCol>
                <a:gridCol w="208280">
                  <a:extLst>
                    <a:ext uri="{9D8B030D-6E8A-4147-A177-3AD203B41FA5}">
                      <a16:colId xmlns:a16="http://schemas.microsoft.com/office/drawing/2014/main" val="535294939"/>
                    </a:ext>
                  </a:extLst>
                </a:gridCol>
                <a:gridCol w="208280">
                  <a:extLst>
                    <a:ext uri="{9D8B030D-6E8A-4147-A177-3AD203B41FA5}">
                      <a16:colId xmlns:a16="http://schemas.microsoft.com/office/drawing/2014/main" val="2078337913"/>
                    </a:ext>
                  </a:extLst>
                </a:gridCol>
                <a:gridCol w="208280">
                  <a:extLst>
                    <a:ext uri="{9D8B030D-6E8A-4147-A177-3AD203B41FA5}">
                      <a16:colId xmlns:a16="http://schemas.microsoft.com/office/drawing/2014/main" val="3376546094"/>
                    </a:ext>
                  </a:extLst>
                </a:gridCol>
                <a:gridCol w="208280">
                  <a:extLst>
                    <a:ext uri="{9D8B030D-6E8A-4147-A177-3AD203B41FA5}">
                      <a16:colId xmlns:a16="http://schemas.microsoft.com/office/drawing/2014/main" val="2224511822"/>
                    </a:ext>
                  </a:extLst>
                </a:gridCol>
                <a:gridCol w="684020">
                  <a:extLst>
                    <a:ext uri="{9D8B030D-6E8A-4147-A177-3AD203B41FA5}">
                      <a16:colId xmlns:a16="http://schemas.microsoft.com/office/drawing/2014/main" val="835717249"/>
                    </a:ext>
                  </a:extLst>
                </a:gridCol>
                <a:gridCol w="671804">
                  <a:extLst>
                    <a:ext uri="{9D8B030D-6E8A-4147-A177-3AD203B41FA5}">
                      <a16:colId xmlns:a16="http://schemas.microsoft.com/office/drawing/2014/main" val="4038619198"/>
                    </a:ext>
                  </a:extLst>
                </a:gridCol>
                <a:gridCol w="615819">
                  <a:extLst>
                    <a:ext uri="{9D8B030D-6E8A-4147-A177-3AD203B41FA5}">
                      <a16:colId xmlns:a16="http://schemas.microsoft.com/office/drawing/2014/main" val="1944634576"/>
                    </a:ext>
                  </a:extLst>
                </a:gridCol>
              </a:tblGrid>
              <a:tr h="270262">
                <a:tc gridSpan="10">
                  <a:txBody>
                    <a:bodyPr/>
                    <a:lstStyle/>
                    <a:p>
                      <a:r>
                        <a:rPr lang="nl-NL" sz="1400" b="1" i="1" kern="1200" dirty="0">
                          <a:solidFill>
                            <a:schemeClr val="accent1">
                              <a:lumMod val="50000"/>
                            </a:schemeClr>
                          </a:solidFill>
                          <a:latin typeface="+mn-lt"/>
                          <a:ea typeface="+mn-ea"/>
                          <a:cs typeface="+mn-cs"/>
                        </a:rPr>
                        <a:t>Leiderschap - Richten                                                                                                                                                                                          </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906977884"/>
                  </a:ext>
                </a:extLst>
              </a:tr>
              <a:tr h="370840">
                <a:tc>
                  <a:txBody>
                    <a:bodyPr/>
                    <a:lstStyle/>
                    <a:p>
                      <a:r>
                        <a:rPr lang="nl-NL" sz="1400" b="1" kern="1200" dirty="0">
                          <a:solidFill>
                            <a:schemeClr val="accent1">
                              <a:lumMod val="50000"/>
                            </a:schemeClr>
                          </a:solidFill>
                          <a:latin typeface="+mn-lt"/>
                          <a:ea typeface="+mn-ea"/>
                          <a:cs typeface="+mn-cs"/>
                        </a:rPr>
                        <a:t>KPI </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946260980"/>
                  </a:ext>
                </a:extLst>
              </a:tr>
              <a:tr h="370840">
                <a:tc rowSpan="8">
                  <a:txBody>
                    <a:bodyPr/>
                    <a:lstStyle/>
                    <a:p>
                      <a:r>
                        <a:rPr lang="nl-NL" sz="1000" i="0" kern="1200" dirty="0">
                          <a:solidFill>
                            <a:schemeClr val="accent1">
                              <a:lumMod val="50000"/>
                            </a:schemeClr>
                          </a:solidFill>
                          <a:latin typeface="+mn-lt"/>
                          <a:ea typeface="+mn-ea"/>
                          <a:cs typeface="+mn-cs"/>
                        </a:rPr>
                        <a:t>1.1 De organisatie weet wat haar bestaansrecht en unieke kracht is. Dit is vertaald naar de ambities (missie/visie) voor de toekomst</a:t>
                      </a:r>
                    </a:p>
                  </a:txBody>
                  <a:tcPr/>
                </a:tc>
                <a:tc rowSpan="8">
                  <a:txBody>
                    <a:bodyPr/>
                    <a:lstStyle/>
                    <a:p>
                      <a:pPr marL="0" algn="l" defTabSz="914400" rtl="0" eaLnBrk="1" latinLnBrk="0" hangingPunct="1"/>
                      <a:r>
                        <a:rPr lang="nl-NL" sz="1000" i="0" kern="1200" dirty="0">
                          <a:solidFill>
                            <a:schemeClr val="accent1">
                              <a:lumMod val="50000"/>
                            </a:schemeClr>
                          </a:solidFill>
                          <a:latin typeface="+mn-lt"/>
                          <a:ea typeface="+mn-ea"/>
                          <a:cs typeface="+mn-cs"/>
                        </a:rPr>
                        <a:t>Leiding zorgt voor heldere kaders en structuren gebaseerd op strategie en beleid en toekomstbestendigheid voor lange en korte termijn</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Leiding betrekt medewerkers bij totstandkoming strategie en beleid</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b="1" i="0" kern="1200" dirty="0">
                          <a:solidFill>
                            <a:schemeClr val="accent1">
                              <a:lumMod val="50000"/>
                            </a:schemeClr>
                          </a:solidFill>
                          <a:latin typeface="+mn-lt"/>
                          <a:ea typeface="+mn-ea"/>
                          <a:cs typeface="+mn-cs"/>
                        </a:rPr>
                        <a:t>Lange termijn</a:t>
                      </a:r>
                    </a:p>
                    <a:p>
                      <a:pPr lvl="0">
                        <a:buNone/>
                      </a:pPr>
                      <a:r>
                        <a:rPr lang="nl-NL" sz="1000" i="0" kern="1200" dirty="0">
                          <a:solidFill>
                            <a:schemeClr val="accent1">
                              <a:lumMod val="50000"/>
                            </a:schemeClr>
                          </a:solidFill>
                          <a:latin typeface="+mn-lt"/>
                          <a:ea typeface="+mn-ea"/>
                          <a:cs typeface="+mn-cs"/>
                        </a:rPr>
                        <a:t>Opstellen strategisch kader óf jaarlijks herijken strategisch kader, inclusief strategische doelstellingen (meerjarig; waar zijn we van en voor wie, ambitie en bestaansrecht)</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4278344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KPI-set gebaseerd op strategisch kader/strategische doelstellingen opstellen of herijken (organisatie en resultaten)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136479495"/>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De wijze van management op Strategisch HR-Middelen-Processen-Resultaten vaststellen zodat deze altijd bijdraagt aan de realisatie van de strategische doelstellingen uit het strategisch kader, deze zijn doorvertaald naar specifieke doelstellingen, KPI's, indicatoren en activiteiten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4143673988"/>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Keuze maken voor een systeem ten behoeve van monitoring en verantwoording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441129357"/>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Helder marketing oriëntatie vaststellen en op strategisch niveau in organogram positioneren, de uitwerking en inrichting vind plaats onder inrichten (1.2)</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478068088"/>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Keuze maken voor gebruik van een CRM-systeem</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445575584"/>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buNone/>
                      </a:pPr>
                      <a:r>
                        <a:rPr lang="nl-NL" sz="1000" b="1" i="0" kern="1200" dirty="0">
                          <a:solidFill>
                            <a:schemeClr val="accent1">
                              <a:lumMod val="50000"/>
                            </a:schemeClr>
                          </a:solidFill>
                          <a:latin typeface="+mn-lt"/>
                          <a:ea typeface="+mn-ea"/>
                          <a:cs typeface="+mn-cs"/>
                        </a:rPr>
                        <a:t>Kortere termijn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Prestatie-indicatoren vaststellen voor 1 jaar </a:t>
                      </a:r>
                      <a:r>
                        <a:rPr lang="nl-NL" sz="1000" i="0" kern="1200" dirty="0" err="1">
                          <a:solidFill>
                            <a:schemeClr val="accent1">
                              <a:lumMod val="50000"/>
                            </a:schemeClr>
                          </a:solidFill>
                          <a:latin typeface="+mn-lt"/>
                          <a:ea typeface="+mn-ea"/>
                          <a:cs typeface="+mn-cs"/>
                        </a:rPr>
                        <a:t>òf</a:t>
                      </a:r>
                      <a:r>
                        <a:rPr lang="nl-NL" sz="1000" i="0" kern="1200" dirty="0">
                          <a:solidFill>
                            <a:schemeClr val="accent1">
                              <a:lumMod val="50000"/>
                            </a:schemeClr>
                          </a:solidFill>
                          <a:latin typeface="+mn-lt"/>
                          <a:ea typeface="+mn-ea"/>
                          <a:cs typeface="+mn-cs"/>
                        </a:rPr>
                        <a:t> prestatie-indicatoren herijken en indien nodig verwijderen, bijstellen of nieuw bepalen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24436356"/>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Vaststellen jaarplan/jaarwerkplan/afdelingsplan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99496853"/>
                  </a:ext>
                </a:extLst>
              </a:tr>
            </a:tbl>
          </a:graphicData>
        </a:graphic>
      </p:graphicFrame>
      <p:sp>
        <p:nvSpPr>
          <p:cNvPr id="5" name="Rechthoek: ezelsoor 4">
            <a:extLst>
              <a:ext uri="{FF2B5EF4-FFF2-40B4-BE49-F238E27FC236}">
                <a16:creationId xmlns:a16="http://schemas.microsoft.com/office/drawing/2014/main" id="{1B65206C-C0E8-4964-83F8-CC0A269A4856}"/>
              </a:ext>
            </a:extLst>
          </p:cNvPr>
          <p:cNvSpPr/>
          <p:nvPr/>
        </p:nvSpPr>
        <p:spPr>
          <a:xfrm>
            <a:off x="90536" y="5558829"/>
            <a:ext cx="1107085" cy="1028088"/>
          </a:xfrm>
          <a:prstGeom prst="foldedCorner">
            <a:avLst/>
          </a:prstGeom>
          <a:solidFill>
            <a:schemeClr val="bg1">
              <a:lumMod val="95000"/>
            </a:schemeClr>
          </a:solidFill>
        </p:spPr>
        <p:style>
          <a:lnRef idx="1">
            <a:schemeClr val="accent5"/>
          </a:lnRef>
          <a:fillRef idx="2">
            <a:schemeClr val="accent5"/>
          </a:fillRef>
          <a:effectRef idx="1">
            <a:schemeClr val="accent5"/>
          </a:effectRef>
          <a:fontRef idx="minor">
            <a:schemeClr val="dk1"/>
          </a:fontRef>
        </p:style>
        <p:txBody>
          <a:bodyPr rtlCol="0" anchor="ctr"/>
          <a:lstStyle/>
          <a:p>
            <a:r>
              <a:rPr lang="nl-NL" sz="1100" b="1" dirty="0">
                <a:solidFill>
                  <a:srgbClr val="00B050"/>
                </a:solidFill>
                <a:latin typeface="segoe ui" panose="020B0502040204020203" pitchFamily="34" charset="0"/>
              </a:rPr>
              <a:t>V</a:t>
            </a:r>
            <a:r>
              <a:rPr lang="nl-NL" sz="1000" b="0" i="0" dirty="0">
                <a:solidFill>
                  <a:srgbClr val="212529"/>
                </a:solidFill>
                <a:effectLst/>
                <a:latin typeface="segoe ui" panose="020B0502040204020203" pitchFamily="34" charset="0"/>
              </a:rPr>
              <a:t> </a:t>
            </a:r>
            <a:r>
              <a:rPr lang="nl-NL" sz="1000" dirty="0">
                <a:solidFill>
                  <a:srgbClr val="00B050"/>
                </a:solidFill>
              </a:rPr>
              <a:t>   Afgerond</a:t>
            </a:r>
          </a:p>
          <a:p>
            <a:r>
              <a:rPr lang="nl-NL" sz="1400" b="1" i="0" dirty="0">
                <a:solidFill>
                  <a:srgbClr val="FF0000"/>
                </a:solidFill>
                <a:effectLst/>
                <a:latin typeface="segoe ui" panose="020B0502040204020203" pitchFamily="34" charset="0"/>
              </a:rPr>
              <a:t>X</a:t>
            </a:r>
            <a:r>
              <a:rPr lang="nl-NL" sz="1000" dirty="0"/>
              <a:t>   </a:t>
            </a:r>
            <a:r>
              <a:rPr lang="nl-NL" sz="1000" dirty="0">
                <a:solidFill>
                  <a:srgbClr val="FF0000"/>
                </a:solidFill>
              </a:rPr>
              <a:t>Ontwikkelen</a:t>
            </a:r>
          </a:p>
          <a:p>
            <a:r>
              <a:rPr lang="nl-NL" sz="1400" b="1" i="0" dirty="0">
                <a:solidFill>
                  <a:srgbClr val="0070C0"/>
                </a:solidFill>
                <a:effectLst/>
                <a:latin typeface="segoe ui" panose="020B0502040204020203" pitchFamily="34" charset="0"/>
              </a:rPr>
              <a:t>X</a:t>
            </a:r>
            <a:r>
              <a:rPr lang="nl-NL" sz="1400" dirty="0"/>
              <a:t> </a:t>
            </a:r>
            <a:r>
              <a:rPr lang="nl-NL" sz="1000" dirty="0"/>
              <a:t> </a:t>
            </a:r>
            <a:r>
              <a:rPr lang="nl-NL" sz="1000" dirty="0">
                <a:solidFill>
                  <a:srgbClr val="0070C0"/>
                </a:solidFill>
              </a:rPr>
              <a:t>Herijken</a:t>
            </a:r>
          </a:p>
          <a:p>
            <a:r>
              <a:rPr lang="nl-NL" sz="1400" b="1" i="0" dirty="0">
                <a:solidFill>
                  <a:srgbClr val="00B050"/>
                </a:solidFill>
                <a:effectLst/>
                <a:latin typeface="segoe ui" panose="020B0502040204020203" pitchFamily="34" charset="0"/>
              </a:rPr>
              <a:t>!</a:t>
            </a:r>
            <a:r>
              <a:rPr lang="nl-NL" sz="1000" dirty="0">
                <a:solidFill>
                  <a:srgbClr val="00B050"/>
                </a:solidFill>
              </a:rPr>
              <a:t>    </a:t>
            </a:r>
            <a:r>
              <a:rPr lang="nl-NL" sz="1000" dirty="0"/>
              <a:t> </a:t>
            </a:r>
            <a:r>
              <a:rPr lang="nl-NL" sz="1000" dirty="0">
                <a:solidFill>
                  <a:srgbClr val="00B050"/>
                </a:solidFill>
              </a:rPr>
              <a:t>Consolideren</a:t>
            </a:r>
          </a:p>
        </p:txBody>
      </p:sp>
      <p:sp>
        <p:nvSpPr>
          <p:cNvPr id="4" name="Tijdelijke aanduiding voor dianummer 3">
            <a:extLst>
              <a:ext uri="{FF2B5EF4-FFF2-40B4-BE49-F238E27FC236}">
                <a16:creationId xmlns:a16="http://schemas.microsoft.com/office/drawing/2014/main" id="{2CCCDDE2-64FB-49EE-99B4-58A440BC5264}"/>
              </a:ext>
            </a:extLst>
          </p:cNvPr>
          <p:cNvSpPr>
            <a:spLocks noGrp="1"/>
          </p:cNvSpPr>
          <p:nvPr>
            <p:ph type="sldNum" sz="quarter" idx="12"/>
          </p:nvPr>
        </p:nvSpPr>
        <p:spPr/>
        <p:txBody>
          <a:bodyPr/>
          <a:lstStyle/>
          <a:p>
            <a:fld id="{103CB0E5-0E23-4933-8AB6-15A768443C0A}" type="slidenum">
              <a:rPr lang="nl-NL" smtClean="0"/>
              <a:t>12</a:t>
            </a:fld>
            <a:endParaRPr lang="nl-NL"/>
          </a:p>
        </p:txBody>
      </p:sp>
    </p:spTree>
    <p:extLst>
      <p:ext uri="{BB962C8B-B14F-4D97-AF65-F5344CB8AC3E}">
        <p14:creationId xmlns:p14="http://schemas.microsoft.com/office/powerpoint/2010/main" val="2855252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9219E11-9842-4417-9D47-DE2F9026ECFC}"/>
              </a:ext>
            </a:extLst>
          </p:cNvPr>
          <p:cNvGraphicFramePr>
            <a:graphicFrameLocks noGrp="1"/>
          </p:cNvGraphicFramePr>
          <p:nvPr>
            <p:extLst>
              <p:ext uri="{D42A27DB-BD31-4B8C-83A1-F6EECF244321}">
                <p14:modId xmlns:p14="http://schemas.microsoft.com/office/powerpoint/2010/main" val="459263844"/>
              </p:ext>
            </p:extLst>
          </p:nvPr>
        </p:nvGraphicFramePr>
        <p:xfrm>
          <a:off x="796601" y="167951"/>
          <a:ext cx="10716345" cy="5441820"/>
        </p:xfrm>
        <a:graphic>
          <a:graphicData uri="http://schemas.openxmlformats.org/drawingml/2006/table">
            <a:tbl>
              <a:tblPr firstRow="1" bandRow="1">
                <a:tableStyleId>{5940675A-B579-460E-94D1-54222C63F5DA}</a:tableStyleId>
              </a:tblPr>
              <a:tblGrid>
                <a:gridCol w="1656799">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2367373996"/>
                    </a:ext>
                  </a:extLst>
                </a:gridCol>
                <a:gridCol w="208280">
                  <a:extLst>
                    <a:ext uri="{9D8B030D-6E8A-4147-A177-3AD203B41FA5}">
                      <a16:colId xmlns:a16="http://schemas.microsoft.com/office/drawing/2014/main" val="670836284"/>
                    </a:ext>
                  </a:extLst>
                </a:gridCol>
                <a:gridCol w="208280">
                  <a:extLst>
                    <a:ext uri="{9D8B030D-6E8A-4147-A177-3AD203B41FA5}">
                      <a16:colId xmlns:a16="http://schemas.microsoft.com/office/drawing/2014/main" val="344032302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Leiderschap - Inrichten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19256887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0">
                  <a:txBody>
                    <a:bodyPr/>
                    <a:lstStyle/>
                    <a:p>
                      <a:r>
                        <a:rPr lang="nl-NL" sz="1000" i="0" dirty="0">
                          <a:solidFill>
                            <a:schemeClr val="accent1">
                              <a:lumMod val="50000"/>
                            </a:schemeClr>
                          </a:solidFill>
                        </a:rPr>
                        <a:t>1.2 De organisatie heeft een managementsysteem ingericht op de vastgestelde strategische inrichting en biedt kaders voor sturing op cultuur, competenties en structuren.</a:t>
                      </a:r>
                      <a:endParaRPr lang="nl-NL" sz="1000" i="0" kern="1200" dirty="0">
                        <a:solidFill>
                          <a:schemeClr val="accent1">
                            <a:lumMod val="50000"/>
                          </a:schemeClr>
                        </a:solidFill>
                        <a:latin typeface="+mn-lt"/>
                        <a:ea typeface="+mn-ea"/>
                        <a:cs typeface="+mn-cs"/>
                      </a:endParaRPr>
                    </a:p>
                  </a:txBody>
                  <a:tcPr/>
                </a:tc>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dirty="0">
                          <a:solidFill>
                            <a:schemeClr val="accent1">
                              <a:lumMod val="50000"/>
                            </a:schemeClr>
                          </a:solidFill>
                        </a:rPr>
                        <a:t>De inrichting van de organisatie (organisatiestructuur) is passend bij en ondersteunend aan de ambitie</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Organogram opstellen óf organogram herijken. Het organogram geeft schematisch weer hoe de interne structuur van de organisatie geregeld is. Wie draagt verantwoordelijkheid voor welke aansturing. welke medewerkers en welke resultaten. Het organogram geeft duidelijkheid en maakt inzichtelijk welke afspraken er zijn met betrekking tot verantwoordelijkheden.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i="0" kern="1200" dirty="0">
                          <a:solidFill>
                            <a:schemeClr val="accent1">
                              <a:lumMod val="50000"/>
                            </a:schemeClr>
                          </a:solidFill>
                          <a:latin typeface="+mn-lt"/>
                          <a:ea typeface="+mn-ea"/>
                          <a:cs typeface="+mn-cs"/>
                        </a:rPr>
                        <a:t>Communiceren en toelichten organogram in de organisatie</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i="0" kern="1200" dirty="0">
                          <a:solidFill>
                            <a:schemeClr val="accent1">
                              <a:lumMod val="50000"/>
                            </a:schemeClr>
                          </a:solidFill>
                          <a:latin typeface="+mn-lt"/>
                          <a:ea typeface="+mn-ea"/>
                          <a:cs typeface="+mn-cs"/>
                        </a:rPr>
                        <a:t>Bevoegdhedenregeling opstellen óf bevoegdhedenregeling herijken, bevoegdhedenregeling communiceren naar de individuele medewerkers</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buNone/>
                      </a:pPr>
                      <a:r>
                        <a:rPr lang="nl-NL" sz="1000" i="0" kern="1200" dirty="0">
                          <a:solidFill>
                            <a:schemeClr val="accent1">
                              <a:lumMod val="50000"/>
                            </a:schemeClr>
                          </a:solidFill>
                          <a:latin typeface="+mn-lt"/>
                          <a:ea typeface="+mn-ea"/>
                          <a:cs typeface="+mn-cs"/>
                        </a:rPr>
                        <a:t>Helder en eenduidig inrichten van de (wijze van) sturing op resultaten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i="0" kern="1200" dirty="0">
                          <a:solidFill>
                            <a:schemeClr val="accent1">
                              <a:lumMod val="50000"/>
                            </a:schemeClr>
                          </a:solidFill>
                          <a:latin typeface="+mn-lt"/>
                          <a:ea typeface="+mn-ea"/>
                          <a:cs typeface="+mn-cs"/>
                        </a:rPr>
                        <a:t>Helder en eenduidig inrichten van de (wijze van) coaching op competenties (verbinden aan Management van Medewerkers) - Feedbackcultuur Inrichten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buNone/>
                      </a:pPr>
                      <a:r>
                        <a:rPr lang="nl-NL" sz="1000" i="0" kern="1200" dirty="0">
                          <a:solidFill>
                            <a:schemeClr val="accent1">
                              <a:lumMod val="50000"/>
                            </a:schemeClr>
                          </a:solidFill>
                          <a:latin typeface="+mn-lt"/>
                          <a:ea typeface="+mn-ea"/>
                          <a:cs typeface="+mn-cs"/>
                        </a:rPr>
                        <a:t>Inrichten rapportagestructuur met bijbehorende cyclus waarin resultaten en bevindingen worden samengevat</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876146700"/>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srgbClr val="4472C4">
                              <a:lumMod val="50000"/>
                            </a:srgbClr>
                          </a:solidFill>
                          <a:effectLst/>
                          <a:uLnTx/>
                          <a:uFillTx/>
                          <a:latin typeface="+mn-lt"/>
                          <a:ea typeface="+mn-ea"/>
                          <a:cs typeface="+mn-cs"/>
                        </a:rPr>
                        <a:t>De marketing- en communicatiestrategie is passend bij en ondersteunend aan de ambitie</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Opstellen marketing- en communicatiebeleid óf herijken marketing en communicatiebeleid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Bepalen focusdoelgroepen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Heldere positionering imago/naar buiten toe/hoe kom je over</a:t>
                      </a:r>
                    </a:p>
                    <a:p>
                      <a:pPr marL="171450" lvl="0" indent="-171450">
                        <a:buFontTx/>
                        <a:buChar char="-"/>
                      </a:pPr>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external branding hoe presenteer je je, vertaling van positionering</a:t>
                      </a:r>
                    </a:p>
                    <a:p>
                      <a:pPr marL="171450" lvl="0" indent="-171450">
                        <a:buFontTx/>
                        <a:buChar char="-"/>
                      </a:pPr>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internal branding;  met medewerkers kerncompetenties, gedrag passend bij imago</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kumimoji="0" lang="nl-NL" sz="1000" b="0" i="0" u="none" strike="noStrike" kern="1200" cap="none" spc="0" normalizeH="0" baseline="0" dirty="0">
                          <a:ln>
                            <a:noFill/>
                          </a:ln>
                          <a:solidFill>
                            <a:srgbClr val="4472C4">
                              <a:lumMod val="50000"/>
                            </a:srgbClr>
                          </a:solidFill>
                          <a:effectLst/>
                          <a:uLnTx/>
                          <a:uFillTx/>
                          <a:latin typeface="+mn-lt"/>
                          <a:ea typeface="+mn-ea"/>
                          <a:cs typeface="+mn-cs"/>
                        </a:rPr>
                        <a:t>Operationeel marketing- en communicatieplan opstellen gebaseerd op de marketingstrategie - welke activiteiten ga je uitvoeren  om de doelstellingen voor de doelgroepen te realiseren (klantgroepen, stakeholders, partners)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611458223"/>
                  </a:ext>
                </a:extLst>
              </a:tr>
            </a:tbl>
          </a:graphicData>
        </a:graphic>
      </p:graphicFrame>
      <p:sp>
        <p:nvSpPr>
          <p:cNvPr id="3" name="Tijdelijke aanduiding voor dianummer 2">
            <a:extLst>
              <a:ext uri="{FF2B5EF4-FFF2-40B4-BE49-F238E27FC236}">
                <a16:creationId xmlns:a16="http://schemas.microsoft.com/office/drawing/2014/main" id="{0DFFDF7F-BBE5-4570-A8E1-2C847C904B62}"/>
              </a:ext>
            </a:extLst>
          </p:cNvPr>
          <p:cNvSpPr>
            <a:spLocks noGrp="1"/>
          </p:cNvSpPr>
          <p:nvPr>
            <p:ph type="sldNum" sz="quarter" idx="12"/>
          </p:nvPr>
        </p:nvSpPr>
        <p:spPr/>
        <p:txBody>
          <a:bodyPr/>
          <a:lstStyle/>
          <a:p>
            <a:fld id="{103CB0E5-0E23-4933-8AB6-15A768443C0A}" type="slidenum">
              <a:rPr lang="nl-NL" smtClean="0"/>
              <a:t>13</a:t>
            </a:fld>
            <a:endParaRPr lang="nl-NL"/>
          </a:p>
        </p:txBody>
      </p:sp>
    </p:spTree>
    <p:extLst>
      <p:ext uri="{BB962C8B-B14F-4D97-AF65-F5344CB8AC3E}">
        <p14:creationId xmlns:p14="http://schemas.microsoft.com/office/powerpoint/2010/main" val="280448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6F8CEBDF-A5AB-4864-B038-43C8D2EA37DF}"/>
              </a:ext>
            </a:extLst>
          </p:cNvPr>
          <p:cNvGraphicFramePr>
            <a:graphicFrameLocks noGrp="1"/>
          </p:cNvGraphicFramePr>
          <p:nvPr>
            <p:extLst>
              <p:ext uri="{D42A27DB-BD31-4B8C-83A1-F6EECF244321}">
                <p14:modId xmlns:p14="http://schemas.microsoft.com/office/powerpoint/2010/main" val="1804412599"/>
              </p:ext>
            </p:extLst>
          </p:nvPr>
        </p:nvGraphicFramePr>
        <p:xfrm>
          <a:off x="704321" y="461167"/>
          <a:ext cx="10716345" cy="4045077"/>
        </p:xfrm>
        <a:graphic>
          <a:graphicData uri="http://schemas.openxmlformats.org/drawingml/2006/table">
            <a:tbl>
              <a:tblPr firstRow="1" bandRow="1">
                <a:tableStyleId>{5940675A-B579-460E-94D1-54222C63F5DA}</a:tableStyleId>
              </a:tblPr>
              <a:tblGrid>
                <a:gridCol w="1656799">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6838232"/>
                    </a:ext>
                  </a:extLst>
                </a:gridCol>
                <a:gridCol w="208280">
                  <a:extLst>
                    <a:ext uri="{9D8B030D-6E8A-4147-A177-3AD203B41FA5}">
                      <a16:colId xmlns:a16="http://schemas.microsoft.com/office/drawing/2014/main" val="2556149010"/>
                    </a:ext>
                  </a:extLst>
                </a:gridCol>
                <a:gridCol w="208280">
                  <a:extLst>
                    <a:ext uri="{9D8B030D-6E8A-4147-A177-3AD203B41FA5}">
                      <a16:colId xmlns:a16="http://schemas.microsoft.com/office/drawing/2014/main" val="4202291376"/>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295909">
                <a:tc gridSpan="10">
                  <a:txBody>
                    <a:bodyPr/>
                    <a:lstStyle/>
                    <a:p>
                      <a:r>
                        <a:rPr lang="nl-NL" sz="1400" b="1" i="1" kern="1200" dirty="0">
                          <a:solidFill>
                            <a:schemeClr val="accent1">
                              <a:lumMod val="50000"/>
                            </a:schemeClr>
                          </a:solidFill>
                          <a:latin typeface="+mn-lt"/>
                          <a:ea typeface="+mn-ea"/>
                          <a:cs typeface="+mn-cs"/>
                        </a:rPr>
                        <a:t>Leiderschap - Verrichten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1004492839"/>
                  </a:ext>
                </a:extLst>
              </a:tr>
              <a:tr h="295909">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354028">
                <a:tc rowSpan="7">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1.3 De leidinggevenden van de organisatie zorgen voor het uitvoeren van het strategisch kader en het draaien van het managementsysteem als geheel</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7">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Leidinggevenden zijn persoonlijk betrokken, sturen op continu verbeteren en mobiliseren medewerkers en partners</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pPr>
                      <a:r>
                        <a:rPr lang="nl-NL" sz="1000" kern="1200">
                          <a:solidFill>
                            <a:schemeClr val="tx1"/>
                          </a:solidFill>
                          <a:effectLst/>
                          <a:latin typeface="Calibri" panose="020F0502020204030204" pitchFamily="34" charset="0"/>
                          <a:ea typeface="+mn-ea"/>
                          <a:cs typeface="Times New Roman" panose="02020603050405020304" pitchFamily="18" charset="0"/>
                        </a:rPr>
                        <a:t>Leidinggevende werkt aan zijn/haarbenodigde kennis, vaardigheden en competenties en werkt aan zijn/haar ontwikkeling op basis van een plan en met het oog op duurzame en toekomstige uitvoering van het strategisch kader </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54028">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is cultuurdrager en is zich bewust van zijn/haar voorbeeld functie (ethiek). Hij/zij laat zien hoe het moet, draagt cultuur, anker en normen en waarden uit en vertoont voorbeeldgedrag.</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54028">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geeft en ontvangt feedback </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54028">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stuurt en coacht zijn/haar medewerkers in een continu proces op resultaten, persoonlijk leiderschap, kennis, vaardigheden en competenties (IMWR)</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1140603574"/>
                  </a:ext>
                </a:extLst>
              </a:tr>
              <a:tr h="354028">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stuurt op werken conform de vastgestelde processen en op continu verbeteren hiervan</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761238725"/>
                  </a:ext>
                </a:extLst>
              </a:tr>
              <a:tr h="354028">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stuurt en coacht op kosten en op effectieve en efficiënte inzet van middelen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354028">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Leidinggevende voert PDCA uit op middelen/processen/medewerkers</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876146700"/>
                  </a:ext>
                </a:extLst>
              </a:tr>
            </a:tbl>
          </a:graphicData>
        </a:graphic>
      </p:graphicFrame>
      <p:sp>
        <p:nvSpPr>
          <p:cNvPr id="2" name="Tijdelijke aanduiding voor dianummer 1">
            <a:extLst>
              <a:ext uri="{FF2B5EF4-FFF2-40B4-BE49-F238E27FC236}">
                <a16:creationId xmlns:a16="http://schemas.microsoft.com/office/drawing/2014/main" id="{FA4113FD-7605-428C-917F-4A1A4658E1C3}"/>
              </a:ext>
            </a:extLst>
          </p:cNvPr>
          <p:cNvSpPr>
            <a:spLocks noGrp="1"/>
          </p:cNvSpPr>
          <p:nvPr>
            <p:ph type="sldNum" sz="quarter" idx="12"/>
          </p:nvPr>
        </p:nvSpPr>
        <p:spPr/>
        <p:txBody>
          <a:bodyPr/>
          <a:lstStyle/>
          <a:p>
            <a:fld id="{103CB0E5-0E23-4933-8AB6-15A768443C0A}" type="slidenum">
              <a:rPr lang="nl-NL" smtClean="0"/>
              <a:t>14</a:t>
            </a:fld>
            <a:endParaRPr lang="nl-NL"/>
          </a:p>
        </p:txBody>
      </p:sp>
    </p:spTree>
    <p:extLst>
      <p:ext uri="{BB962C8B-B14F-4D97-AF65-F5344CB8AC3E}">
        <p14:creationId xmlns:p14="http://schemas.microsoft.com/office/powerpoint/2010/main" val="1449924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30515DB4-885F-47EE-8AC3-0D395B61594E}"/>
              </a:ext>
            </a:extLst>
          </p:cNvPr>
          <p:cNvGraphicFramePr>
            <a:graphicFrameLocks noGrp="1"/>
          </p:cNvGraphicFramePr>
          <p:nvPr>
            <p:extLst>
              <p:ext uri="{D42A27DB-BD31-4B8C-83A1-F6EECF244321}">
                <p14:modId xmlns:p14="http://schemas.microsoft.com/office/powerpoint/2010/main" val="969307506"/>
              </p:ext>
            </p:extLst>
          </p:nvPr>
        </p:nvGraphicFramePr>
        <p:xfrm>
          <a:off x="503339" y="232316"/>
          <a:ext cx="10715992" cy="6423848"/>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474044862"/>
                    </a:ext>
                  </a:extLst>
                </a:gridCol>
                <a:gridCol w="208280">
                  <a:extLst>
                    <a:ext uri="{9D8B030D-6E8A-4147-A177-3AD203B41FA5}">
                      <a16:colId xmlns:a16="http://schemas.microsoft.com/office/drawing/2014/main" val="3231081732"/>
                    </a:ext>
                  </a:extLst>
                </a:gridCol>
                <a:gridCol w="208280">
                  <a:extLst>
                    <a:ext uri="{9D8B030D-6E8A-4147-A177-3AD203B41FA5}">
                      <a16:colId xmlns:a16="http://schemas.microsoft.com/office/drawing/2014/main" val="883278330"/>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Strategie en Beleid – Oriënteren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233338384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6">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Organisatie oriënteert zich continu op wat er binnen en buiten de branche gebeurt</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000" i="0" kern="1200" dirty="0">
                        <a:solidFill>
                          <a:schemeClr val="accent1">
                            <a:lumMod val="50000"/>
                          </a:schemeClr>
                        </a:solidFill>
                        <a:latin typeface="+mn-lt"/>
                        <a:ea typeface="+mn-ea"/>
                        <a:cs typeface="+mn-cs"/>
                      </a:endParaRPr>
                    </a:p>
                  </a:txBody>
                  <a:tcPr/>
                </a:tc>
                <a:tc rowSpan="4">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De organisatie verzamelt structureel informatie voor het vaststellen en bijstellen van de ambitie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Als onderdeel van de P&amp;C Cyclus – blik naar binnen, naar buiten en naar voren, dit is een continu proces.</a:t>
                      </a: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Alle medewerkers op alle niveaus verzamelen pro-actief informatie die voor de organisatie relevant is.</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Blik naar binnen:</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Uit organisatiediagnose</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Uit maand- en kwartaalrapportages</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Uit monitoring KPI’s (organisatie en resultaat)</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Uitkomsten PDCA</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Verzamelen output MTO/KTO/Biebpanel/Mosaic</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Blik naar buiten</a:t>
                      </a:r>
                    </a:p>
                    <a:p>
                      <a:pPr>
                        <a:lnSpc>
                          <a:spcPct val="107000"/>
                        </a:lnSpc>
                        <a:spcAft>
                          <a:spcPts val="0"/>
                        </a:spcAft>
                      </a:pPr>
                      <a:r>
                        <a:rPr lang="nl-NL" sz="10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Landelijk: </a:t>
                      </a: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politiek, economisch, maatschappelijk - kranten, nieuws, actualiteitenprogramma’s</a:t>
                      </a:r>
                    </a:p>
                    <a:p>
                      <a:pPr>
                        <a:lnSpc>
                          <a:spcPct val="107000"/>
                        </a:lnSpc>
                        <a:spcAft>
                          <a:spcPts val="0"/>
                        </a:spcAft>
                      </a:pPr>
                      <a:r>
                        <a:rPr lang="nl-NL" sz="10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Branche: </a:t>
                      </a: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KB, VOB, SPN, BOZH, SOOB – websites, webinars, publicaties, nieuwsbrieven, Biebtobieb, overleggen en bijeenkomsten</a:t>
                      </a:r>
                    </a:p>
                    <a:p>
                      <a:pPr>
                        <a:lnSpc>
                          <a:spcPct val="107000"/>
                        </a:lnSpc>
                        <a:spcAft>
                          <a:spcPts val="0"/>
                        </a:spcAft>
                      </a:pPr>
                      <a:r>
                        <a:rPr lang="nl-NL" sz="10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Lokaal: </a:t>
                      </a: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Gemeente, klanten, gemeenschap, samenwerkingspartners</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Maandelijks managementsamenvatting (binnen en buiten)</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Jaarlijks omgevingsanalyse (buiten), vaker als aanleiding door externe factoren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Blik naar voren:</a:t>
                      </a:r>
                    </a:p>
                    <a:p>
                      <a:pPr>
                        <a:lnSpc>
                          <a:spcPct val="107000"/>
                        </a:lnSpc>
                        <a:spcAft>
                          <a:spcPts val="0"/>
                        </a:spcAft>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zien we op ons afkomen en hoe raakt dat ons?</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endParaRPr lang="nl-NL"/>
                    </a:p>
                  </a:txBody>
                  <a:tcPr/>
                </a:tc>
                <a:tc>
                  <a:txBody>
                    <a:bodyPr/>
                    <a:lstStyle/>
                    <a:p>
                      <a:pPr>
                        <a:lnSpc>
                          <a:spcPct val="107000"/>
                        </a:lnSpc>
                        <a:spcAft>
                          <a:spcPts val="0"/>
                        </a:spcAft>
                      </a:pPr>
                      <a:r>
                        <a:rPr lang="nl-NL" sz="1000" b="1" i="1" dirty="0">
                          <a:effectLst/>
                          <a:latin typeface="Calibri" panose="020F0502020204030204" pitchFamily="34" charset="0"/>
                          <a:ea typeface="Calibri" panose="020F0502020204030204" pitchFamily="34" charset="0"/>
                          <a:cs typeface="Times New Roman" panose="02020603050405020304" pitchFamily="18" charset="0"/>
                        </a:rPr>
                        <a:t>Output: </a:t>
                      </a:r>
                      <a:endParaRPr lang="nl-NL" sz="1400"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nl-NL" sz="1000" i="1" dirty="0">
                          <a:effectLst/>
                          <a:latin typeface="Calibri" panose="020F0502020204030204" pitchFamily="34" charset="0"/>
                          <a:ea typeface="Calibri" panose="020F0502020204030204" pitchFamily="34" charset="0"/>
                          <a:cs typeface="Times New Roman" panose="02020603050405020304" pitchFamily="18" charset="0"/>
                        </a:rPr>
                        <a:t>Continue stroom van informatie die gestructureerd wordt gebruikt als input voor besluitvorming</a:t>
                      </a:r>
                      <a:endParaRPr lang="nl-NL" sz="1400"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nl-NL" sz="1000" i="1" dirty="0">
                          <a:effectLst/>
                          <a:latin typeface="Calibri" panose="020F0502020204030204" pitchFamily="34" charset="0"/>
                          <a:ea typeface="Calibri" panose="020F0502020204030204" pitchFamily="34" charset="0"/>
                          <a:cs typeface="Times New Roman" panose="02020603050405020304" pitchFamily="18" charset="0"/>
                        </a:rPr>
                        <a:t>Managementsamenvatting als onderbouwing voor mogelijke bijstelling van de ambitie en de gevolgen voor het MJP en jaarplan</a:t>
                      </a:r>
                      <a:endParaRPr lang="nl-NL" sz="1000" i="1"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Er is een protocol hoe de strategie en beleid efficiënt aan te passen op urgentie vanuit de verzamelde informatie</a:t>
                      </a: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Wanneer de analyses van de verzamelde informatie een risico vormen voor de continuïteit van de organisatie, of wanneer uit de analyses blijkt dat er nieuwe kansen ontstaan wil de organisatie bij kunnen sturen. </a:t>
                      </a: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Eem protocol voor deze situatie helpt om een zorgvuldige overweging te kunnen maken voor de bijsturing en een goede impactanalyse te maken</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Opstellen ’Calamiteitenprotocol’</a:t>
                      </a:r>
                    </a:p>
                    <a:p>
                      <a:r>
                        <a:rPr lang="nl-NL" sz="600" i="1" kern="1200" dirty="0">
                          <a:solidFill>
                            <a:schemeClr val="tx1"/>
                          </a:solidFill>
                          <a:effectLst/>
                          <a:latin typeface="Calibri" panose="020F0502020204030204" pitchFamily="34" charset="0"/>
                          <a:ea typeface="+mn-ea"/>
                          <a:cs typeface="Times New Roman" panose="02020603050405020304" pitchFamily="18" charset="0"/>
                        </a:rPr>
                        <a:t>Dit </a:t>
                      </a:r>
                      <a:r>
                        <a:rPr lang="nl-NL" sz="800" kern="1200" dirty="0">
                          <a:solidFill>
                            <a:schemeClr val="tx1"/>
                          </a:solidFill>
                          <a:effectLst/>
                          <a:latin typeface="Calibri" panose="020F0502020204030204" pitchFamily="34" charset="0"/>
                          <a:ea typeface="+mn-ea"/>
                          <a:cs typeface="Times New Roman" panose="02020603050405020304" pitchFamily="18" charset="0"/>
                        </a:rPr>
                        <a:t>‘</a:t>
                      </a:r>
                      <a:r>
                        <a:rPr lang="nl-NL" sz="600" i="1" kern="1200" dirty="0">
                          <a:solidFill>
                            <a:schemeClr val="tx1"/>
                          </a:solidFill>
                          <a:effectLst/>
                          <a:latin typeface="Calibri" panose="020F0502020204030204" pitchFamily="34" charset="0"/>
                          <a:ea typeface="+mn-ea"/>
                          <a:cs typeface="Times New Roman" panose="02020603050405020304" pitchFamily="18" charset="0"/>
                        </a:rPr>
                        <a:t>Protocol bijsturen op urgente omgevingsfactoren’ omvat in ieder geval:</a:t>
                      </a:r>
                    </a:p>
                    <a:p>
                      <a:pPr marL="342900" lvl="0" indent="-342900">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Managementsamenvatting als aanleiding</a:t>
                      </a:r>
                    </a:p>
                    <a:p>
                      <a:pPr marL="342900" lvl="0" indent="-342900">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Risico- en impactanalyse</a:t>
                      </a:r>
                    </a:p>
                    <a:p>
                      <a:pPr marL="342900" lvl="0" indent="-342900">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Implementatieplan inclusief communicatieplan</a:t>
                      </a:r>
                    </a:p>
                    <a:p>
                      <a:pPr marL="342900" lvl="0" indent="-342900">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Bevoegdheden</a:t>
                      </a:r>
                    </a:p>
                    <a:p>
                      <a:pPr marL="342900" lvl="0" indent="-342900">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Rollen </a:t>
                      </a:r>
                    </a:p>
                    <a:p>
                      <a:pPr marL="342900" lvl="0" indent="-342900">
                        <a:lnSpc>
                          <a:spcPct val="107000"/>
                        </a:lnSpc>
                        <a:spcAft>
                          <a:spcPts val="80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Kaders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‘Protocol bijsturen o.b.v. PDCA/herijking/evaluatie’</a:t>
                      </a:r>
                    </a:p>
                    <a:p>
                      <a:pPr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Dit protocol omvat in ieder geval:</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Managementsamenvatting als aanleiding (alleen voor structurele bevindingen)</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Risico- en impactanalyse</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Implementatieplan inclusief communicatieplan</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Bevoegdheden</a:t>
                      </a:r>
                    </a:p>
                    <a:p>
                      <a:pPr marL="342900" lvl="0" indent="-342900" algn="l" defTabSz="914400" rtl="0" eaLnBrk="1" latinLnBrk="0" hangingPunct="1">
                        <a:lnSpc>
                          <a:spcPct val="107000"/>
                        </a:lnSpc>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Rollen </a:t>
                      </a:r>
                    </a:p>
                    <a:p>
                      <a:pPr marL="342900" lvl="0" indent="-342900" algn="l" defTabSz="914400" rtl="0" eaLnBrk="1" latinLnBrk="0" hangingPunct="1">
                        <a:lnSpc>
                          <a:spcPct val="107000"/>
                        </a:lnSpc>
                        <a:spcAft>
                          <a:spcPts val="80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Kaders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611458223"/>
                  </a:ext>
                </a:extLst>
              </a:tr>
            </a:tbl>
          </a:graphicData>
        </a:graphic>
      </p:graphicFrame>
      <p:sp>
        <p:nvSpPr>
          <p:cNvPr id="2" name="Tijdelijke aanduiding voor dianummer 1">
            <a:extLst>
              <a:ext uri="{FF2B5EF4-FFF2-40B4-BE49-F238E27FC236}">
                <a16:creationId xmlns:a16="http://schemas.microsoft.com/office/drawing/2014/main" id="{4C18A426-D0FF-4286-8883-A3FD1A6EDB48}"/>
              </a:ext>
            </a:extLst>
          </p:cNvPr>
          <p:cNvSpPr>
            <a:spLocks noGrp="1"/>
          </p:cNvSpPr>
          <p:nvPr>
            <p:ph type="sldNum" sz="quarter" idx="12"/>
          </p:nvPr>
        </p:nvSpPr>
        <p:spPr/>
        <p:txBody>
          <a:bodyPr/>
          <a:lstStyle/>
          <a:p>
            <a:fld id="{103CB0E5-0E23-4933-8AB6-15A768443C0A}" type="slidenum">
              <a:rPr lang="nl-NL" smtClean="0"/>
              <a:t>15</a:t>
            </a:fld>
            <a:endParaRPr lang="nl-NL"/>
          </a:p>
        </p:txBody>
      </p:sp>
    </p:spTree>
    <p:extLst>
      <p:ext uri="{BB962C8B-B14F-4D97-AF65-F5344CB8AC3E}">
        <p14:creationId xmlns:p14="http://schemas.microsoft.com/office/powerpoint/2010/main" val="1086702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3F337F7D-6C74-473B-BEC5-305EEF204F92}"/>
              </a:ext>
            </a:extLst>
          </p:cNvPr>
          <p:cNvGraphicFramePr>
            <a:graphicFrameLocks noGrp="1"/>
          </p:cNvGraphicFramePr>
          <p:nvPr>
            <p:extLst>
              <p:ext uri="{D42A27DB-BD31-4B8C-83A1-F6EECF244321}">
                <p14:modId xmlns:p14="http://schemas.microsoft.com/office/powerpoint/2010/main" val="3468505354"/>
              </p:ext>
            </p:extLst>
          </p:nvPr>
        </p:nvGraphicFramePr>
        <p:xfrm>
          <a:off x="503339" y="232316"/>
          <a:ext cx="10715992" cy="2807459"/>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474044862"/>
                    </a:ext>
                  </a:extLst>
                </a:gridCol>
                <a:gridCol w="208280">
                  <a:extLst>
                    <a:ext uri="{9D8B030D-6E8A-4147-A177-3AD203B41FA5}">
                      <a16:colId xmlns:a16="http://schemas.microsoft.com/office/drawing/2014/main" val="3231081732"/>
                    </a:ext>
                  </a:extLst>
                </a:gridCol>
                <a:gridCol w="208280">
                  <a:extLst>
                    <a:ext uri="{9D8B030D-6E8A-4147-A177-3AD203B41FA5}">
                      <a16:colId xmlns:a16="http://schemas.microsoft.com/office/drawing/2014/main" val="883278330"/>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Strategie en Beleid – Oriënteren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233338384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Er zijn overlegstructuren waarin de informatie wordt geïnterpreteerd en op urgentie beoordeeld</a:t>
                      </a:r>
                    </a:p>
                    <a:p>
                      <a:endParaRPr lang="nl-NL" sz="1000" i="0" kern="1200" dirty="0">
                        <a:solidFill>
                          <a:schemeClr val="accent1">
                            <a:lumMod val="50000"/>
                          </a:schemeClr>
                        </a:solidFill>
                        <a:latin typeface="+mn-lt"/>
                        <a:ea typeface="+mn-ea"/>
                        <a:cs typeface="+mn-cs"/>
                      </a:endParaRP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Er zijn overlegstructuren waarin de informatie wordt geïnterpreteerd en op urgentie beoordeeld</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Richt een overlegstructuur in.</a:t>
                      </a:r>
                    </a:p>
                    <a:p>
                      <a:r>
                        <a:rPr lang="nl-NL" sz="1000" kern="1200" dirty="0">
                          <a:solidFill>
                            <a:schemeClr val="tx1"/>
                          </a:solidFill>
                          <a:effectLst/>
                          <a:latin typeface="Calibri" panose="020F0502020204030204" pitchFamily="34" charset="0"/>
                          <a:ea typeface="+mn-ea"/>
                          <a:cs typeface="Times New Roman" panose="02020603050405020304" pitchFamily="18" charset="0"/>
                        </a:rPr>
                        <a:t>De managementsamenvatting is een vast agendapunt op </a:t>
                      </a:r>
                    </a:p>
                    <a:p>
                      <a:pPr lvl="0"/>
                      <a:r>
                        <a:rPr lang="nl-NL" sz="1000" kern="1200" dirty="0">
                          <a:solidFill>
                            <a:schemeClr val="tx1"/>
                          </a:solidFill>
                          <a:effectLst/>
                          <a:latin typeface="Calibri" panose="020F0502020204030204" pitchFamily="34" charset="0"/>
                          <a:ea typeface="+mn-ea"/>
                          <a:cs typeface="Times New Roman" panose="02020603050405020304" pitchFamily="18" charset="0"/>
                        </a:rPr>
                        <a:t>- MT-overleg</a:t>
                      </a:r>
                    </a:p>
                    <a:p>
                      <a:pPr marL="171450" lvl="0" indent="-171450">
                        <a:buFontTx/>
                        <a:buChar char="-"/>
                      </a:pPr>
                      <a:r>
                        <a:rPr lang="nl-NL" sz="1000" kern="1200" dirty="0">
                          <a:solidFill>
                            <a:schemeClr val="tx1"/>
                          </a:solidFill>
                          <a:effectLst/>
                          <a:latin typeface="Calibri" panose="020F0502020204030204" pitchFamily="34" charset="0"/>
                          <a:ea typeface="+mn-ea"/>
                          <a:cs typeface="Times New Roman" panose="02020603050405020304" pitchFamily="18" charset="0"/>
                        </a:rPr>
                        <a:t>Teamoverleg (PO/BO/staf)</a:t>
                      </a:r>
                    </a:p>
                    <a:p>
                      <a:pPr marL="285750" lvl="0" indent="-285750">
                        <a:buFontTx/>
                        <a:buChar cha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Wat hebben we buiten, binnen en vooruit gezien en hoe urgent is dat en hoeveel impact heeft het. Welke interventies vinden plaats.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In het geval van bijstellen ambities;</a:t>
                      </a:r>
                    </a:p>
                    <a:p>
                      <a:pPr marL="342900" lvl="0" indent="-342900">
                        <a:lnSpc>
                          <a:spcPct val="107000"/>
                        </a:lnSpc>
                        <a:spcAft>
                          <a:spcPts val="0"/>
                        </a:spcAft>
                        <a:buFont typeface="Calibri" panose="020F0502020204030204" pitchFamily="34" charset="0"/>
                        <a:buChar char="-"/>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welke consequenties dit heeft voor de dagelijkse werkzaamheden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In het geval van bijstellen ambities;</a:t>
                      </a:r>
                    </a:p>
                    <a:p>
                      <a:pPr marL="342900" marR="0" lvl="0" indent="-342900" algn="l" defTabSz="914400" rtl="0" eaLnBrk="1" fontAlgn="auto" latinLnBrk="0" hangingPunct="1">
                        <a:lnSpc>
                          <a:spcPct val="107000"/>
                        </a:lnSpc>
                        <a:spcBef>
                          <a:spcPts val="0"/>
                        </a:spcBef>
                        <a:spcAft>
                          <a:spcPts val="0"/>
                        </a:spcAft>
                        <a:buClrTx/>
                        <a:buSzTx/>
                        <a:buFont typeface="Calibri" panose="020F0502020204030204" pitchFamily="34" charset="0"/>
                        <a:buChar char="-"/>
                        <a:tabLst/>
                        <a:defRPr/>
                      </a:pPr>
                      <a:r>
                        <a:rPr kumimoji="0" lang="nl-NL"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Stel vast op welke wijze intern en extern wordt gecommuniceerd. (communicatieplan treedt in werking) </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bl>
          </a:graphicData>
        </a:graphic>
      </p:graphicFrame>
      <p:sp>
        <p:nvSpPr>
          <p:cNvPr id="2" name="Tijdelijke aanduiding voor dianummer 1">
            <a:extLst>
              <a:ext uri="{FF2B5EF4-FFF2-40B4-BE49-F238E27FC236}">
                <a16:creationId xmlns:a16="http://schemas.microsoft.com/office/drawing/2014/main" id="{E7495A20-8FDB-40A6-ADEB-3D9E3ACD08C5}"/>
              </a:ext>
            </a:extLst>
          </p:cNvPr>
          <p:cNvSpPr>
            <a:spLocks noGrp="1"/>
          </p:cNvSpPr>
          <p:nvPr>
            <p:ph type="sldNum" sz="quarter" idx="12"/>
          </p:nvPr>
        </p:nvSpPr>
        <p:spPr/>
        <p:txBody>
          <a:bodyPr/>
          <a:lstStyle/>
          <a:p>
            <a:fld id="{103CB0E5-0E23-4933-8AB6-15A768443C0A}" type="slidenum">
              <a:rPr lang="nl-NL" smtClean="0"/>
              <a:t>16</a:t>
            </a:fld>
            <a:endParaRPr lang="nl-NL"/>
          </a:p>
        </p:txBody>
      </p:sp>
    </p:spTree>
    <p:extLst>
      <p:ext uri="{BB962C8B-B14F-4D97-AF65-F5344CB8AC3E}">
        <p14:creationId xmlns:p14="http://schemas.microsoft.com/office/powerpoint/2010/main" val="1593023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1A92FB09-4B14-4CB4-AFA8-79762E9A7889}"/>
              </a:ext>
            </a:extLst>
          </p:cNvPr>
          <p:cNvGraphicFramePr>
            <a:graphicFrameLocks noGrp="1"/>
          </p:cNvGraphicFramePr>
          <p:nvPr>
            <p:extLst>
              <p:ext uri="{D42A27DB-BD31-4B8C-83A1-F6EECF244321}">
                <p14:modId xmlns:p14="http://schemas.microsoft.com/office/powerpoint/2010/main" val="3333381649"/>
              </p:ext>
            </p:extLst>
          </p:nvPr>
        </p:nvGraphicFramePr>
        <p:xfrm>
          <a:off x="503339" y="232316"/>
          <a:ext cx="10715992" cy="6267257"/>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474044862"/>
                    </a:ext>
                  </a:extLst>
                </a:gridCol>
                <a:gridCol w="208280">
                  <a:extLst>
                    <a:ext uri="{9D8B030D-6E8A-4147-A177-3AD203B41FA5}">
                      <a16:colId xmlns:a16="http://schemas.microsoft.com/office/drawing/2014/main" val="3231081732"/>
                    </a:ext>
                  </a:extLst>
                </a:gridCol>
                <a:gridCol w="208280">
                  <a:extLst>
                    <a:ext uri="{9D8B030D-6E8A-4147-A177-3AD203B41FA5}">
                      <a16:colId xmlns:a16="http://schemas.microsoft.com/office/drawing/2014/main" val="883278330"/>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Strategie en Beleid – Creëren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233338384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9">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De organisatie maakt strategische keuzes en geeft deze vorm in beleid</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5">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Planning en control cyclus is ingericht</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De P&amp;C cyclus is leidend voor de strategie van de organisatie. De P&amp;C-cyclus verbindt de ambities aan de financiën. Door het inrichten van een goede P&amp;C-cyclus kan je efficiënter inspelen op ontwikkelingen en is dit ook beter te verantwoorden</a:t>
                      </a:r>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Bepaal welke onderdelen in de P&amp;C ingericht moeten worden</a:t>
                      </a:r>
                    </a:p>
                    <a:p>
                      <a:pPr indent="228600">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In ieder geval:</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Bepalen/herijken van de ambitie</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Vaststellen/herijken meerjarenbeleidsplan, meerjaren begroting, strategische doelstellingen (zie ‘leiderschap’ en ‘management van middelen’</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Opstellen jaarplan en begroting</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Bepalen rapportage- en analysestructuur voor verantwoording</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Vaststellen evaluatiemomenten en indien nodig bijsturing</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Opstellen jaarrekening</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Richt P&amp;C-cyclus in</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buFont typeface="Symbol" panose="05050102010706020507" pitchFamily="18" charset="2"/>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Richt Rapportagestructuur in</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Door wie</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Aan wie</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Over wat</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Op welk niveau</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Met welk doel</a:t>
                      </a:r>
                    </a:p>
                    <a:p>
                      <a:pPr marL="342900" lvl="0" indent="-342900" algn="l" defTabSz="914400" rtl="0" eaLnBrk="1" latinLnBrk="0" hangingPunct="1">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Vaststellen frequentie</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Richt PDCA op strategisch, tactisch en operationeel niveau in</a:t>
                      </a: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688266053"/>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Stel een revisieplan op voor beleidsstukken en processen</a:t>
                      </a: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De strategie vormt het uitgangspunt voor het maken van beleidskeuzes en het opstellen van beleid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Hierin is de verbinding van alle organisatiegebieden inzichtelijk</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Check of Meerjarenplan is opgesteld (Zie ‘Leiderschap’) </a:t>
                      </a: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161423">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Check of meerjarenplan is doorvertaald naar specifieke beleidsonderdelen (Bijv. HR, Marketing, Collectie, Programmering, Vestigingen) (zie ‘Leiderschap’ voor o.a. marketing- en communicatiebeleid, ‘management van medewerkers’ voor HR, ‘management van middelen’ voor o.a. vestigingsbeleid en duurzaamheidsbeleid en de specifieke resultaatgebieden voor beleid rond collectie en programmering.</a:t>
                      </a:r>
                    </a:p>
                    <a:p>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001942796"/>
                  </a:ext>
                </a:extLst>
              </a:tr>
              <a:tr h="161423">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rgbClr val="000000"/>
                          </a:solidFill>
                          <a:effectLst/>
                          <a:latin typeface="Calibri" panose="020F0502020204030204" pitchFamily="34" charset="0"/>
                          <a:ea typeface="+mn-ea"/>
                          <a:cs typeface="Times New Roman" panose="02020603050405020304" pitchFamily="18" charset="0"/>
                        </a:rPr>
                        <a:t>Check of beleid is doorvertaald naar de jaarplannen (zie ‘Leiderschap’)</a:t>
                      </a: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066428003"/>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000" kern="1200" dirty="0">
                          <a:solidFill>
                            <a:srgbClr val="000000"/>
                          </a:solidFill>
                          <a:effectLst/>
                          <a:latin typeface="Calibri" panose="020F0502020204030204" pitchFamily="34" charset="0"/>
                          <a:ea typeface="+mn-ea"/>
                          <a:cs typeface="Times New Roman" panose="02020603050405020304" pitchFamily="18" charset="0"/>
                        </a:rPr>
                        <a:t>Check of processen gericht zijn op het realiseren van (klant-)waarde en vormen de kaders, er is een helder onderscheid in besturende, operationele en ondersteunende processen  (zie ‘Management van processen)</a:t>
                      </a:r>
                    </a:p>
                    <a:p>
                      <a:pPr>
                        <a:lnSpc>
                          <a:spcPct val="107000"/>
                        </a:lnSpc>
                        <a:spcAft>
                          <a:spcPts val="0"/>
                        </a:spcAft>
                      </a:pP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611458223"/>
                  </a:ext>
                </a:extLst>
              </a:tr>
            </a:tbl>
          </a:graphicData>
        </a:graphic>
      </p:graphicFrame>
      <p:sp>
        <p:nvSpPr>
          <p:cNvPr id="2" name="Tijdelijke aanduiding voor dianummer 1">
            <a:extLst>
              <a:ext uri="{FF2B5EF4-FFF2-40B4-BE49-F238E27FC236}">
                <a16:creationId xmlns:a16="http://schemas.microsoft.com/office/drawing/2014/main" id="{0F7892F9-7EAA-49EE-A207-31A7C692D166}"/>
              </a:ext>
            </a:extLst>
          </p:cNvPr>
          <p:cNvSpPr>
            <a:spLocks noGrp="1"/>
          </p:cNvSpPr>
          <p:nvPr>
            <p:ph type="sldNum" sz="quarter" idx="12"/>
          </p:nvPr>
        </p:nvSpPr>
        <p:spPr/>
        <p:txBody>
          <a:bodyPr/>
          <a:lstStyle/>
          <a:p>
            <a:fld id="{103CB0E5-0E23-4933-8AB6-15A768443C0A}" type="slidenum">
              <a:rPr lang="nl-NL" smtClean="0"/>
              <a:t>17</a:t>
            </a:fld>
            <a:endParaRPr lang="nl-NL"/>
          </a:p>
        </p:txBody>
      </p:sp>
    </p:spTree>
    <p:extLst>
      <p:ext uri="{BB962C8B-B14F-4D97-AF65-F5344CB8AC3E}">
        <p14:creationId xmlns:p14="http://schemas.microsoft.com/office/powerpoint/2010/main" val="1060266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EC89F4E9-E405-46D3-9CDE-4F2BC46D4D17}"/>
              </a:ext>
            </a:extLst>
          </p:cNvPr>
          <p:cNvGraphicFramePr>
            <a:graphicFrameLocks noGrp="1"/>
          </p:cNvGraphicFramePr>
          <p:nvPr>
            <p:extLst>
              <p:ext uri="{D42A27DB-BD31-4B8C-83A1-F6EECF244321}">
                <p14:modId xmlns:p14="http://schemas.microsoft.com/office/powerpoint/2010/main" val="2582378656"/>
              </p:ext>
            </p:extLst>
          </p:nvPr>
        </p:nvGraphicFramePr>
        <p:xfrm>
          <a:off x="767365" y="461394"/>
          <a:ext cx="10657269" cy="3119468"/>
        </p:xfrm>
        <a:graphic>
          <a:graphicData uri="http://schemas.openxmlformats.org/drawingml/2006/table">
            <a:tbl>
              <a:tblPr firstRow="1" bandRow="1">
                <a:tableStyleId>{5940675A-B579-460E-94D1-54222C63F5DA}</a:tableStyleId>
              </a:tblPr>
              <a:tblGrid>
                <a:gridCol w="1597723">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474044862"/>
                    </a:ext>
                  </a:extLst>
                </a:gridCol>
                <a:gridCol w="208280">
                  <a:extLst>
                    <a:ext uri="{9D8B030D-6E8A-4147-A177-3AD203B41FA5}">
                      <a16:colId xmlns:a16="http://schemas.microsoft.com/office/drawing/2014/main" val="3231081732"/>
                    </a:ext>
                  </a:extLst>
                </a:gridCol>
                <a:gridCol w="208280">
                  <a:extLst>
                    <a:ext uri="{9D8B030D-6E8A-4147-A177-3AD203B41FA5}">
                      <a16:colId xmlns:a16="http://schemas.microsoft.com/office/drawing/2014/main" val="883278330"/>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0096">
                <a:tc gridSpan="10">
                  <a:txBody>
                    <a:bodyPr/>
                    <a:lstStyle/>
                    <a:p>
                      <a:r>
                        <a:rPr lang="nl-NL" sz="1400" b="1" i="1" kern="1200" dirty="0">
                          <a:solidFill>
                            <a:schemeClr val="accent1">
                              <a:lumMod val="50000"/>
                            </a:schemeClr>
                          </a:solidFill>
                          <a:latin typeface="+mn-lt"/>
                          <a:ea typeface="+mn-ea"/>
                          <a:cs typeface="+mn-cs"/>
                        </a:rPr>
                        <a:t>Strategie en Beleid – Implementeren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2333383849"/>
                  </a:ext>
                </a:extLst>
              </a:tr>
              <a:tr h="308484">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366442">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Strategie en beleid zijn geïmplementeerd en gepland en worden structureel gemonitord </a:t>
                      </a:r>
                    </a:p>
                    <a:p>
                      <a:pPr algn="l"/>
                      <a:endParaRPr lang="nl-NL" sz="1000" i="0" kern="1200" dirty="0">
                        <a:solidFill>
                          <a:schemeClr val="accent1">
                            <a:lumMod val="50000"/>
                          </a:schemeClr>
                        </a:solidFill>
                        <a:latin typeface="+mn-lt"/>
                        <a:ea typeface="+mn-ea"/>
                        <a:cs typeface="+mn-cs"/>
                      </a:endParaRPr>
                    </a:p>
                  </a:txBody>
                  <a:tcPr/>
                </a:tc>
                <a:tc rowSpan="6">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Monitoring als onderdeel van het managementsysteem is geïmplementeerd en gepland en wordt structureel volgens plan uitgevoerd.</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Uitvoeren P&amp;C conform planning en rollen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1532">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Uitvoeren jaarplan conform planning en rollen</a:t>
                      </a:r>
                      <a:endParaRPr lang="nl-NL" sz="1000" kern="1200" dirty="0">
                        <a:solidFill>
                          <a:schemeClr val="tx1"/>
                        </a:solidFill>
                        <a:effectLst/>
                        <a:latin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411102">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Monitor voortgang op planning, kwaliteit en resultaten conform planning en rollen</a:t>
                      </a: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574474">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Stel rapportages op;</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 op hoofdlijnen voor MT</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 specifiek en inhoudelijk voor de teams</a:t>
                      </a: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688266053"/>
                  </a:ext>
                </a:extLst>
              </a:tr>
              <a:tr h="371532">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Stuur indien nodig bij</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411102">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Voer PDCA uit op alle niveaus voor een continu proces van verbetering (zie ‘Processen’)</a:t>
                      </a: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bl>
          </a:graphicData>
        </a:graphic>
      </p:graphicFrame>
      <p:sp>
        <p:nvSpPr>
          <p:cNvPr id="2" name="Tijdelijke aanduiding voor dianummer 1">
            <a:extLst>
              <a:ext uri="{FF2B5EF4-FFF2-40B4-BE49-F238E27FC236}">
                <a16:creationId xmlns:a16="http://schemas.microsoft.com/office/drawing/2014/main" id="{399F099E-6F76-4A1C-B541-41668F6AB79A}"/>
              </a:ext>
            </a:extLst>
          </p:cNvPr>
          <p:cNvSpPr>
            <a:spLocks noGrp="1"/>
          </p:cNvSpPr>
          <p:nvPr>
            <p:ph type="sldNum" sz="quarter" idx="12"/>
          </p:nvPr>
        </p:nvSpPr>
        <p:spPr/>
        <p:txBody>
          <a:bodyPr/>
          <a:lstStyle/>
          <a:p>
            <a:fld id="{103CB0E5-0E23-4933-8AB6-15A768443C0A}" type="slidenum">
              <a:rPr lang="nl-NL" smtClean="0"/>
              <a:t>18</a:t>
            </a:fld>
            <a:endParaRPr lang="nl-NL"/>
          </a:p>
        </p:txBody>
      </p:sp>
    </p:spTree>
    <p:extLst>
      <p:ext uri="{BB962C8B-B14F-4D97-AF65-F5344CB8AC3E}">
        <p14:creationId xmlns:p14="http://schemas.microsoft.com/office/powerpoint/2010/main" val="1630289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F39F8684-2FBF-4F70-A5F3-C9087C668AF4}"/>
              </a:ext>
            </a:extLst>
          </p:cNvPr>
          <p:cNvGraphicFramePr>
            <a:graphicFrameLocks noGrp="1"/>
          </p:cNvGraphicFramePr>
          <p:nvPr>
            <p:extLst>
              <p:ext uri="{D42A27DB-BD31-4B8C-83A1-F6EECF244321}">
                <p14:modId xmlns:p14="http://schemas.microsoft.com/office/powerpoint/2010/main" val="2854994001"/>
              </p:ext>
            </p:extLst>
          </p:nvPr>
        </p:nvGraphicFramePr>
        <p:xfrm>
          <a:off x="553673" y="386065"/>
          <a:ext cx="10715992" cy="5315837"/>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3265118108"/>
                    </a:ext>
                  </a:extLst>
                </a:gridCol>
                <a:gridCol w="208280">
                  <a:extLst>
                    <a:ext uri="{9D8B030D-6E8A-4147-A177-3AD203B41FA5}">
                      <a16:colId xmlns:a16="http://schemas.microsoft.com/office/drawing/2014/main" val="2900732579"/>
                    </a:ext>
                  </a:extLst>
                </a:gridCol>
                <a:gridCol w="208280">
                  <a:extLst>
                    <a:ext uri="{9D8B030D-6E8A-4147-A177-3AD203B41FA5}">
                      <a16:colId xmlns:a16="http://schemas.microsoft.com/office/drawing/2014/main" val="90829822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Management van Medewerkers - Organiseren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141775911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5">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3.1 De inzet van medewerkers en vrijwilligers is in lijn met ambitie en afgestemd op strategie, beleid en processen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3">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Formatiehuis is ingericht en op orde</a:t>
                      </a:r>
                    </a:p>
                    <a:p>
                      <a:pPr marL="0" algn="l" defTabSz="914400" rtl="0" eaLnBrk="1" latinLnBrk="0" hangingPunct="1"/>
                      <a:endParaRPr lang="nl-NL" sz="800" kern="120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De strategie van de organisatie is doorvertaald naar FTE - wat doe je vanuit de strategie aan invulling van de resultaat- en organisatiegebieden - hoeveel FTE heb ik daarvoor nodig</a:t>
                      </a:r>
                      <a:endParaRPr lang="nl-NL" sz="600" i="1" kern="1200" dirty="0">
                        <a:solidFill>
                          <a:schemeClr val="tx1"/>
                        </a:solidFill>
                        <a:effectLst/>
                        <a:latin typeface="Calibri" panose="020F0502020204030204" pitchFamily="34" charset="0"/>
                        <a:cs typeface="Times New Roman" panose="02020603050405020304" pitchFamily="18" charset="0"/>
                      </a:endParaRPr>
                    </a:p>
                    <a:p>
                      <a:pPr marL="0" algn="l" defTabSz="914400" rtl="0" eaLnBrk="1" latinLnBrk="0" hangingPunct="1"/>
                      <a:endParaRPr lang="nl-NL" sz="8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effectLst/>
                          <a:latin typeface="Calibri" panose="020F0502020204030204" pitchFamily="34" charset="0"/>
                          <a:ea typeface="+mn-ea"/>
                          <a:cs typeface="Times New Roman" panose="02020603050405020304" pitchFamily="18" charset="0"/>
                        </a:rPr>
                        <a:t>Vaststellen wat het formatiehuis 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Financieren van het formatiehuis</a:t>
                      </a:r>
                    </a:p>
                    <a:p>
                      <a:pPr lvl="0"/>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Aanstellen van het formatiehuis</a:t>
                      </a:r>
                    </a:p>
                    <a:p>
                      <a:pPr marL="0" lvl="0" algn="l" defTabSz="914400" rtl="0" eaLnBrk="1" latinLnBrk="0" hangingPunct="1">
                        <a:buNone/>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2">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Functiehuis is ingericht en op orde</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De strategie van de organisatie is doorvertaald naar de benodigde kennis, vaardigheden en competenties </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Vaststellen actuele functieprofielen inclusief kennis, vaardigheden en competenties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Inschalen functieprofielen</a:t>
                      </a:r>
                    </a:p>
                    <a:p>
                      <a:pPr marL="0" lvl="0" algn="l" defTabSz="914400" rtl="0" eaLnBrk="1" latinLnBrk="0" hangingPunct="1">
                        <a:buNone/>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rowSpan="3">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3.2 Strategisch HR-beleid is een uitwerking van het strategisch plan en omvat de visie op medewerkers en organisatiecultuur.</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3">
                  <a:txBody>
                    <a:bodyPr/>
                    <a:lstStyle/>
                    <a:p>
                      <a:pPr marL="0" algn="l" defTabSz="914400" rtl="0" eaLnBrk="1" latinLnBrk="0" hangingPunct="1"/>
                      <a:r>
                        <a:rPr lang="nl-NL" sz="1000" i="0" kern="1200" dirty="0">
                          <a:solidFill>
                            <a:schemeClr val="accent1">
                              <a:lumMod val="50000"/>
                            </a:schemeClr>
                          </a:solidFill>
                          <a:latin typeface="+mn-lt"/>
                          <a:ea typeface="+mn-ea"/>
                          <a:cs typeface="+mn-cs"/>
                        </a:rPr>
                        <a:t>Actueel en goedgekeurd Strategisch HR-beleid is aanwezig</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Formeel Strategisch HR-Beleid is aanwezig, gericht op de lange termijn en omschrijft kaders, is verdiepend op de HR-visie vanuit het Strategisch Plan, bevat de kaders om medewerkers te mobiliseren en inspireren, is goedgekeurd en vastgesteld door RvT en OR</a:t>
                      </a: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Uitvoeren beleidsbijeenkomst gewijd aan strategisch HR </a:t>
                      </a:r>
                    </a:p>
                    <a:p>
                      <a:pPr marL="0" lvl="0" algn="l" defTabSz="914400" rtl="0" eaLnBrk="1" latinLnBrk="0" hangingPunct="1">
                        <a:lnSpc>
                          <a:spcPct val="107000"/>
                        </a:lnSpc>
                        <a:spcAft>
                          <a:spcPts val="0"/>
                        </a:spcAft>
                        <a:buNone/>
                      </a:pPr>
                      <a:r>
                        <a:rPr lang="nl-NL" sz="1000" i="1" kern="1200" dirty="0">
                          <a:solidFill>
                            <a:schemeClr val="tx1"/>
                          </a:solidFill>
                          <a:effectLst/>
                          <a:latin typeface="Calibri" panose="020F0502020204030204" pitchFamily="34" charset="0"/>
                          <a:ea typeface="+mn-ea"/>
                          <a:cs typeface="Times New Roman" panose="02020603050405020304" pitchFamily="18" charset="0"/>
                        </a:rPr>
                        <a:t>Resultaten van deze activiteit moeten zijn:</a:t>
                      </a:r>
                    </a:p>
                    <a:p>
                      <a:pPr marL="0" lvl="0" algn="l" defTabSz="914400" rtl="0" eaLnBrk="1" latinLnBrk="0" hangingPunct="1">
                        <a:lnSpc>
                          <a:spcPct val="107000"/>
                        </a:lnSpc>
                        <a:spcAft>
                          <a:spcPts val="0"/>
                        </a:spcAft>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-Voldoende input om het Strategisch HR-Beleid te kunnen schrijven</a:t>
                      </a:r>
                    </a:p>
                    <a:p>
                      <a:pPr marL="0" lvl="0" algn="l" defTabSz="914400" rtl="0" eaLnBrk="1" latinLnBrk="0" hangingPunct="1">
                        <a:lnSpc>
                          <a:spcPct val="107000"/>
                        </a:lnSpc>
                        <a:spcAft>
                          <a:spcPts val="0"/>
                        </a:spcAft>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-Creëren van strategische HR-kaders voor de uitvoering van HR-activiteiten</a:t>
                      </a:r>
                    </a:p>
                    <a:p>
                      <a:pPr marL="0" lvl="0" algn="l" defTabSz="914400" rtl="0" eaLnBrk="1" latinLnBrk="0" hangingPunct="1">
                        <a:lnSpc>
                          <a:spcPct val="107000"/>
                        </a:lnSpc>
                        <a:spcAft>
                          <a:spcPts val="0"/>
                        </a:spcAft>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-Gedragenheid voor de inhoud van het beleidsstuk in de organisatie</a:t>
                      </a:r>
                    </a:p>
                    <a:p>
                      <a:pPr marL="0" lvl="0" algn="l" defTabSz="914400" rtl="0" eaLnBrk="1" latinLnBrk="0" hangingPunct="1">
                        <a:lnSpc>
                          <a:spcPct val="107000"/>
                        </a:lnSpc>
                        <a:spcAft>
                          <a:spcPts val="0"/>
                        </a:spcAft>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-Alignment van het beleidsstuk met het Strategisch Kader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944405649"/>
                  </a:ext>
                </a:extLst>
              </a:tr>
              <a:tr h="370840">
                <a:tc vMerge="1">
                  <a:txBody>
                    <a:bodyPr/>
                    <a:lstStyle/>
                    <a:p>
                      <a:pPr algn="l"/>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Schrijven van HR-beleid </a:t>
                      </a:r>
                    </a:p>
                    <a:p>
                      <a:pPr marL="0" lvl="0" algn="l" defTabSz="914400" rtl="0" eaLnBrk="1" latinLnBrk="0" hangingPunct="1">
                        <a:lnSpc>
                          <a:spcPct val="107000"/>
                        </a:lnSpc>
                        <a:spcAft>
                          <a:spcPts val="0"/>
                        </a:spcAft>
                        <a:buNone/>
                      </a:pPr>
                      <a:r>
                        <a:rPr lang="nl-NL" sz="1000" i="1" kern="1200" dirty="0">
                          <a:solidFill>
                            <a:schemeClr val="tx1"/>
                          </a:solidFill>
                          <a:effectLst/>
                          <a:latin typeface="Calibri" panose="020F0502020204030204" pitchFamily="34" charset="0"/>
                          <a:ea typeface="+mn-ea"/>
                          <a:cs typeface="Times New Roman" panose="02020603050405020304" pitchFamily="18" charset="0"/>
                        </a:rPr>
                        <a:t>waarin de (visie op) de volgende onderwerpen is opgenomen: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Cultuur van de organisatie</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Competentiemanagement en gesprekkencyclus (leren en ontwikkelen)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Strategische personeelsontwikkeling</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Diversiteit</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 Vrijwilligersbeleid (hoe en waar ingezet, maatschappelijke waarde, waarderen en belonen, deskundigheidsbevordering)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010116434"/>
                  </a:ext>
                </a:extLst>
              </a:tr>
              <a:tr h="370840">
                <a:tc vMerge="1">
                  <a:txBody>
                    <a:bodyPr/>
                    <a:lstStyle/>
                    <a:p>
                      <a:pPr algn="l"/>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gn="l" defTabSz="914400" rtl="0" eaLnBrk="1" latinLnBrk="0" hangingPunct="1">
                        <a:lnSpc>
                          <a:spcPct val="107000"/>
                        </a:lnSpc>
                        <a:spcAft>
                          <a:spcPts val="800"/>
                        </a:spcAft>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Uitvoeren strategische personeelsplanning</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1000" i="1" kern="1200" dirty="0">
                          <a:solidFill>
                            <a:schemeClr val="tx1"/>
                          </a:solidFill>
                          <a:effectLst/>
                          <a:latin typeface="Calibri" panose="020F0502020204030204" pitchFamily="34" charset="0"/>
                          <a:ea typeface="+mn-ea"/>
                          <a:cs typeface="Times New Roman" panose="02020603050405020304" pitchFamily="18" charset="0"/>
                        </a:rPr>
                        <a:t>Resultaten van deze activiteit moeten zijn:</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inzicht in toekomstig formatie- en functie</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Inzicht in kwaliteit zittend personeel</a:t>
                      </a:r>
                    </a:p>
                    <a:p>
                      <a:pPr marL="0" lvl="0" indent="0" algn="l" defTabSz="914400" rtl="0" eaLnBrk="1" latinLnBrk="0" hangingPunct="1">
                        <a:lnSpc>
                          <a:spcPct val="107000"/>
                        </a:lnSpc>
                        <a:spcBef>
                          <a:spcPts val="0"/>
                        </a:spcBef>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Inzicht in de te ondernemen acties om tot de juiste kwantitatieve en kwalitatieve personeelsbezetting te komen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6694896"/>
                  </a:ext>
                </a:extLst>
              </a:tr>
            </a:tbl>
          </a:graphicData>
        </a:graphic>
      </p:graphicFrame>
      <p:sp>
        <p:nvSpPr>
          <p:cNvPr id="2" name="Tijdelijke aanduiding voor dianummer 1">
            <a:extLst>
              <a:ext uri="{FF2B5EF4-FFF2-40B4-BE49-F238E27FC236}">
                <a16:creationId xmlns:a16="http://schemas.microsoft.com/office/drawing/2014/main" id="{A0997284-799D-4713-9242-512F474F373A}"/>
              </a:ext>
            </a:extLst>
          </p:cNvPr>
          <p:cNvSpPr>
            <a:spLocks noGrp="1"/>
          </p:cNvSpPr>
          <p:nvPr>
            <p:ph type="sldNum" sz="quarter" idx="12"/>
          </p:nvPr>
        </p:nvSpPr>
        <p:spPr/>
        <p:txBody>
          <a:bodyPr/>
          <a:lstStyle/>
          <a:p>
            <a:fld id="{103CB0E5-0E23-4933-8AB6-15A768443C0A}" type="slidenum">
              <a:rPr lang="nl-NL" smtClean="0"/>
              <a:t>19</a:t>
            </a:fld>
            <a:endParaRPr lang="nl-NL"/>
          </a:p>
        </p:txBody>
      </p:sp>
    </p:spTree>
    <p:extLst>
      <p:ext uri="{BB962C8B-B14F-4D97-AF65-F5344CB8AC3E}">
        <p14:creationId xmlns:p14="http://schemas.microsoft.com/office/powerpoint/2010/main" val="59674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02E15398-9C48-445C-B196-1E6BCE4BB8E4}"/>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itel 4">
            <a:extLst>
              <a:ext uri="{FF2B5EF4-FFF2-40B4-BE49-F238E27FC236}">
                <a16:creationId xmlns:a16="http://schemas.microsoft.com/office/drawing/2014/main" id="{C7175DF2-03DE-4AC7-B934-711A56C7DCB5}"/>
              </a:ext>
            </a:extLst>
          </p:cNvPr>
          <p:cNvSpPr>
            <a:spLocks noGrp="1"/>
          </p:cNvSpPr>
          <p:nvPr>
            <p:ph type="title"/>
          </p:nvPr>
        </p:nvSpPr>
        <p:spPr/>
        <p:txBody>
          <a:bodyPr/>
          <a:lstStyle/>
          <a:p>
            <a:r>
              <a:rPr lang="nl-NL" dirty="0"/>
              <a:t>Inhoudsopgave</a:t>
            </a:r>
          </a:p>
        </p:txBody>
      </p:sp>
      <p:sp>
        <p:nvSpPr>
          <p:cNvPr id="6" name="Rechthoek 5">
            <a:extLst>
              <a:ext uri="{FF2B5EF4-FFF2-40B4-BE49-F238E27FC236}">
                <a16:creationId xmlns:a16="http://schemas.microsoft.com/office/drawing/2014/main" id="{2B0E7653-1779-419E-93F0-45D844DCA66B}"/>
              </a:ext>
            </a:extLst>
          </p:cNvPr>
          <p:cNvSpPr/>
          <p:nvPr/>
        </p:nvSpPr>
        <p:spPr>
          <a:xfrm>
            <a:off x="1156879" y="1607211"/>
            <a:ext cx="7260229" cy="3775393"/>
          </a:xfrm>
          <a:prstGeom prst="rect">
            <a:avLst/>
          </a:prstGeom>
        </p:spPr>
        <p:txBody>
          <a:bodyPr wrap="square">
            <a:spAutoFit/>
          </a:bodyPr>
          <a:lstStyle/>
          <a:p>
            <a:pPr>
              <a:spcBef>
                <a:spcPts val="500"/>
              </a:spcBef>
              <a:spcAft>
                <a:spcPts val="500"/>
              </a:spcAft>
            </a:pPr>
            <a:endParaRPr lang="nl-NL" sz="1600" b="1" dirty="0">
              <a:solidFill>
                <a:srgbClr val="008ACE"/>
              </a:solidFill>
              <a:latin typeface="Calibri" panose="020F0502020204030204" pitchFamily="34" charset="0"/>
              <a:cs typeface="Calibri" panose="020F0502020204030204" pitchFamily="34" charset="0"/>
            </a:endParaRPr>
          </a:p>
          <a:p>
            <a:pPr marL="228600" indent="-228600" algn="just">
              <a:spcBef>
                <a:spcPts val="500"/>
              </a:spcBef>
              <a:spcAft>
                <a:spcPts val="500"/>
              </a:spcAft>
              <a:buAutoNum type="arabicPeriod"/>
            </a:pPr>
            <a:r>
              <a:rPr lang="nl-NL" sz="1400" b="1" dirty="0">
                <a:solidFill>
                  <a:srgbClr val="008ACE"/>
                </a:solidFill>
                <a:ea typeface="+mj-ea"/>
                <a:cs typeface="+mj-cs"/>
              </a:rPr>
              <a:t>Inleiding……………………………………………………………………………………………………..  3</a:t>
            </a:r>
          </a:p>
          <a:p>
            <a:pPr marL="228600" indent="-228600" algn="just">
              <a:spcBef>
                <a:spcPts val="500"/>
              </a:spcBef>
              <a:spcAft>
                <a:spcPts val="500"/>
              </a:spcAft>
              <a:buAutoNum type="arabicPeriod"/>
            </a:pPr>
            <a:r>
              <a:rPr lang="nl-NL" sz="1400" b="1" dirty="0">
                <a:solidFill>
                  <a:srgbClr val="008ACE"/>
                </a:solidFill>
                <a:ea typeface="+mj-ea"/>
                <a:cs typeface="+mj-cs"/>
              </a:rPr>
              <a:t>Verbinding tussen INK/A3-model en verbeteren en vernieuwen (PDCA)………  4</a:t>
            </a:r>
          </a:p>
          <a:p>
            <a:pPr marL="228600" indent="-228600" algn="just">
              <a:spcBef>
                <a:spcPts val="500"/>
              </a:spcBef>
              <a:spcAft>
                <a:spcPts val="500"/>
              </a:spcAft>
              <a:buAutoNum type="arabicPeriod"/>
            </a:pPr>
            <a:r>
              <a:rPr lang="nl-NL" sz="1400" b="1" dirty="0">
                <a:solidFill>
                  <a:srgbClr val="008ACE"/>
                </a:solidFill>
                <a:ea typeface="+mj-ea"/>
                <a:cs typeface="+mj-cs"/>
              </a:rPr>
              <a:t>Leeswijzer……………………………………………………………………………………………………  5</a:t>
            </a:r>
          </a:p>
          <a:p>
            <a:pPr marL="228600" indent="-228600" algn="just">
              <a:spcBef>
                <a:spcPts val="500"/>
              </a:spcBef>
              <a:spcAft>
                <a:spcPts val="500"/>
              </a:spcAft>
              <a:buAutoNum type="arabicPeriod"/>
            </a:pPr>
            <a:r>
              <a:rPr lang="nl-NL" sz="1400" b="1" dirty="0">
                <a:solidFill>
                  <a:srgbClr val="008ACE"/>
                </a:solidFill>
                <a:ea typeface="+mj-ea"/>
                <a:cs typeface="+mj-cs"/>
              </a:rPr>
              <a:t>Vijf thema’s …………………………………………………………………………………………….….  6</a:t>
            </a:r>
          </a:p>
          <a:p>
            <a:pPr algn="just">
              <a:spcBef>
                <a:spcPts val="500"/>
              </a:spcBef>
              <a:spcAft>
                <a:spcPts val="500"/>
              </a:spcAft>
            </a:pPr>
            <a:r>
              <a:rPr lang="nl-NL" sz="1400" b="1" dirty="0">
                <a:solidFill>
                  <a:srgbClr val="008ACE"/>
                </a:solidFill>
                <a:ea typeface="+mj-ea"/>
                <a:cs typeface="+mj-cs"/>
              </a:rPr>
              <a:t>       Leiderschap………….……………...……………………………………………………..………...….  6</a:t>
            </a:r>
          </a:p>
          <a:p>
            <a:pPr algn="just">
              <a:spcBef>
                <a:spcPts val="500"/>
              </a:spcBef>
              <a:spcAft>
                <a:spcPts val="500"/>
              </a:spcAft>
            </a:pPr>
            <a:r>
              <a:rPr lang="nl-NL" sz="1400" b="1" dirty="0">
                <a:solidFill>
                  <a:srgbClr val="008ACE"/>
                </a:solidFill>
                <a:ea typeface="+mj-ea"/>
                <a:cs typeface="+mj-cs"/>
              </a:rPr>
              <a:t>       Strategie en beleid…………………….…………………………………….……….….…………….  7               </a:t>
            </a:r>
          </a:p>
          <a:p>
            <a:pPr algn="just">
              <a:spcBef>
                <a:spcPts val="500"/>
              </a:spcBef>
              <a:spcAft>
                <a:spcPts val="500"/>
              </a:spcAft>
            </a:pPr>
            <a:r>
              <a:rPr lang="nl-NL" sz="1400" b="1" dirty="0">
                <a:solidFill>
                  <a:srgbClr val="008ACE"/>
                </a:solidFill>
                <a:ea typeface="+mj-ea"/>
                <a:cs typeface="+mj-cs"/>
              </a:rPr>
              <a:t>       Management van medewerkers…………………………………………….……………………  8</a:t>
            </a:r>
          </a:p>
          <a:p>
            <a:pPr algn="just">
              <a:spcBef>
                <a:spcPts val="500"/>
              </a:spcBef>
              <a:spcAft>
                <a:spcPts val="500"/>
              </a:spcAft>
            </a:pPr>
            <a:r>
              <a:rPr lang="nl-NL" sz="1400" b="1" dirty="0">
                <a:solidFill>
                  <a:srgbClr val="008ACE"/>
                </a:solidFill>
                <a:ea typeface="+mj-ea"/>
                <a:cs typeface="+mj-cs"/>
              </a:rPr>
              <a:t>       Management van middelen……………………………………………………………..…………  9</a:t>
            </a:r>
          </a:p>
          <a:p>
            <a:pPr algn="just">
              <a:spcBef>
                <a:spcPts val="500"/>
              </a:spcBef>
              <a:spcAft>
                <a:spcPts val="500"/>
              </a:spcAft>
            </a:pPr>
            <a:r>
              <a:rPr lang="nl-NL" sz="1400" b="1" dirty="0">
                <a:solidFill>
                  <a:srgbClr val="008ACE"/>
                </a:solidFill>
                <a:ea typeface="+mj-ea"/>
                <a:cs typeface="+mj-cs"/>
              </a:rPr>
              <a:t>       Management van processen…………………………….……………………………………….. 11</a:t>
            </a:r>
          </a:p>
          <a:p>
            <a:pPr algn="just">
              <a:spcBef>
                <a:spcPts val="500"/>
              </a:spcBef>
              <a:spcAft>
                <a:spcPts val="500"/>
              </a:spcAft>
            </a:pPr>
            <a:r>
              <a:rPr lang="nl-NL" sz="1400" b="1" dirty="0">
                <a:solidFill>
                  <a:srgbClr val="008ACE"/>
                </a:solidFill>
                <a:ea typeface="+mj-ea"/>
                <a:cs typeface="+mj-cs"/>
              </a:rPr>
              <a:t>Bijlage  - (</a:t>
            </a:r>
            <a:r>
              <a:rPr lang="nl-NL" sz="1400" b="1" dirty="0" err="1">
                <a:solidFill>
                  <a:srgbClr val="008ACE"/>
                </a:solidFill>
                <a:ea typeface="+mj-ea"/>
                <a:cs typeface="+mj-cs"/>
              </a:rPr>
              <a:t>Meerjaren</a:t>
            </a:r>
            <a:r>
              <a:rPr lang="nl-NL" sz="1400" b="1" dirty="0">
                <a:solidFill>
                  <a:srgbClr val="008ACE"/>
                </a:solidFill>
                <a:ea typeface="+mj-ea"/>
                <a:cs typeface="+mj-cs"/>
              </a:rPr>
              <a:t>-)planning organisatieontwikkeling….................................. 12</a:t>
            </a:r>
          </a:p>
        </p:txBody>
      </p:sp>
    </p:spTree>
    <p:extLst>
      <p:ext uri="{BB962C8B-B14F-4D97-AF65-F5344CB8AC3E}">
        <p14:creationId xmlns:p14="http://schemas.microsoft.com/office/powerpoint/2010/main" val="1097822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0965B224-6A1A-4657-8E7E-79C9DB048C2C}"/>
              </a:ext>
            </a:extLst>
          </p:cNvPr>
          <p:cNvGraphicFramePr>
            <a:graphicFrameLocks noGrp="1"/>
          </p:cNvGraphicFramePr>
          <p:nvPr>
            <p:extLst>
              <p:ext uri="{D42A27DB-BD31-4B8C-83A1-F6EECF244321}">
                <p14:modId xmlns:p14="http://schemas.microsoft.com/office/powerpoint/2010/main" val="1488488374"/>
              </p:ext>
            </p:extLst>
          </p:nvPr>
        </p:nvGraphicFramePr>
        <p:xfrm>
          <a:off x="796954" y="359021"/>
          <a:ext cx="10715992" cy="6158356"/>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879338820"/>
                    </a:ext>
                  </a:extLst>
                </a:gridCol>
                <a:gridCol w="208280">
                  <a:extLst>
                    <a:ext uri="{9D8B030D-6E8A-4147-A177-3AD203B41FA5}">
                      <a16:colId xmlns:a16="http://schemas.microsoft.com/office/drawing/2014/main" val="443389115"/>
                    </a:ext>
                  </a:extLst>
                </a:gridCol>
                <a:gridCol w="208280">
                  <a:extLst>
                    <a:ext uri="{9D8B030D-6E8A-4147-A177-3AD203B41FA5}">
                      <a16:colId xmlns:a16="http://schemas.microsoft.com/office/drawing/2014/main" val="380982856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Medewerkers - Investeren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141775911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2">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3.3 De organisatie heeft de gekozen beleidslijn doorgevoerd (implementatie en borging)</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t>HR-jaarplan als doorvertaling van het Strategisch HR-beleid is aanwezig en actueel</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latin typeface="+mn-lt"/>
                          <a:ea typeface="+mn-ea"/>
                          <a:cs typeface="+mn-cs"/>
                        </a:rPr>
                        <a:t>HR-jaarplan is aligned met het Strategisch kader en met Strategisch HR-beleid en beschrijft voor de korte termijn hoe je doelstellingen gaat realiseren.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latin typeface="+mn-lt"/>
                          <a:ea typeface="+mn-ea"/>
                          <a:cs typeface="+mn-cs"/>
                        </a:rPr>
                        <a:t>Activiteit - Opstellen HR-jaarplan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In-, door- en uitstroomplan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Opleidingsplan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Medezeggenschap</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(Praktische) aanpak en uitwerking competentiemanagement en gesprekkencyclus</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Strategische personeelsontwikkeling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Uitvoeren HR-jaarplan gedurende het jaar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endParaRPr lang="nl-NL"/>
                    </a:p>
                  </a:txBody>
                  <a:tcPr/>
                </a:tc>
                <a:tc>
                  <a:txBody>
                    <a:bodyPr/>
                    <a:lstStyle/>
                    <a:p>
                      <a:pPr lvl="0"/>
                      <a:r>
                        <a:rPr lang="nl-NL" sz="1000" kern="1200" dirty="0">
                          <a:solidFill>
                            <a:schemeClr val="tx1"/>
                          </a:solidFill>
                          <a:latin typeface="+mn-lt"/>
                          <a:ea typeface="+mn-ea"/>
                          <a:cs typeface="+mn-cs"/>
                        </a:rPr>
                        <a:t>4 (of meer) toetsmomenten op voortgang HR-jaarplan plannen en uitvoeren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0-4x bijstellen van het HR-jaarplan wanneer de tussentijdse toets hiertoe aanleiding geeft. Leg issues, risico's en kansen vast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lvl="0"/>
                      <a:r>
                        <a:rPr lang="nl-NL" sz="1000" kern="1200" dirty="0">
                          <a:solidFill>
                            <a:schemeClr val="tx1"/>
                          </a:solidFill>
                          <a:latin typeface="+mn-lt"/>
                          <a:ea typeface="+mn-ea"/>
                          <a:cs typeface="+mn-cs"/>
                        </a:rPr>
                        <a:t>Communiceren bijgesteld HR-jaarplan naar alle betrokkenen als deze is bijgesteld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a:p>
                  </a:txBody>
                  <a:tcPr/>
                </a:tc>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latin typeface="+mn-lt"/>
                          <a:ea typeface="+mn-ea"/>
                          <a:cs typeface="+mn-cs"/>
                        </a:rPr>
                        <a:t>Vrijwilligersbeleid als doorvertaling van het Strategisch HR-beleid is aanwezig en actueel</a:t>
                      </a:r>
                    </a:p>
                    <a:p>
                      <a:pPr marL="0" lvl="0" algn="l" defTabSz="914400" rtl="0" eaLnBrk="1" latinLnBrk="0" hangingPunct="1"/>
                      <a:endParaRPr lang="nl-NL" sz="1000" kern="1200" dirty="0">
                        <a:solidFill>
                          <a:schemeClr val="tx1"/>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Vrijwilligersbeleid is aligned met het Strategisch kader en met Strategisch HR beleid en beschrijft voor de korte termijn hoe je doelstellingen gaat realiseren.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63294967"/>
                  </a:ext>
                </a:extLst>
              </a:tr>
              <a:tr h="161423">
                <a:tc vMerge="1">
                  <a:txBody>
                    <a:bodyPr/>
                    <a:lstStyle/>
                    <a:p>
                      <a:endParaRPr lang="nl-NL"/>
                    </a:p>
                  </a:txBody>
                  <a:tcPr/>
                </a:tc>
                <a:tc vMerge="1">
                  <a:txBody>
                    <a:bodyPr/>
                    <a:lstStyle/>
                    <a:p>
                      <a:endParaRPr lang="nl-NL"/>
                    </a:p>
                  </a:txBody>
                  <a:tcPr/>
                </a:tc>
                <a:tc>
                  <a:txBody>
                    <a:bodyPr/>
                    <a:lstStyle/>
                    <a:p>
                      <a:pPr marL="0" lvl="0" algn="l" defTabSz="914400" rtl="0" eaLnBrk="1" latinLnBrk="0" hangingPunct="1"/>
                      <a:r>
                        <a:rPr lang="nl-NL" sz="1000" kern="1200" dirty="0">
                          <a:solidFill>
                            <a:schemeClr val="tx1"/>
                          </a:solidFill>
                          <a:latin typeface="+mn-lt"/>
                          <a:ea typeface="+mn-ea"/>
                          <a:cs typeface="+mn-cs"/>
                        </a:rPr>
                        <a:t>Activiteit - Opstellen Vrijwilligersjaarplan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In-, door- en uitstroomplan</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Deskundigheidsbevordering</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Aansturing</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Communicatie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735493117"/>
                  </a:ext>
                </a:extLst>
              </a:tr>
              <a:tr h="161423">
                <a:tc vMerge="1">
                  <a:txBody>
                    <a:bodyPr/>
                    <a:lstStyle/>
                    <a:p>
                      <a:endParaRPr lang="nl-NL"/>
                    </a:p>
                  </a:txBody>
                  <a:tcPr/>
                </a:tc>
                <a:tc vMerge="1">
                  <a:txBody>
                    <a:bodyPr/>
                    <a:lstStyle/>
                    <a:p>
                      <a:endParaRPr lang="nl-NL"/>
                    </a:p>
                  </a:txBody>
                  <a:tcPr/>
                </a:tc>
                <a:tc>
                  <a:txBody>
                    <a:bodyPr/>
                    <a:lstStyle/>
                    <a:p>
                      <a:pPr lvl="0"/>
                      <a:r>
                        <a:rPr lang="nl-NL" sz="1000" kern="1200" dirty="0">
                          <a:solidFill>
                            <a:schemeClr val="tx1"/>
                          </a:solidFill>
                          <a:latin typeface="+mn-lt"/>
                          <a:ea typeface="+mn-ea"/>
                          <a:cs typeface="+mn-cs"/>
                        </a:rPr>
                        <a:t>Uitvoeren Vrijwilligersplan gedurende het jaar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253056862"/>
                  </a:ext>
                </a:extLst>
              </a:tr>
              <a:tr h="161423">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t>4 (of meer) toetsmomenten op voortgang Vrijwilligersplan plannen en uitvoeren</a:t>
                      </a:r>
                      <a:endParaRPr kumimoji="0" lang="nl-NL" sz="1000" b="0" i="0" u="none" strike="noStrike" kern="1200" cap="none" spc="0" normalizeH="0" baseline="0" dirty="0">
                        <a:ln>
                          <a:noFill/>
                        </a:ln>
                        <a:solidFill>
                          <a:srgbClr val="4472C4">
                            <a:lumMod val="50000"/>
                          </a:srgbClr>
                        </a:solidFill>
                        <a:effectLst/>
                        <a:uLnTx/>
                        <a:uFillTx/>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895510370"/>
                  </a:ext>
                </a:extLst>
              </a:tr>
              <a:tr h="161423">
                <a:tc vMerge="1">
                  <a:txBody>
                    <a:bodyPr/>
                    <a:lstStyle/>
                    <a:p>
                      <a:endParaRPr lang="nl-NL"/>
                    </a:p>
                  </a:txBody>
                  <a:tcPr/>
                </a:tc>
                <a:tc vMerge="1">
                  <a:txBody>
                    <a:bodyPr/>
                    <a:lstStyle/>
                    <a:p>
                      <a:endParaRPr lang="nl-NL"/>
                    </a:p>
                  </a:txBody>
                  <a:tcPr/>
                </a:tc>
                <a:tc>
                  <a:txBody>
                    <a:bodyPr/>
                    <a:lstStyle/>
                    <a:p>
                      <a:pPr marL="0" lvl="0" algn="l" defTabSz="914400" rtl="0" eaLnBrk="1" latinLnBrk="0" hangingPunct="1"/>
                      <a:r>
                        <a:rPr lang="nl-NL" sz="1000" kern="1200" dirty="0">
                          <a:solidFill>
                            <a:schemeClr val="tx1"/>
                          </a:solidFill>
                          <a:latin typeface="+mn-lt"/>
                          <a:ea typeface="+mn-ea"/>
                          <a:cs typeface="+mn-cs"/>
                        </a:rPr>
                        <a:t>0-4x bijstellen van het Vrijwilligersplan wanneer de tussentijdse toets hiertoe aanleiding geeft. Leg issues, risico's en kansen vast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37294033"/>
                  </a:ext>
                </a:extLst>
              </a:tr>
              <a:tr h="161423">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r>
                        <a:rPr lang="nl-NL" sz="1000" kern="1200" dirty="0">
                          <a:solidFill>
                            <a:schemeClr val="tx1"/>
                          </a:solidFill>
                          <a:latin typeface="+mn-lt"/>
                          <a:ea typeface="+mn-ea"/>
                          <a:cs typeface="+mn-cs"/>
                        </a:rPr>
                        <a:t>Communiceren bijgesteld Vrijwilligersplan naar alle betrokkenen als deze is bijgesteld</a:t>
                      </a:r>
                    </a:p>
                    <a:p>
                      <a:pPr lvl="0"/>
                      <a:endParaRPr kumimoji="0" lang="nl-NL" sz="1000" b="0" i="0" u="none" strike="noStrike" kern="1200" cap="none" spc="0" normalizeH="0" baseline="0" dirty="0">
                        <a:ln>
                          <a:noFill/>
                        </a:ln>
                        <a:solidFill>
                          <a:srgbClr val="4472C4">
                            <a:lumMod val="50000"/>
                          </a:srgbClr>
                        </a:solidFill>
                        <a:effectLst/>
                        <a:uLnTx/>
                        <a:uFillTx/>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642730398"/>
                  </a:ext>
                </a:extLst>
              </a:tr>
            </a:tbl>
          </a:graphicData>
        </a:graphic>
      </p:graphicFrame>
      <p:sp>
        <p:nvSpPr>
          <p:cNvPr id="2" name="Tijdelijke aanduiding voor dianummer 1">
            <a:extLst>
              <a:ext uri="{FF2B5EF4-FFF2-40B4-BE49-F238E27FC236}">
                <a16:creationId xmlns:a16="http://schemas.microsoft.com/office/drawing/2014/main" id="{82F40C87-FA28-4081-BFE3-7795980B5A21}"/>
              </a:ext>
            </a:extLst>
          </p:cNvPr>
          <p:cNvSpPr>
            <a:spLocks noGrp="1"/>
          </p:cNvSpPr>
          <p:nvPr>
            <p:ph type="sldNum" sz="quarter" idx="12"/>
          </p:nvPr>
        </p:nvSpPr>
        <p:spPr/>
        <p:txBody>
          <a:bodyPr/>
          <a:lstStyle/>
          <a:p>
            <a:fld id="{103CB0E5-0E23-4933-8AB6-15A768443C0A}" type="slidenum">
              <a:rPr lang="nl-NL" smtClean="0"/>
              <a:t>20</a:t>
            </a:fld>
            <a:endParaRPr lang="nl-NL"/>
          </a:p>
        </p:txBody>
      </p:sp>
    </p:spTree>
    <p:extLst>
      <p:ext uri="{BB962C8B-B14F-4D97-AF65-F5344CB8AC3E}">
        <p14:creationId xmlns:p14="http://schemas.microsoft.com/office/powerpoint/2010/main" val="444284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FB064ECD-4C80-4C67-9D4E-682C5B2EADA2}"/>
              </a:ext>
            </a:extLst>
          </p:cNvPr>
          <p:cNvGraphicFramePr>
            <a:graphicFrameLocks noGrp="1"/>
          </p:cNvGraphicFramePr>
          <p:nvPr>
            <p:extLst>
              <p:ext uri="{D42A27DB-BD31-4B8C-83A1-F6EECF244321}">
                <p14:modId xmlns:p14="http://schemas.microsoft.com/office/powerpoint/2010/main" val="2469906512"/>
              </p:ext>
            </p:extLst>
          </p:nvPr>
        </p:nvGraphicFramePr>
        <p:xfrm>
          <a:off x="746393" y="713064"/>
          <a:ext cx="10699214" cy="3530726"/>
        </p:xfrm>
        <a:graphic>
          <a:graphicData uri="http://schemas.openxmlformats.org/drawingml/2006/table">
            <a:tbl>
              <a:tblPr firstRow="1" bandRow="1">
                <a:tableStyleId>{5940675A-B579-460E-94D1-54222C63F5DA}</a:tableStyleId>
              </a:tblPr>
              <a:tblGrid>
                <a:gridCol w="1639668">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629971973"/>
                    </a:ext>
                  </a:extLst>
                </a:gridCol>
                <a:gridCol w="208280">
                  <a:extLst>
                    <a:ext uri="{9D8B030D-6E8A-4147-A177-3AD203B41FA5}">
                      <a16:colId xmlns:a16="http://schemas.microsoft.com/office/drawing/2014/main" val="4160076889"/>
                    </a:ext>
                  </a:extLst>
                </a:gridCol>
                <a:gridCol w="208280">
                  <a:extLst>
                    <a:ext uri="{9D8B030D-6E8A-4147-A177-3AD203B41FA5}">
                      <a16:colId xmlns:a16="http://schemas.microsoft.com/office/drawing/2014/main" val="3009032038"/>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140301">
                <a:tc gridSpan="10">
                  <a:txBody>
                    <a:bodyPr/>
                    <a:lstStyle/>
                    <a:p>
                      <a:r>
                        <a:rPr lang="nl-NL" sz="1400" b="1" i="1" kern="1200" dirty="0">
                          <a:solidFill>
                            <a:schemeClr val="accent1">
                              <a:lumMod val="50000"/>
                            </a:schemeClr>
                          </a:solidFill>
                          <a:latin typeface="+mn-lt"/>
                          <a:ea typeface="+mn-ea"/>
                          <a:cs typeface="+mn-cs"/>
                        </a:rPr>
                        <a:t>Management van Medewerkers - Investeren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1417759119"/>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7">
                  <a:txBody>
                    <a:bodyPr/>
                    <a:lstStyle/>
                    <a:p>
                      <a:pPr marL="171450" indent="-171450">
                        <a:buFontTx/>
                        <a:buChar char="-"/>
                      </a:pPr>
                      <a:r>
                        <a:rPr lang="nl-NL" sz="1000" i="0" kern="1200" dirty="0">
                          <a:solidFill>
                            <a:schemeClr val="accent1">
                              <a:lumMod val="50000"/>
                            </a:schemeClr>
                          </a:solidFill>
                          <a:latin typeface="+mn-lt"/>
                          <a:ea typeface="+mn-ea"/>
                          <a:cs typeface="+mn-cs"/>
                        </a:rPr>
                        <a:t>Vervolg –</a:t>
                      </a:r>
                    </a:p>
                    <a:p>
                      <a:pPr marL="0" indent="0">
                        <a:buFontTx/>
                        <a:buNone/>
                      </a:pPr>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effectLst/>
                          <a:latin typeface="Calibri" panose="020F0502020204030204" pitchFamily="34" charset="0"/>
                          <a:ea typeface="Calibri" panose="020F0502020204030204" pitchFamily="34" charset="0"/>
                          <a:cs typeface="Times New Roman" panose="02020603050405020304" pitchFamily="18" charset="0"/>
                        </a:rPr>
                        <a:t>3.3 De organisatie heeft de gekozen beleidslijn doorgevoerd (implementatie en borging)</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000" i="0" kern="1200" dirty="0">
                        <a:solidFill>
                          <a:schemeClr val="accent1">
                            <a:lumMod val="50000"/>
                          </a:schemeClr>
                        </a:solidFill>
                        <a:latin typeface="+mn-lt"/>
                        <a:ea typeface="+mn-ea"/>
                        <a:cs typeface="+mn-cs"/>
                      </a:endParaRP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t>Arbobeleidsplan RI&amp;E aanvullend aan het HR-jaarplan</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Arbobeleidsplan RI&amp;E* is vast onderdeel van het HR-jaarplan. In het arbobeleidsplan leg je vast hoe je aan de wettelijke verplichtingen van de Arbowet voldoet. (BHV)</a:t>
                      </a:r>
                    </a:p>
                    <a:p>
                      <a:pPr marL="0" lvl="0" indent="0" algn="l" defTabSz="914400" rtl="0" eaLnBrk="1" latinLnBrk="0" hangingPunct="1">
                        <a:lnSpc>
                          <a:spcPct val="107000"/>
                        </a:lnSpc>
                        <a:spcAft>
                          <a:spcPts val="0"/>
                        </a:spcAft>
                        <a:buFontTx/>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*Let op: Wettelijke verplichtingen Arbowet. Neem evt. contact op met de Arbodienst</a:t>
                      </a:r>
                      <a:endParaRPr lang="nl-NL" sz="1000" kern="1200" dirty="0">
                        <a:solidFill>
                          <a:schemeClr val="tx1"/>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1x per 4 jaar uitvoeren RI&amp;E, deze vormt input voor het arbobeleidsplan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Opstellen óf 1x per jaar herijken en actualiseren arbobeleidsplan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endParaRPr lang="nl-NL"/>
                    </a:p>
                  </a:txBody>
                  <a:tcPr/>
                </a:tc>
                <a:tc>
                  <a:txBody>
                    <a:bodyPr/>
                    <a:lstStyle/>
                    <a:p>
                      <a:pPr lvl="0"/>
                      <a:r>
                        <a:rPr lang="nl-NL" sz="1000" kern="1200" dirty="0">
                          <a:solidFill>
                            <a:schemeClr val="tx1"/>
                          </a:solidFill>
                          <a:latin typeface="+mn-lt"/>
                          <a:ea typeface="+mn-ea"/>
                          <a:cs typeface="+mn-cs"/>
                        </a:rPr>
                        <a:t>Opstellen óf 1x per jaar herijken en actualiseren verzuimprocedure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r>
                        <a:rPr lang="nl-NL" sz="1000" kern="1200" dirty="0">
                          <a:solidFill>
                            <a:schemeClr val="tx1"/>
                          </a:solidFill>
                          <a:latin typeface="+mn-lt"/>
                          <a:ea typeface="+mn-ea"/>
                          <a:cs typeface="+mn-cs"/>
                        </a:rPr>
                        <a:t>Uitvoeren arbobeleidsplan gedurende het jaar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96240">
                <a:tc vMerge="1">
                  <a:txBody>
                    <a:bodyPr/>
                    <a:lstStyle/>
                    <a:p>
                      <a:endParaRPr lang="nl-NL"/>
                    </a:p>
                  </a:txBody>
                  <a:tcPr/>
                </a:tc>
                <a:tc vMerge="1">
                  <a:txBody>
                    <a:bodyPr/>
                    <a:lstStyle/>
                    <a:p>
                      <a:endParaRPr lang="nl-NL"/>
                    </a:p>
                  </a:txBody>
                  <a:tcPr/>
                </a:tc>
                <a:tc>
                  <a:txBody>
                    <a:bodyPr/>
                    <a:lstStyle/>
                    <a:p>
                      <a:pPr lvl="0"/>
                      <a:r>
                        <a:rPr lang="nl-NL" sz="1000" kern="1200" dirty="0">
                          <a:solidFill>
                            <a:schemeClr val="tx1"/>
                          </a:solidFill>
                          <a:latin typeface="+mn-lt"/>
                          <a:ea typeface="+mn-ea"/>
                          <a:cs typeface="+mn-cs"/>
                        </a:rPr>
                        <a:t>4 (of meer) toetsmomenten op voortgang arbobeleidsplan plannen en uitvoeren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latin typeface="+mn-lt"/>
                          <a:ea typeface="+mn-ea"/>
                          <a:cs typeface="+mn-cs"/>
                        </a:rPr>
                        <a:t>0-4x bijstellen van arbobeleidsplan wanneer de tussentijdse toets hiertoe aanleiding geeft. Leg issues, risico's en kansen vast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967487442"/>
                  </a:ext>
                </a:extLst>
              </a:tr>
            </a:tbl>
          </a:graphicData>
        </a:graphic>
      </p:graphicFrame>
      <p:sp>
        <p:nvSpPr>
          <p:cNvPr id="2" name="Tijdelijke aanduiding voor dianummer 1">
            <a:extLst>
              <a:ext uri="{FF2B5EF4-FFF2-40B4-BE49-F238E27FC236}">
                <a16:creationId xmlns:a16="http://schemas.microsoft.com/office/drawing/2014/main" id="{E4291C3E-C317-440B-B4C8-5E981CE825D0}"/>
              </a:ext>
            </a:extLst>
          </p:cNvPr>
          <p:cNvSpPr>
            <a:spLocks noGrp="1"/>
          </p:cNvSpPr>
          <p:nvPr>
            <p:ph type="sldNum" sz="quarter" idx="12"/>
          </p:nvPr>
        </p:nvSpPr>
        <p:spPr/>
        <p:txBody>
          <a:bodyPr/>
          <a:lstStyle/>
          <a:p>
            <a:fld id="{103CB0E5-0E23-4933-8AB6-15A768443C0A}" type="slidenum">
              <a:rPr lang="nl-NL" smtClean="0"/>
              <a:t>21</a:t>
            </a:fld>
            <a:endParaRPr lang="nl-NL"/>
          </a:p>
        </p:txBody>
      </p:sp>
    </p:spTree>
    <p:extLst>
      <p:ext uri="{BB962C8B-B14F-4D97-AF65-F5344CB8AC3E}">
        <p14:creationId xmlns:p14="http://schemas.microsoft.com/office/powerpoint/2010/main" val="3116152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F6AC83B4-9EC6-4D1E-B064-3E249A31E207}"/>
              </a:ext>
            </a:extLst>
          </p:cNvPr>
          <p:cNvGraphicFramePr>
            <a:graphicFrameLocks noGrp="1"/>
          </p:cNvGraphicFramePr>
          <p:nvPr>
            <p:extLst>
              <p:ext uri="{D42A27DB-BD31-4B8C-83A1-F6EECF244321}">
                <p14:modId xmlns:p14="http://schemas.microsoft.com/office/powerpoint/2010/main" val="2446311681"/>
              </p:ext>
            </p:extLst>
          </p:nvPr>
        </p:nvGraphicFramePr>
        <p:xfrm>
          <a:off x="738004" y="813903"/>
          <a:ext cx="10715992" cy="5451980"/>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187166916"/>
                    </a:ext>
                  </a:extLst>
                </a:gridCol>
                <a:gridCol w="208280">
                  <a:extLst>
                    <a:ext uri="{9D8B030D-6E8A-4147-A177-3AD203B41FA5}">
                      <a16:colId xmlns:a16="http://schemas.microsoft.com/office/drawing/2014/main" val="2895563762"/>
                    </a:ext>
                  </a:extLst>
                </a:gridCol>
                <a:gridCol w="208280">
                  <a:extLst>
                    <a:ext uri="{9D8B030D-6E8A-4147-A177-3AD203B41FA5}">
                      <a16:colId xmlns:a16="http://schemas.microsoft.com/office/drawing/2014/main" val="1994441846"/>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307910">
                <a:tc gridSpan="10">
                  <a:txBody>
                    <a:bodyPr/>
                    <a:lstStyle/>
                    <a:p>
                      <a:r>
                        <a:rPr lang="nl-NL" sz="1400" b="1" i="1" kern="1200" dirty="0">
                          <a:solidFill>
                            <a:schemeClr val="accent1">
                              <a:lumMod val="50000"/>
                            </a:schemeClr>
                          </a:solidFill>
                          <a:latin typeface="+mn-lt"/>
                          <a:ea typeface="+mn-ea"/>
                          <a:cs typeface="+mn-cs"/>
                        </a:rPr>
                        <a:t>Management van medewerkers - Investeren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684118441"/>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0">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3.4 De organisatie motiveert en inspireert de medewerkers tot optimale ontwikkeling, inzet en benutten van hun competenties</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lvl="0" algn="l">
                        <a:buNone/>
                      </a:pPr>
                      <a:r>
                        <a:rPr lang="nl-NL" sz="1000" kern="1200" dirty="0">
                          <a:solidFill>
                            <a:schemeClr val="tx1"/>
                          </a:solidFill>
                          <a:latin typeface="+mn-lt"/>
                          <a:ea typeface="+mn-ea"/>
                          <a:cs typeface="+mn-cs"/>
                        </a:rPr>
                        <a:t>Competentiemanagement (ontwikkeling) is ingericht en geborgd in de organisatie</a:t>
                      </a:r>
                    </a:p>
                    <a:p>
                      <a:pPr lvl="0" algn="l">
                        <a:buNone/>
                      </a:pPr>
                      <a:endParaRPr lang="nl-NL" sz="10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Competentiemanagement ondersteunt persoonlijke ontwikkeling van medewerkers, en zorgt er voor dat de competenties die nodig zijn om de strategische doelstellingen te realiseren ontwikkeld worden. </a:t>
                      </a:r>
                    </a:p>
                  </a:txBody>
                  <a:tcPr/>
                </a:tc>
                <a:tc>
                  <a:txBody>
                    <a:bodyPr/>
                    <a:lstStyle/>
                    <a:p>
                      <a:pPr lvl="0">
                        <a:buNone/>
                      </a:pPr>
                      <a:r>
                        <a:rPr lang="nl-NL" sz="1000" kern="1200" dirty="0">
                          <a:solidFill>
                            <a:schemeClr val="tx1"/>
                          </a:solidFill>
                          <a:latin typeface="+mn-lt"/>
                          <a:ea typeface="+mn-ea"/>
                          <a:cs typeface="+mn-cs"/>
                        </a:rPr>
                        <a:t>Opstellen procedure competentiemanagement met de volgende onderdelen:</a:t>
                      </a:r>
                    </a:p>
                    <a:p>
                      <a:pPr marL="171450" lvl="0" indent="-171450">
                        <a:buFontTx/>
                        <a:buChar char="-"/>
                      </a:pPr>
                      <a:r>
                        <a:rPr lang="nl-NL" sz="1000" i="1" kern="1200" dirty="0">
                          <a:solidFill>
                            <a:schemeClr val="tx1"/>
                          </a:solidFill>
                          <a:latin typeface="+mn-lt"/>
                          <a:ea typeface="+mn-ea"/>
                          <a:cs typeface="+mn-cs"/>
                        </a:rPr>
                        <a:t>Kerncompetenties vaststellen op basis van het strategisch kader</a:t>
                      </a:r>
                    </a:p>
                    <a:p>
                      <a:pPr marL="171450" lvl="0" indent="-171450">
                        <a:buFontTx/>
                        <a:buChar char="-"/>
                      </a:pPr>
                      <a:r>
                        <a:rPr lang="nl-NL" sz="1000" i="1" kern="1200" dirty="0">
                          <a:solidFill>
                            <a:schemeClr val="tx1"/>
                          </a:solidFill>
                          <a:latin typeface="+mn-lt"/>
                          <a:ea typeface="+mn-ea"/>
                          <a:cs typeface="+mn-cs"/>
                        </a:rPr>
                        <a:t>Vaststellen van competenties passend bij het specifieke functieprofiel</a:t>
                      </a:r>
                    </a:p>
                    <a:p>
                      <a:pPr marL="171450" lvl="0" indent="-171450">
                        <a:buFontTx/>
                        <a:buChar char="-"/>
                      </a:pPr>
                      <a:r>
                        <a:rPr lang="nl-NL" sz="1000" i="1" kern="1200" dirty="0">
                          <a:solidFill>
                            <a:schemeClr val="tx1"/>
                          </a:solidFill>
                          <a:latin typeface="+mn-lt"/>
                          <a:ea typeface="+mn-ea"/>
                          <a:cs typeface="+mn-cs"/>
                        </a:rPr>
                        <a:t>Vaststellen van een opleidings-/trainingsaanbod om competenties te ontwikkelen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rowSpan="6">
                  <a:txBody>
                    <a:bodyPr/>
                    <a:lstStyle/>
                    <a:p>
                      <a:pPr lvl="0" algn="l">
                        <a:buNone/>
                      </a:pPr>
                      <a:r>
                        <a:rPr lang="nl-NL" sz="1000" i="0" kern="1200" dirty="0">
                          <a:solidFill>
                            <a:schemeClr val="tx1"/>
                          </a:solidFill>
                          <a:latin typeface="+mn-lt"/>
                          <a:ea typeface="+mn-ea"/>
                          <a:cs typeface="+mn-cs"/>
                        </a:rPr>
                        <a:t>Opleidingsplan voor medewerkers en plan deskundigheidsbevordering vrijwilligers zijn aanwezig, actueel en aligned met Strategisch HR-beleid</a:t>
                      </a:r>
                    </a:p>
                    <a:p>
                      <a:pPr lvl="0" algn="l">
                        <a:buNone/>
                      </a:pPr>
                      <a:endParaRPr lang="nl-NL" sz="1000" i="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Het opleidingsplan voor medewerkers en plan deskundigheidsbevordering vrijwilligers zijn onderdeel van  het HR-plan en dragen bij aan het realiseren van de doelstellingen</a:t>
                      </a:r>
                    </a:p>
                    <a:p>
                      <a:pPr lvl="0" algn="l">
                        <a:buNone/>
                      </a:pPr>
                      <a:endParaRPr lang="nl-NL" sz="1000" i="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Vaststellen welke kennis en vaardigheden nodig zijn voor de uitvoering van het functieprofiel </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lvl="0" algn="l">
                        <a:buNone/>
                      </a:pPr>
                      <a:endParaRPr lang="nl-NL" sz="1000" i="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Uitvoeren strategische personeelsontwikkeling, dit vormt input voor afspraken die je met medewerkers maakt over hun ontwikkeling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lvl="0" algn="l">
                        <a:buNone/>
                      </a:pPr>
                      <a:endParaRPr lang="nl-NL" sz="1000" i="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Voeren van ontwikkelgesprekken </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Beschikbaar stellen budget om opleidingsplan en deskundigheidsbevordering uit te voeren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Structureel gebruik van Bibliotheekcampus om (mede) uitvoering te geven aan opleidingsplan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159339733"/>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lvl="0" algn="l">
                        <a:buNone/>
                      </a:pPr>
                      <a:endParaRPr lang="nl-NL" sz="1000" i="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Borgen van inhoud en afspraken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370840">
                <a:tc vMerge="1">
                  <a:txBody>
                    <a:bodyPr/>
                    <a:lstStyle/>
                    <a:p>
                      <a:pPr algn="l">
                        <a:lnSpc>
                          <a:spcPct val="107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rowSpan="3">
                  <a:txBody>
                    <a:bodyPr/>
                    <a:lstStyle/>
                    <a:p>
                      <a:pPr lvl="0" algn="l">
                        <a:buNone/>
                      </a:pPr>
                      <a:r>
                        <a:rPr lang="nl-NL" sz="1000" i="0" kern="1200" dirty="0">
                          <a:solidFill>
                            <a:schemeClr val="tx1"/>
                          </a:solidFill>
                          <a:latin typeface="+mn-lt"/>
                          <a:ea typeface="+mn-ea"/>
                          <a:cs typeface="+mn-cs"/>
                        </a:rPr>
                        <a:t>Procedure gesprekkencyclus (instrument) is vastgesteld en geïmplementeerd</a:t>
                      </a:r>
                    </a:p>
                    <a:p>
                      <a:pPr lvl="0" algn="l">
                        <a:buNone/>
                      </a:pP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De procedure gesprekkencyclus is passend bij de lerende organisatie en voldoet aan de CAO. Inhoud: Vastgelegd is wie met wie de gesprekken voert, waarover het gesprek gaat , de frequentie van de gesprekken, bij wie het initiatief voor de gesprekken ligt en op welke manier deze worden vastgelegd.</a:t>
                      </a:r>
                    </a:p>
                    <a:p>
                      <a:pPr lvl="0" algn="l">
                        <a:buNone/>
                      </a:pP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i="0" kern="1200" dirty="0">
                          <a:solidFill>
                            <a:schemeClr val="tx1"/>
                          </a:solidFill>
                          <a:latin typeface="+mn-lt"/>
                          <a:ea typeface="+mn-ea"/>
                          <a:cs typeface="+mn-cs"/>
                        </a:rPr>
                        <a:t>Opstellen óf herijken procedure gesprekkencyclus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876146700"/>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lvl="0" algn="l">
                        <a:buNone/>
                      </a:pPr>
                      <a:endParaRPr lang="nl-NL" sz="1000" i="0" kern="1200" dirty="0">
                        <a:solidFill>
                          <a:schemeClr val="tx1"/>
                        </a:solidFill>
                        <a:latin typeface="+mn-lt"/>
                        <a:ea typeface="+mn-ea"/>
                        <a:cs typeface="+mn-cs"/>
                      </a:endParaRPr>
                    </a:p>
                  </a:txBody>
                  <a:tcPr/>
                </a:tc>
                <a:tc>
                  <a:txBody>
                    <a:bodyPr/>
                    <a:lstStyle/>
                    <a:p>
                      <a:pPr lvl="0">
                        <a:buNone/>
                      </a:pPr>
                      <a:r>
                        <a:rPr lang="nl-NL" sz="1000" i="0" kern="1200" dirty="0">
                          <a:solidFill>
                            <a:schemeClr val="tx1"/>
                          </a:solidFill>
                          <a:latin typeface="+mn-lt"/>
                          <a:ea typeface="+mn-ea"/>
                          <a:cs typeface="+mn-cs"/>
                        </a:rPr>
                        <a:t>Voeren gesprekken met medewerkers op basis van de vastgestelde procedure, hierin worden afspraken gemaakt over de gewenste competenties en het ontwikkelen daarvan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i="0" kern="1200" dirty="0">
                        <a:solidFill>
                          <a:schemeClr val="tx1"/>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lvl="0" algn="l">
                        <a:buNone/>
                      </a:pPr>
                      <a:endParaRPr lang="nl-NL" sz="1000" i="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tx1"/>
                          </a:solidFill>
                          <a:latin typeface="+mn-lt"/>
                          <a:ea typeface="+mn-ea"/>
                          <a:cs typeface="+mn-cs"/>
                        </a:rPr>
                        <a:t>Evalueren procedure en zo nodig bijstellen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bl>
          </a:graphicData>
        </a:graphic>
      </p:graphicFrame>
      <p:sp>
        <p:nvSpPr>
          <p:cNvPr id="2" name="Tijdelijke aanduiding voor dianummer 1">
            <a:extLst>
              <a:ext uri="{FF2B5EF4-FFF2-40B4-BE49-F238E27FC236}">
                <a16:creationId xmlns:a16="http://schemas.microsoft.com/office/drawing/2014/main" id="{8E961D20-B3FF-4986-AA47-A77146092978}"/>
              </a:ext>
            </a:extLst>
          </p:cNvPr>
          <p:cNvSpPr>
            <a:spLocks noGrp="1"/>
          </p:cNvSpPr>
          <p:nvPr>
            <p:ph type="sldNum" sz="quarter" idx="12"/>
          </p:nvPr>
        </p:nvSpPr>
        <p:spPr/>
        <p:txBody>
          <a:bodyPr/>
          <a:lstStyle/>
          <a:p>
            <a:fld id="{103CB0E5-0E23-4933-8AB6-15A768443C0A}" type="slidenum">
              <a:rPr lang="nl-NL" smtClean="0"/>
              <a:t>22</a:t>
            </a:fld>
            <a:endParaRPr lang="nl-NL"/>
          </a:p>
        </p:txBody>
      </p:sp>
    </p:spTree>
    <p:extLst>
      <p:ext uri="{BB962C8B-B14F-4D97-AF65-F5344CB8AC3E}">
        <p14:creationId xmlns:p14="http://schemas.microsoft.com/office/powerpoint/2010/main" val="503808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A49DA683-BD42-4D57-8867-53F6CEF31F0B}"/>
              </a:ext>
            </a:extLst>
          </p:cNvPr>
          <p:cNvGraphicFramePr>
            <a:graphicFrameLocks noGrp="1"/>
          </p:cNvGraphicFramePr>
          <p:nvPr>
            <p:extLst>
              <p:ext uri="{D42A27DB-BD31-4B8C-83A1-F6EECF244321}">
                <p14:modId xmlns:p14="http://schemas.microsoft.com/office/powerpoint/2010/main" val="2008460527"/>
              </p:ext>
            </p:extLst>
          </p:nvPr>
        </p:nvGraphicFramePr>
        <p:xfrm>
          <a:off x="822121" y="619079"/>
          <a:ext cx="10715992" cy="5499670"/>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Medewerkers - Respecteren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2">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3.5 De organisatie en de leidinggevenden geven hun medewerkers erkenning en waardering voor hun inzet, resultaten en verbetering van de organisatie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000" i="0" kern="1200" dirty="0">
                        <a:solidFill>
                          <a:schemeClr val="accent1">
                            <a:lumMod val="50000"/>
                          </a:schemeClr>
                        </a:solidFill>
                        <a:latin typeface="+mn-lt"/>
                        <a:ea typeface="+mn-ea"/>
                        <a:cs typeface="+mn-cs"/>
                      </a:endParaRPr>
                    </a:p>
                  </a:txBody>
                  <a:tcPr/>
                </a:tc>
                <a:tc rowSpan="4">
                  <a:txBody>
                    <a:bodyPr/>
                    <a:lstStyle/>
                    <a:p>
                      <a:pPr marL="0" algn="l" defTabSz="914400" rtl="0" eaLnBrk="1" latinLnBrk="0" hangingPunct="1"/>
                      <a:r>
                        <a:rPr lang="nl-NL" sz="1000" i="0" kern="1200" dirty="0">
                          <a:solidFill>
                            <a:schemeClr val="accent1">
                              <a:lumMod val="50000"/>
                            </a:schemeClr>
                          </a:solidFill>
                          <a:latin typeface="+mn-lt"/>
                          <a:ea typeface="+mn-ea"/>
                          <a:cs typeface="+mn-cs"/>
                        </a:rPr>
                        <a:t>Inschaling van medewerkers is helder en transparant op basis van functieprofiel</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Financiële waardering van medewerkers vindt plaats op basis van de inschaling van het functieprofiel en is voor iedereen helder</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Inschaling opnemen als onderdeel van het functieprofiel</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Bij in dienst nemen medewerker inschalen conform functieprofiel en geldende regels cao</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Financiële groei en doorgroeimogelijkheden binnen de profielen zijn vastgelegd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Het jaarlijkse functioneringsgesprek conform CAO wordt gehouden, naast functioneren is ook beloning een onderdeel van het gesprek</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rowSpan="3">
                  <a:txBody>
                    <a:bodyPr/>
                    <a:lstStyle/>
                    <a:p>
                      <a:pPr marL="0" algn="l" defTabSz="914400" rtl="0" eaLnBrk="1" latinLnBrk="0" hangingPunct="1"/>
                      <a:r>
                        <a:rPr lang="nl-NL" sz="1000" i="0" kern="1200" dirty="0">
                          <a:solidFill>
                            <a:schemeClr val="accent1">
                              <a:lumMod val="50000"/>
                            </a:schemeClr>
                          </a:solidFill>
                          <a:latin typeface="+mn-lt"/>
                          <a:ea typeface="+mn-ea"/>
                          <a:cs typeface="+mn-cs"/>
                        </a:rPr>
                        <a:t>Erkenning en waardering (niet financieel)</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Medewerkers voelen zich onderdeel van de organisatie. Hiervoor moet ook de zachte kant van het managen van de medewerkers voldoende aandacht krijgen </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Medewerkers de ruimte geven om te leren en ontwikkelen binnen vast te stellen kaders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lvl="0">
                        <a:buNone/>
                      </a:pPr>
                      <a:r>
                        <a:rPr lang="nl-NL" sz="1000" i="0" kern="1200" dirty="0">
                          <a:solidFill>
                            <a:schemeClr val="accent1">
                              <a:lumMod val="50000"/>
                            </a:schemeClr>
                          </a:solidFill>
                          <a:latin typeface="+mn-lt"/>
                          <a:ea typeface="+mn-ea"/>
                          <a:cs typeface="+mn-cs"/>
                        </a:rPr>
                        <a:t>Medewerkers worden ingezet op kwaliteit en talenten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370840">
                <a:tc vMerge="1">
                  <a:txBody>
                    <a:bodyPr/>
                    <a:lstStyle/>
                    <a:p>
                      <a:endParaRPr lang="nl-NL"/>
                    </a:p>
                  </a:txBody>
                  <a:tcPr/>
                </a:tc>
                <a:tc vMerge="1">
                  <a:txBody>
                    <a:bodyPr/>
                    <a:lstStyle/>
                    <a:p>
                      <a:endParaRPr lang="nl-NL"/>
                    </a:p>
                  </a:txBody>
                  <a:tcPr/>
                </a:tc>
                <a:tc>
                  <a:txBody>
                    <a:bodyPr/>
                    <a:lstStyle/>
                    <a:p>
                      <a:pPr lvl="0"/>
                      <a:r>
                        <a:rPr lang="nl-NL" sz="1000" i="0" kern="1200" dirty="0">
                          <a:solidFill>
                            <a:schemeClr val="accent1">
                              <a:lumMod val="50000"/>
                            </a:schemeClr>
                          </a:solidFill>
                          <a:latin typeface="+mn-lt"/>
                          <a:ea typeface="+mn-ea"/>
                          <a:cs typeface="+mn-cs"/>
                        </a:rPr>
                        <a:t>Bepaal welke kaders de organisatie heeft voor aandacht voor medewerkers. </a:t>
                      </a:r>
                    </a:p>
                    <a:p>
                      <a:pPr lvl="0">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Bijvoorbeeld; teamuitjes, attentie/aandacht voor verjaardag, jubileum of feestdagen, lief en leed</a:t>
                      </a: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876146700"/>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3">
                  <a:txBody>
                    <a:bodyPr/>
                    <a:lstStyle/>
                    <a:p>
                      <a:pPr marL="0" algn="l" defTabSz="914400" rtl="0" eaLnBrk="1" latinLnBrk="0" hangingPunct="1"/>
                      <a:r>
                        <a:rPr lang="nl-NL" sz="1000" i="0" kern="1200" dirty="0">
                          <a:solidFill>
                            <a:schemeClr val="accent1">
                              <a:lumMod val="50000"/>
                            </a:schemeClr>
                          </a:solidFill>
                          <a:latin typeface="+mn-lt"/>
                          <a:ea typeface="+mn-ea"/>
                          <a:cs typeface="+mn-cs"/>
                        </a:rPr>
                        <a:t>Inspraak en medezeggenschap voor medewerkers is ingericht</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lvl="0">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De mening van medewerkers is belangrijk voor de organisatie. Door inspraak en medezeggenschap te borgen in de organisatie weten medewerkers en vrijwilligers via welke weg zij invloed kunnen uitoefenen.</a:t>
                      </a: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Inrichten personeelsvertegenwoordiging of ondernemingsraad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Informatiebijeenkomsten over beleid en andere belangrijke zaken waar medewerkers kunnen meedenken en praten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i="0" kern="1200" dirty="0">
                          <a:solidFill>
                            <a:schemeClr val="accent1">
                              <a:lumMod val="50000"/>
                            </a:schemeClr>
                          </a:solidFill>
                          <a:latin typeface="+mn-lt"/>
                          <a:ea typeface="+mn-ea"/>
                          <a:cs typeface="+mn-cs"/>
                        </a:rPr>
                        <a:t>Organiseren werkoverleg waarbij medewerkers inspraak hebben in de agenda</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rowSpan="2">
                  <a:txBody>
                    <a:bodyPr/>
                    <a:lstStyle/>
                    <a:p>
                      <a:pPr marL="0" algn="l" defTabSz="914400" rtl="0" eaLnBrk="1" latinLnBrk="0" hangingPunct="1"/>
                      <a:r>
                        <a:rPr lang="nl-NL" sz="1000" i="0" kern="1200" dirty="0">
                          <a:solidFill>
                            <a:schemeClr val="accent1">
                              <a:lumMod val="50000"/>
                            </a:schemeClr>
                          </a:solidFill>
                          <a:latin typeface="+mn-lt"/>
                          <a:ea typeface="+mn-ea"/>
                          <a:cs typeface="+mn-cs"/>
                        </a:rPr>
                        <a:t>Opvolging vanuit medewerkertevredenheid- en vrijwilligertevredenheidonderzoek is geborgd</a:t>
                      </a:r>
                    </a:p>
                    <a:p>
                      <a:pPr marL="0" algn="l" defTabSz="914400" rtl="0" eaLnBrk="1" latinLnBrk="0" hangingPunct="1"/>
                      <a:endParaRPr lang="nl-NL" sz="1000" i="0" kern="1200" dirty="0">
                        <a:solidFill>
                          <a:schemeClr val="accent1">
                            <a:lumMod val="5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De tevredenheid van medewerkers en vrijwilligers is belangrijk voor de organisatie.</a:t>
                      </a:r>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i="0" kern="1200" dirty="0">
                          <a:solidFill>
                            <a:schemeClr val="accent1">
                              <a:lumMod val="50000"/>
                            </a:schemeClr>
                          </a:solidFill>
                          <a:latin typeface="+mn-lt"/>
                          <a:ea typeface="+mn-ea"/>
                          <a:cs typeface="+mn-cs"/>
                        </a:rPr>
                        <a:t>Periodiek (1x per 4 jaar) de tevredenheid van medewerkers en vrijwilligers onderzoeken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i="0" kern="1200" dirty="0">
                          <a:solidFill>
                            <a:schemeClr val="accent1">
                              <a:lumMod val="50000"/>
                            </a:schemeClr>
                          </a:solidFill>
                          <a:latin typeface="+mn-lt"/>
                          <a:ea typeface="+mn-ea"/>
                          <a:cs typeface="+mn-cs"/>
                        </a:rPr>
                        <a:t>Opvolging MTO-VTO - Rode draad wordt uit de rapportage gehaald, hierop worden maatregelen genomen om de tevredenheid te vergroten. Opvolging is onderdeel van de P&amp;C-cyclus </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3BC2AAF3-5001-46EA-9134-948C6570C7F2}"/>
              </a:ext>
            </a:extLst>
          </p:cNvPr>
          <p:cNvSpPr>
            <a:spLocks noGrp="1"/>
          </p:cNvSpPr>
          <p:nvPr>
            <p:ph type="sldNum" sz="quarter" idx="12"/>
          </p:nvPr>
        </p:nvSpPr>
        <p:spPr/>
        <p:txBody>
          <a:bodyPr/>
          <a:lstStyle/>
          <a:p>
            <a:fld id="{103CB0E5-0E23-4933-8AB6-15A768443C0A}" type="slidenum">
              <a:rPr lang="nl-NL" smtClean="0"/>
              <a:t>23</a:t>
            </a:fld>
            <a:endParaRPr lang="nl-NL"/>
          </a:p>
        </p:txBody>
      </p:sp>
    </p:spTree>
    <p:extLst>
      <p:ext uri="{BB962C8B-B14F-4D97-AF65-F5344CB8AC3E}">
        <p14:creationId xmlns:p14="http://schemas.microsoft.com/office/powerpoint/2010/main" val="1288882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92C8B39B-52A1-4226-94CE-10DC1A730D90}"/>
              </a:ext>
            </a:extLst>
          </p:cNvPr>
          <p:cNvGraphicFramePr>
            <a:graphicFrameLocks noGrp="1"/>
          </p:cNvGraphicFramePr>
          <p:nvPr>
            <p:extLst>
              <p:ext uri="{D42A27DB-BD31-4B8C-83A1-F6EECF244321}">
                <p14:modId xmlns:p14="http://schemas.microsoft.com/office/powerpoint/2010/main" val="2990738539"/>
              </p:ext>
            </p:extLst>
          </p:nvPr>
        </p:nvGraphicFramePr>
        <p:xfrm>
          <a:off x="822121" y="619079"/>
          <a:ext cx="10715992" cy="5713030"/>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Geld</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2">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4.1 De  organisatie verwerft, gebruikt, beheert en beschermt haar financiële middelen op basis van haar strategie en beleid en georiënteerd op de korte en lange termijn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6">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De inkomstenbronnen van de organisatie zijn stabiel en hebben een meerjarig perspectief</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Subsidies worden aangevraagd met meerjarig perspectief – subsidieaanvraag - subsidiebeschikking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actief gezocht naar nieuwe (structurele/langlopende) inkomsten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Incidentele inkomsten worden waar mogelijk omgezet naar structurele afspraken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gestuurd op inkomsten uit projecten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gestuurd op inkomsten uit verhuur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Structurele politieke lobby wordt gevoerd om (nieuwe) financiële stromen te verwerven en vooral bestaande te behouden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a:p>
                  </a:txBody>
                  <a:tcPr/>
                </a:tc>
                <a:tc rowSpan="6">
                  <a:txBody>
                    <a:bodyPr/>
                    <a:lstStyle/>
                    <a:p>
                      <a:pPr marL="0" algn="l" defTabSz="914400" rtl="0" eaLnBrk="1" latinLnBrk="0" hangingPunct="1">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Het gebruik van de financiële middelen zijn in overeenstemming met de strategie van de organisatie en afgestemd op de risico's van de inkomsten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b="0" i="0" u="none" strike="noStrike" dirty="0">
                          <a:solidFill>
                            <a:srgbClr val="000000"/>
                          </a:solidFill>
                          <a:effectLst/>
                          <a:latin typeface="Calibri" panose="020F0502020204030204" pitchFamily="34" charset="0"/>
                        </a:rPr>
                        <a:t>Meerjarig perspectief m.b.t. resultatenrekening, fte's en balans</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457678732"/>
                  </a:ext>
                </a:extLst>
              </a:tr>
              <a:tr h="161423">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b="0" i="0" u="none" strike="noStrike" dirty="0">
                          <a:solidFill>
                            <a:srgbClr val="000000"/>
                          </a:solidFill>
                          <a:effectLst/>
                          <a:latin typeface="Calibri" panose="020F0502020204030204" pitchFamily="34" charset="0"/>
                        </a:rPr>
                        <a:t>Investeringsplan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75163213"/>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Het gebruik van de financiële middelen zijn in overeenstemming met de strategie van de organisatie en afgestemd op de risico's van de inkomsten</a:t>
                      </a: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 het gebruik van de financiële middelen worden de kosten afgestemd op de risico's van inkomsten (matching - tijdelijk vs. vast) - Langlopende kostencontracten worden gematcht met langlopende inkomsten.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gestuurd op return on investment (ROI) (meten van rendement op je investeringen, in hoeverre vertaalt het geld dat je uitgeeft zich in inkomsten)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gestuurd op helder geformuleerde, transparante, langlopende contracten/constructies waarvoor zo weinig mogelijk administratieve inspanning/doorrekening nodig is.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Middelen worden zo efficiënt mogelijk ingezet voor maatschappelijke taken van de 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bl>
          </a:graphicData>
        </a:graphic>
      </p:graphicFrame>
      <p:sp>
        <p:nvSpPr>
          <p:cNvPr id="2" name="Tijdelijke aanduiding voor dianummer 1">
            <a:extLst>
              <a:ext uri="{FF2B5EF4-FFF2-40B4-BE49-F238E27FC236}">
                <a16:creationId xmlns:a16="http://schemas.microsoft.com/office/drawing/2014/main" id="{87049E6D-6525-44B5-BEBE-E4AA53CC48DE}"/>
              </a:ext>
            </a:extLst>
          </p:cNvPr>
          <p:cNvSpPr>
            <a:spLocks noGrp="1"/>
          </p:cNvSpPr>
          <p:nvPr>
            <p:ph type="sldNum" sz="quarter" idx="12"/>
          </p:nvPr>
        </p:nvSpPr>
        <p:spPr/>
        <p:txBody>
          <a:bodyPr/>
          <a:lstStyle/>
          <a:p>
            <a:fld id="{103CB0E5-0E23-4933-8AB6-15A768443C0A}" type="slidenum">
              <a:rPr lang="nl-NL" smtClean="0"/>
              <a:t>24</a:t>
            </a:fld>
            <a:endParaRPr lang="nl-NL"/>
          </a:p>
        </p:txBody>
      </p:sp>
    </p:spTree>
    <p:extLst>
      <p:ext uri="{BB962C8B-B14F-4D97-AF65-F5344CB8AC3E}">
        <p14:creationId xmlns:p14="http://schemas.microsoft.com/office/powerpoint/2010/main" val="493818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B19744E0-64A3-42FE-86FD-18E8AF9D76D6}"/>
              </a:ext>
            </a:extLst>
          </p:cNvPr>
          <p:cNvGraphicFramePr>
            <a:graphicFrameLocks noGrp="1"/>
          </p:cNvGraphicFramePr>
          <p:nvPr>
            <p:extLst>
              <p:ext uri="{D42A27DB-BD31-4B8C-83A1-F6EECF244321}">
                <p14:modId xmlns:p14="http://schemas.microsoft.com/office/powerpoint/2010/main" val="207587711"/>
              </p:ext>
            </p:extLst>
          </p:nvPr>
        </p:nvGraphicFramePr>
        <p:xfrm>
          <a:off x="822121" y="619079"/>
          <a:ext cx="10715992" cy="5231193"/>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Geld</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0">
                  <a:txBody>
                    <a:bodyPr/>
                    <a:lstStyle/>
                    <a:p>
                      <a:pPr marL="171450" indent="-171450">
                        <a:buFontTx/>
                        <a:buChar char="-"/>
                      </a:pPr>
                      <a:r>
                        <a:rPr lang="nl-NL" sz="1000" i="0" kern="1200" dirty="0">
                          <a:solidFill>
                            <a:schemeClr val="accent1">
                              <a:lumMod val="50000"/>
                            </a:schemeClr>
                          </a:solidFill>
                          <a:latin typeface="+mn-lt"/>
                          <a:ea typeface="+mn-ea"/>
                          <a:cs typeface="+mn-cs"/>
                        </a:rPr>
                        <a:t>Vervolg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effectLst/>
                          <a:latin typeface="Calibri" panose="020F0502020204030204" pitchFamily="34" charset="0"/>
                          <a:ea typeface="Calibri" panose="020F0502020204030204" pitchFamily="34" charset="0"/>
                          <a:cs typeface="Times New Roman" panose="02020603050405020304" pitchFamily="18" charset="0"/>
                        </a:rPr>
                        <a:t>4.1 De organisatie en de leidinggevenden geven hun medewerkers erkenning en waardering voor hun inzet, resultaten en verbetering van de organisatie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Tx/>
                        <a:buChar char="-"/>
                      </a:pPr>
                      <a:endParaRPr lang="nl-NL" sz="1000" i="0" kern="1200" dirty="0">
                        <a:solidFill>
                          <a:schemeClr val="accent1">
                            <a:lumMod val="50000"/>
                          </a:schemeClr>
                        </a:solidFill>
                        <a:latin typeface="+mn-lt"/>
                        <a:ea typeface="+mn-ea"/>
                        <a:cs typeface="+mn-cs"/>
                      </a:endParaRPr>
                    </a:p>
                  </a:txBody>
                  <a:tcPr/>
                </a:tc>
                <a:tc rowSpan="6">
                  <a:txBody>
                    <a:bodyPr/>
                    <a:lstStyle/>
                    <a:p>
                      <a:pPr marL="0" algn="l" defTabSz="914400" rtl="0" eaLnBrk="1" latinLnBrk="0" hangingPunct="1">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beheert en beschermt haar financiële middelen en is financieel weerbaar</a:t>
                      </a: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Financiële keuzes worden (tijdig) gemaakt op basis van de ambitie en het Risicomanagementbeleid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Structurele monitoring en verantwoording is ingericht in financiële rapportage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is een (meerjarige) liquiditeitsprognose (input voor strategische keuzes v.w.b. bijsturing, groei of investeringen) - structurele monitoring is ingericht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is een gezonde liquiditeitsratio   </a:t>
                      </a:r>
                    </a:p>
                    <a:p>
                      <a:pPr>
                        <a:lnSpc>
                          <a:spcPct val="107000"/>
                        </a:lnSpc>
                        <a:spcAft>
                          <a:spcPts val="0"/>
                        </a:spcAft>
                      </a:pPr>
                      <a:r>
                        <a:rPr lang="nl-NL" sz="1000" dirty="0">
                          <a:solidFill>
                            <a:srgbClr val="2F5597"/>
                          </a:solidFill>
                          <a:effectLst/>
                          <a:latin typeface="Calibri" panose="020F0502020204030204" pitchFamily="34" charset="0"/>
                          <a:ea typeface="+mn-ea"/>
                          <a:cs typeface="+mn-cs"/>
                        </a:rPr>
                        <a:t> </a:t>
                      </a:r>
                      <a:r>
                        <a:rPr lang="nl-NL" sz="600" i="1" u="sng" kern="1200" dirty="0">
                          <a:solidFill>
                            <a:schemeClr val="tx1"/>
                          </a:solidFill>
                          <a:effectLst/>
                          <a:latin typeface="Calibri" panose="020F0502020204030204" pitchFamily="34" charset="0"/>
                          <a:ea typeface="+mn-ea"/>
                          <a:cs typeface="Times New Roman" panose="02020603050405020304" pitchFamily="18" charset="0"/>
                        </a:rPr>
                        <a:t>vlottende activa + liquide middelen  = &gt;1 </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kort vreemd vermogen</a:t>
                      </a: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Er wordt gezorgd voor een gezonde solvabiliteitsratio (solvabiliteit is groter dan 50% - eigen vermogen/vreemd vermogen x 100%)</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Structurele politieke lobby wordt gevoerd om financiële stromen te beschermen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4">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Actueel Risicomanagementbeleid is aanwezig </a:t>
                      </a: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Opstellen of herijken Risicomanagementbeleid met daarin in ieder geval:</a:t>
                      </a:r>
                    </a:p>
                    <a:p>
                      <a:pPr marL="171450" indent="-171450">
                        <a:lnSpc>
                          <a:spcPct val="107000"/>
                        </a:lnSpc>
                        <a:spcAft>
                          <a:spcPts val="0"/>
                        </a:spcAft>
                        <a:buFontTx/>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Hoe financiële risico's spreiden</a:t>
                      </a:r>
                    </a:p>
                    <a:p>
                      <a:pPr marL="171450" indent="-171450">
                        <a:lnSpc>
                          <a:spcPct val="107000"/>
                        </a:lnSpc>
                        <a:spcAft>
                          <a:spcPts val="0"/>
                        </a:spcAft>
                        <a:buFontTx/>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Welke afhankelijkheden zijn er en wat doe je om de organisatie te beschermen	</a:t>
                      </a:r>
                    </a:p>
                    <a:p>
                      <a:pPr marL="171450" indent="-171450">
                        <a:lnSpc>
                          <a:spcPct val="107000"/>
                        </a:lnSpc>
                        <a:spcAft>
                          <a:spcPts val="0"/>
                        </a:spcAft>
                        <a:buFontTx/>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Aanpak risico's: Vermijden/voorkomen, verminderen, accepteren of uitbesteden</a:t>
                      </a:r>
                    </a:p>
                    <a:p>
                      <a:pPr lvl="0">
                        <a:buNone/>
                      </a:pPr>
                      <a:endParaRPr lang="nl-NL" sz="1000" i="0" kern="1200" dirty="0">
                        <a:solidFill>
                          <a:schemeClr val="accent1">
                            <a:lumMod val="50000"/>
                          </a:schemeClr>
                        </a:solidFill>
                        <a:latin typeface="+mn-lt"/>
                        <a:ea typeface="+mn-ea"/>
                        <a:cs typeface="+mn-cs"/>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Uitvoeren Risicomanagementbeleid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lnSpc>
                          <a:spcPct val="107000"/>
                        </a:lnSpc>
                        <a:spcAft>
                          <a:spcPts val="800"/>
                        </a:spcAft>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Toetsen uitvoering Risicomanagementbeleid, frequentie afhankelijk van risico en conform planning en prioriteiten – opstellen risicorapportage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Bijsturen - indien toets op de uitvoering daartoe aanleiding geeft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bl>
          </a:graphicData>
        </a:graphic>
      </p:graphicFrame>
      <p:sp>
        <p:nvSpPr>
          <p:cNvPr id="3" name="Tijdelijke aanduiding voor dianummer 2">
            <a:extLst>
              <a:ext uri="{FF2B5EF4-FFF2-40B4-BE49-F238E27FC236}">
                <a16:creationId xmlns:a16="http://schemas.microsoft.com/office/drawing/2014/main" id="{962FA09D-6B86-4644-803A-6CF443BD0CDE}"/>
              </a:ext>
            </a:extLst>
          </p:cNvPr>
          <p:cNvSpPr>
            <a:spLocks noGrp="1"/>
          </p:cNvSpPr>
          <p:nvPr>
            <p:ph type="sldNum" sz="quarter" idx="12"/>
          </p:nvPr>
        </p:nvSpPr>
        <p:spPr/>
        <p:txBody>
          <a:bodyPr/>
          <a:lstStyle/>
          <a:p>
            <a:fld id="{103CB0E5-0E23-4933-8AB6-15A768443C0A}" type="slidenum">
              <a:rPr lang="nl-NL" smtClean="0"/>
              <a:t>25</a:t>
            </a:fld>
            <a:endParaRPr lang="nl-NL"/>
          </a:p>
        </p:txBody>
      </p:sp>
    </p:spTree>
    <p:extLst>
      <p:ext uri="{BB962C8B-B14F-4D97-AF65-F5344CB8AC3E}">
        <p14:creationId xmlns:p14="http://schemas.microsoft.com/office/powerpoint/2010/main" val="4234356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6B0A9D76-C884-49A6-A339-E1D1194D71F7}"/>
              </a:ext>
            </a:extLst>
          </p:cNvPr>
          <p:cNvGraphicFramePr>
            <a:graphicFrameLocks noGrp="1"/>
          </p:cNvGraphicFramePr>
          <p:nvPr>
            <p:extLst>
              <p:ext uri="{D42A27DB-BD31-4B8C-83A1-F6EECF244321}">
                <p14:modId xmlns:p14="http://schemas.microsoft.com/office/powerpoint/2010/main" val="1623628153"/>
              </p:ext>
            </p:extLst>
          </p:nvPr>
        </p:nvGraphicFramePr>
        <p:xfrm>
          <a:off x="738004" y="442911"/>
          <a:ext cx="10715992" cy="6002273"/>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Kennis en technologie</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1">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4.2 Vanuit strategie en beleid wordt de noodzakelijke bestuurlijke info, kennis en technologie binnengehaald, ontwikkeld beheerd, verspreid, toegepast, geborgd, beschermd en beveiligd</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6">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Het procesmatig systematisch verzamelen, vastleggen, verwerken en verstrekken van informatie ten behoeve van het besturen en doen functioneren van de organisatie en ten behoeve van de verantwoording die daartoe moet worden afgelegd zowel intern als extern.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Dit geldt zowel voor strategisch, tactisch als operationeel niveau</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Bepalen welke bestuurlijke informatie nodig is (m.b.t. omgeving, doelgroepen, organisatie, politiek, financiële situatie, afleggen verantwoording -intern en extern-, welk niveau : strategisch/tactisch/ operationeel, welke info benodigd voor het besturen van de organisatie)</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Bepalen of je de informatie intern wilt hebben/genereren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Bepalen of de informatie intern aanwezig is</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Als de informatie niet intern aanwezig is – bepalen hoe je er aan wilt komen/er over wilt beschikken</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O Flexibel invullen</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O Zelf ontwikkelen</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O Uitbesteden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Informatie systematisch conform P&amp;C-cyclus vastleggen, beveiligen en verwerken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Opstellen of herijken planning rond informatieproces en verantwoordingsproces (intern en extern)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5">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Het procesmatig systematisch verzamelen, vastleggen, verwerken en verstrekken van kennis en technologie ten behoeve van het besturen en doen functioneren van de organisatie en ten behoeve van de verantwoording die daartoe moet worden afgelegd zowel intern als extern.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Dit geldt zowel voor strategisch, tactisch als operationeel niveau</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welke kennis en technologie nodig is (m.b.t. ICT, netwerken, systemen, automatisering, kennis -welk niveau -strategisch/tactisch/operationeel, welke kennis en technologie benodigd voor het besturen van de 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of je de kennis en technologie intern wilt hebben/genereren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of de informatie kennis en technologie aanwezig is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Als de kennis en technologie niet intern aanwezig is – bepalen hoe je er aan wilt komen/er over wilt beschikken;</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o	Zelf ontwikkelen</a:t>
                      </a:r>
                    </a:p>
                    <a:p>
                      <a:pPr marL="0" marR="0" lvl="0" indent="0" algn="l" defTabSz="914400" rtl="0" eaLnBrk="1" fontAlgn="auto" latinLnBrk="0" hangingPunct="1">
                        <a:lnSpc>
                          <a:spcPct val="107000"/>
                        </a:lnSpc>
                        <a:spcBef>
                          <a:spcPts val="0"/>
                        </a:spcBef>
                        <a:spcAft>
                          <a:spcPts val="0"/>
                        </a:spcAft>
                        <a:buClrTx/>
                        <a:buSzTx/>
                        <a:buFontTx/>
                        <a:buNone/>
                        <a:tabLst/>
                        <a:defRPr/>
                      </a:pPr>
                      <a:r>
                        <a:rPr lang="nl-NL" sz="600" i="1" kern="1200" dirty="0">
                          <a:solidFill>
                            <a:schemeClr val="tx1"/>
                          </a:solidFill>
                          <a:effectLst/>
                          <a:latin typeface="Calibri" panose="020F0502020204030204" pitchFamily="34" charset="0"/>
                          <a:ea typeface="+mn-ea"/>
                          <a:cs typeface="Times New Roman" panose="02020603050405020304" pitchFamily="18" charset="0"/>
                        </a:rPr>
                        <a:t>o	Outsourcen/inhuren/Probiblio</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Kennis en technologie conform P&amp;C-cyclus ontwikkelen, toepassen, beheren en beveiligen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F880D63F-46D9-4516-B5D3-38849467F0F0}"/>
              </a:ext>
            </a:extLst>
          </p:cNvPr>
          <p:cNvSpPr>
            <a:spLocks noGrp="1"/>
          </p:cNvSpPr>
          <p:nvPr>
            <p:ph type="sldNum" sz="quarter" idx="12"/>
          </p:nvPr>
        </p:nvSpPr>
        <p:spPr/>
        <p:txBody>
          <a:bodyPr/>
          <a:lstStyle/>
          <a:p>
            <a:fld id="{103CB0E5-0E23-4933-8AB6-15A768443C0A}" type="slidenum">
              <a:rPr lang="nl-NL" smtClean="0"/>
              <a:t>26</a:t>
            </a:fld>
            <a:endParaRPr lang="nl-NL"/>
          </a:p>
        </p:txBody>
      </p:sp>
    </p:spTree>
    <p:extLst>
      <p:ext uri="{BB962C8B-B14F-4D97-AF65-F5344CB8AC3E}">
        <p14:creationId xmlns:p14="http://schemas.microsoft.com/office/powerpoint/2010/main" val="2909048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B51BCE97-47E3-4F03-9977-E46DCE62DCBA}"/>
              </a:ext>
            </a:extLst>
          </p:cNvPr>
          <p:cNvGraphicFramePr>
            <a:graphicFrameLocks noGrp="1"/>
          </p:cNvGraphicFramePr>
          <p:nvPr>
            <p:extLst>
              <p:ext uri="{D42A27DB-BD31-4B8C-83A1-F6EECF244321}">
                <p14:modId xmlns:p14="http://schemas.microsoft.com/office/powerpoint/2010/main" val="3128692326"/>
              </p:ext>
            </p:extLst>
          </p:nvPr>
        </p:nvGraphicFramePr>
        <p:xfrm>
          <a:off x="738004" y="442911"/>
          <a:ext cx="10715992" cy="5086285"/>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Diensten en Materialen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6">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4.3 Ambitie, strategie en beleid worden toegepast bij de keuze voor uitbesteding</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NL" sz="1000" i="0" kern="1200" dirty="0">
                        <a:solidFill>
                          <a:schemeClr val="accent1">
                            <a:lumMod val="50000"/>
                          </a:schemeClr>
                        </a:solidFill>
                        <a:latin typeface="+mn-lt"/>
                        <a:ea typeface="+mn-ea"/>
                        <a:cs typeface="+mn-cs"/>
                      </a:endParaRPr>
                    </a:p>
                  </a:txBody>
                  <a:tcPr/>
                </a:tc>
                <a:tc rowSpan="4">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Kaders, richtlijnen en proces rond uitbesteding zijn vastgesteld, geïmplementeerd en geborgd (inkoopbeleid)</a:t>
                      </a: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inkoopbeleid, separaat of als onderdeel van het Strategisch Kader, hierin zijn de kaders voor uitbesteding opgenomen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risicoanalyse voor uitbesteding waarin integriteits- en frauderisico zijn opgenomen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5486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Inrichting structurele monitoring, hierin wordt gekeken naar toegevoegde waarde van de uitbesteding, wordt de scope (vastgestelde criteria, geld, dienstverlening, prijs en kwaliteit) gerealiseerd</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Uitvoeren inkoop/uitbesteding</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Het proces rond uitbesteding is vastgesteld, efficiënt, wordt gemonitord en verantwoord</a:t>
                      </a:r>
                    </a:p>
                  </a:txBody>
                  <a:tcPr/>
                </a:tc>
                <a:tc>
                  <a:txBody>
                    <a:bodyPr/>
                    <a:lstStyle/>
                    <a:p>
                      <a:pPr>
                        <a:lnSpc>
                          <a:spcPct val="107000"/>
                        </a:lnSpc>
                        <a:spcAft>
                          <a:spcPts val="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In het proces inkoop is het uitbestedingsproces opgenomen (Management van Processen – 5). </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Hierin is opgenomen</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-Oriëntatie: hoe onderzoeken, keuzes maken</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-Afspraak:  Bevoegdheden en rollen</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-Contract: Standaard contract incl. bevoegdheid</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Levering: dienstverlening wordt uitgevoerd</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Toetsing: </a:t>
                      </a:r>
                    </a:p>
                    <a:p>
                      <a:pPr marL="449580">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tussentijds per inkoop, structureel   conform PDCA</a:t>
                      </a:r>
                    </a:p>
                    <a:p>
                      <a:pPr marL="449580">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vormt de basis voor evaluatiegesprekken</a:t>
                      </a:r>
                    </a:p>
                    <a:p>
                      <a:pPr indent="449580">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jaarlijkse leveranciersbeoordeling</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Rapportage op inkoop</a:t>
                      </a:r>
                    </a:p>
                    <a:p>
                      <a:pPr marL="447675">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input voor de jaarverantwoording</a:t>
                      </a:r>
                    </a:p>
                    <a:p>
                      <a:pPr marL="447675">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input voor het jaarlijks herijken van het inkoopproces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Er is vastgesteld welke bedrijfsonderdelen en/of expertise niet in de organisatie aanwezig maar wel nodig zijn om de ambities te realiseren</a:t>
                      </a:r>
                    </a:p>
                  </a:txBody>
                  <a:tcPr/>
                </a:tc>
                <a:tc>
                  <a:txBody>
                    <a:bodyPr/>
                    <a:lstStyle/>
                    <a:p>
                      <a:pPr>
                        <a:lnSpc>
                          <a:spcPct val="107000"/>
                        </a:lnSpc>
                        <a:spcAft>
                          <a:spcPts val="800"/>
                        </a:spcAft>
                      </a:pPr>
                      <a:r>
                        <a:rPr lang="nl-NL"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Bepalen per expertise of bedrijfsonderdeel:</a:t>
                      </a:r>
                      <a:endParaRPr lang="nl-NL"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Wat uitbesteed wordt</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Waarom deze uitbesteed wordt</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Hoe flexibel de uitbesteding moet zijn</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Met welke scope deze uitbesteed wordt         (dienstverlening, geld) </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Welke risico’s deze uitbesteding mitigeren</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-Welke risico’s door uitbesteding kunnen ontstaan</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Voor welke termijn uitbesteding wordt aangegaan</a:t>
                      </a:r>
                    </a:p>
                    <a:p>
                      <a:pPr marL="0" algn="l" defTabSz="914400" rtl="0" eaLnBrk="1" latinLnBrk="0" hangingPunct="1">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    - Op welke manier de toegevoegde waarde van de uitbesteding wordt gemonitord en geborgd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bl>
          </a:graphicData>
        </a:graphic>
      </p:graphicFrame>
      <p:sp>
        <p:nvSpPr>
          <p:cNvPr id="3" name="Tijdelijke aanduiding voor dianummer 2">
            <a:extLst>
              <a:ext uri="{FF2B5EF4-FFF2-40B4-BE49-F238E27FC236}">
                <a16:creationId xmlns:a16="http://schemas.microsoft.com/office/drawing/2014/main" id="{AB8817BC-1D79-4DC5-88E3-BC58083F5B0D}"/>
              </a:ext>
            </a:extLst>
          </p:cNvPr>
          <p:cNvSpPr>
            <a:spLocks noGrp="1"/>
          </p:cNvSpPr>
          <p:nvPr>
            <p:ph type="sldNum" sz="quarter" idx="12"/>
          </p:nvPr>
        </p:nvSpPr>
        <p:spPr/>
        <p:txBody>
          <a:bodyPr/>
          <a:lstStyle/>
          <a:p>
            <a:fld id="{103CB0E5-0E23-4933-8AB6-15A768443C0A}" type="slidenum">
              <a:rPr lang="nl-NL" smtClean="0"/>
              <a:t>27</a:t>
            </a:fld>
            <a:endParaRPr lang="nl-NL"/>
          </a:p>
        </p:txBody>
      </p:sp>
    </p:spTree>
    <p:extLst>
      <p:ext uri="{BB962C8B-B14F-4D97-AF65-F5344CB8AC3E}">
        <p14:creationId xmlns:p14="http://schemas.microsoft.com/office/powerpoint/2010/main" val="550530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9B2CC6D-1230-459C-A6AC-7D3F341D4FCB}"/>
              </a:ext>
            </a:extLst>
          </p:cNvPr>
          <p:cNvGraphicFramePr>
            <a:graphicFrameLocks noGrp="1"/>
          </p:cNvGraphicFramePr>
          <p:nvPr>
            <p:extLst>
              <p:ext uri="{D42A27DB-BD31-4B8C-83A1-F6EECF244321}">
                <p14:modId xmlns:p14="http://schemas.microsoft.com/office/powerpoint/2010/main" val="505585043"/>
              </p:ext>
            </p:extLst>
          </p:nvPr>
        </p:nvGraphicFramePr>
        <p:xfrm>
          <a:off x="738004" y="442911"/>
          <a:ext cx="10715992" cy="5909372"/>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Diensten en materialen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0">
                  <a:txBody>
                    <a:bodyPr/>
                    <a:lstStyle/>
                    <a:p>
                      <a:pPr algn="l"/>
                      <a:r>
                        <a:rPr lang="nl-NL" sz="1000" i="0" kern="1200" dirty="0">
                          <a:solidFill>
                            <a:schemeClr val="accent1">
                              <a:lumMod val="50000"/>
                            </a:schemeClr>
                          </a:solidFill>
                          <a:latin typeface="+mn-lt"/>
                          <a:ea typeface="+mn-ea"/>
                          <a:cs typeface="+mn-cs"/>
                        </a:rPr>
                        <a:t>4.4 Op basis van haar ambitie, strategie en beleid verwerft en gebruikt de organisatie diensten en materialen en beheert zij haar faciliteiten</a:t>
                      </a:r>
                    </a:p>
                  </a:txBody>
                  <a:tcPr/>
                </a:tc>
                <a:tc rowSpan="6">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verwerft en gebruikt diensten en materialen conform ambitie, strategie en beleid</a:t>
                      </a: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Vaststellen van keuzes en kaders voor programmering, afgeleid van het Strategisch Kader, om een zo groot mogelijke maatschappelijke waarde voor haar doelgroepen in haar gemeente(n) te realiseren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Vaststellen van keuzes en kaders voor collectie, afgeleid van het Strategisch Kader, om een zo groot mogelijke maatschappelijke waarde voor haar doelgroepen in haar gemeente(n) te realiseren en die zowel recreatief als ondersteunend aan de programmering is</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en uitvoeren Programmeerbeleid</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Opstellen en uitvoeren Collectiebeleid, aansluitend aan het Programmeerbeleid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Programmeerbeleid doorvertalen naar KPI’s en doelen in de resultaatgebieden (Medewerker, Klant/Partner, Maatschappij, Bestuur/Financiers)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Collectiebeleid doorvertalen naar KPI’s en doelen in de resultaatgebieden (Medewerker, Klant/Partner, Maatschappij, Bestuur/Financiers)</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4">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beheert haar faciliteiten conform ambitie, strategie en beleid </a:t>
                      </a: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Vaststellen van de normen en kaders rond  gebouwen en locaties van de organisatie in overeenstemming met het Strategisch Kader (waar, spreiding, omvang, prijs, ondersteunend aan collectie en programmering, alleen- of samenwonen, MFA)</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Vaststellen van de normen en kaders rond facilitaire inrichting van de organisatie in overeenstemming met het Strategisch Kader(inkoop, onderhoud, beveiliging, ICT en systemen, AVG en Privacy, catering, horeca, schoonmaak), hoe gebruik je het, welke prijs/kwaliteit/risico’s, zelf doen of outsourcen)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en uitvoeren vestigingsbeleid/huisvestingsbeleid </a:t>
                      </a:r>
                      <a:r>
                        <a:rPr lang="nl-NL" sz="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verwijzing opnemen naar duurzaamheidsbeleid 4.6 en RI-E (man. van Medewerkers)</a:t>
                      </a:r>
                      <a:endParaRPr lang="nl-NL" sz="6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en uitvoeren facilitair beleid </a:t>
                      </a:r>
                      <a:r>
                        <a:rPr lang="nl-NL" sz="6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verwijzing opnemen naar duurzaamheidsbeleid 4.6 en RI-E (man. van Medewerkers)</a:t>
                      </a:r>
                      <a:endParaRPr lang="nl-NL" sz="600" i="1"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bl>
          </a:graphicData>
        </a:graphic>
      </p:graphicFrame>
      <p:sp>
        <p:nvSpPr>
          <p:cNvPr id="3" name="Tijdelijke aanduiding voor dianummer 2">
            <a:extLst>
              <a:ext uri="{FF2B5EF4-FFF2-40B4-BE49-F238E27FC236}">
                <a16:creationId xmlns:a16="http://schemas.microsoft.com/office/drawing/2014/main" id="{621B3EBB-B81F-4B35-AB98-E07487357DBD}"/>
              </a:ext>
            </a:extLst>
          </p:cNvPr>
          <p:cNvSpPr>
            <a:spLocks noGrp="1"/>
          </p:cNvSpPr>
          <p:nvPr>
            <p:ph type="sldNum" sz="quarter" idx="12"/>
          </p:nvPr>
        </p:nvSpPr>
        <p:spPr/>
        <p:txBody>
          <a:bodyPr/>
          <a:lstStyle/>
          <a:p>
            <a:fld id="{103CB0E5-0E23-4933-8AB6-15A768443C0A}" type="slidenum">
              <a:rPr lang="nl-NL" smtClean="0"/>
              <a:t>28</a:t>
            </a:fld>
            <a:endParaRPr lang="nl-NL"/>
          </a:p>
        </p:txBody>
      </p:sp>
    </p:spTree>
    <p:extLst>
      <p:ext uri="{BB962C8B-B14F-4D97-AF65-F5344CB8AC3E}">
        <p14:creationId xmlns:p14="http://schemas.microsoft.com/office/powerpoint/2010/main" val="3738999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E7E2D5A6-4C53-4ED9-9C60-122A58BCD718}"/>
              </a:ext>
            </a:extLst>
          </p:cNvPr>
          <p:cNvGraphicFramePr>
            <a:graphicFrameLocks noGrp="1"/>
          </p:cNvGraphicFramePr>
          <p:nvPr>
            <p:extLst>
              <p:ext uri="{D42A27DB-BD31-4B8C-83A1-F6EECF244321}">
                <p14:modId xmlns:p14="http://schemas.microsoft.com/office/powerpoint/2010/main" val="3290681104"/>
              </p:ext>
            </p:extLst>
          </p:nvPr>
        </p:nvGraphicFramePr>
        <p:xfrm>
          <a:off x="738004" y="442911"/>
          <a:ext cx="10715992" cy="5040184"/>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Diensten en materialen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1">
                  <a:txBody>
                    <a:bodyPr/>
                    <a:lstStyle/>
                    <a:p>
                      <a:pPr algn="l"/>
                      <a:r>
                        <a:rPr lang="nl-NL" sz="1000" kern="1200" dirty="0">
                          <a:solidFill>
                            <a:schemeClr val="tx1"/>
                          </a:solidFill>
                          <a:effectLst/>
                          <a:latin typeface="Calibri" panose="020F0502020204030204" pitchFamily="34" charset="0"/>
                          <a:ea typeface="+mn-ea"/>
                          <a:cs typeface="Times New Roman" panose="02020603050405020304" pitchFamily="18" charset="0"/>
                        </a:rPr>
                        <a:t>4.5 De organisatie selecteert en betrekt haar partners o.b.v. haar ambitie, strategie en beleid </a:t>
                      </a:r>
                    </a:p>
                  </a:txBody>
                  <a:tcPr/>
                </a:tc>
                <a:tc rowSpan="5">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ambitie met betrekking tot  samenwerking met partners is onderdeel van het Strategisch Kader</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a:lnSpc>
                          <a:spcPct val="107000"/>
                        </a:lnSpc>
                        <a:spcAft>
                          <a:spcPts val="80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Het samenwerken met partners in het maatschappelijk en educatief domein is steeds groter onderdeel van of zelfs randvoorwaarde voor het genereren van (maatschappelijke) waarde door de bibliotheek. </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Ambities met betrekking tot structurele samenwerking bepalen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De scope waarbinnen de samenwerking plaatsvindt vaststellen </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Vaststellen op welke manier samenwerkingen worden aangegaan (procedure) en worden geformaliseerd samenwerkingsovereenkomst met gezamenlijke doelen, verantwoordelijkheid en prestatieafspraken)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gn="l" defTabSz="914400" rtl="0" eaLnBrk="1" latinLnBrk="0" hangingPunct="1">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op welke manier het contact met (potentiële) partners wordt uitgevoerd en onderhouden.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gn="l" defTabSz="914400" rtl="0" eaLnBrk="1" latinLnBrk="0" hangingPunct="1">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hoe effectiviteit van de samenwerking wordt gemonitord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6">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Relatie met de gemeente en bijdrage aan gemeentelijke doelen</a:t>
                      </a:r>
                    </a:p>
                    <a:p>
                      <a:pPr marL="0" algn="l" defTabSz="914400" rtl="0" eaLnBrk="1" latinLnBrk="0" hangingPunct="1"/>
                      <a:endParaRPr lang="nl-NL" sz="6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endParaRPr lang="nl-NL" sz="6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Vaststellen mate van afhankelijkheid gemeente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Vaststellen welke gemeentelijke doelstellingen aansluiten bij de ambitie van de bibliotheek (waaraan wil je bijdragen in de omgeving)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Doorrekenen bijdrage naar financieringsbehoefte, welk deel naar subsidieaanvraag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Proces subsidieaanvraag vaststellen (management van processen) en uitvoeren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Politieke lobby wordt doorlopend gevoerd, met de nadruk in het jaar voorafgaand aan de verkiezingen en het jaar van de verkiezingen zelf</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823466058"/>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Formele en informele contacten met politiek, gemeente, overige ambtelijke stakeholders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6BD8BB2A-1C26-48DD-B8B9-1116851E8020}"/>
              </a:ext>
            </a:extLst>
          </p:cNvPr>
          <p:cNvSpPr>
            <a:spLocks noGrp="1"/>
          </p:cNvSpPr>
          <p:nvPr>
            <p:ph type="sldNum" sz="quarter" idx="12"/>
          </p:nvPr>
        </p:nvSpPr>
        <p:spPr/>
        <p:txBody>
          <a:bodyPr/>
          <a:lstStyle/>
          <a:p>
            <a:fld id="{103CB0E5-0E23-4933-8AB6-15A768443C0A}" type="slidenum">
              <a:rPr lang="nl-NL" smtClean="0"/>
              <a:t>29</a:t>
            </a:fld>
            <a:endParaRPr lang="nl-NL"/>
          </a:p>
        </p:txBody>
      </p:sp>
    </p:spTree>
    <p:extLst>
      <p:ext uri="{BB962C8B-B14F-4D97-AF65-F5344CB8AC3E}">
        <p14:creationId xmlns:p14="http://schemas.microsoft.com/office/powerpoint/2010/main" val="248936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9A8BD7F-6BE9-41DA-B419-1823B32AF59F}"/>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
        <p:nvSpPr>
          <p:cNvPr id="4" name="Tijdelijke aanduiding voor tekst 3">
            <a:extLst>
              <a:ext uri="{FF2B5EF4-FFF2-40B4-BE49-F238E27FC236}">
                <a16:creationId xmlns:a16="http://schemas.microsoft.com/office/drawing/2014/main" id="{73BF9575-00BA-4E95-ABF7-842A945DAC72}"/>
              </a:ext>
            </a:extLst>
          </p:cNvPr>
          <p:cNvSpPr>
            <a:spLocks noGrp="1"/>
          </p:cNvSpPr>
          <p:nvPr>
            <p:ph type="body" sz="quarter" idx="13"/>
          </p:nvPr>
        </p:nvSpPr>
        <p:spPr>
          <a:xfrm>
            <a:off x="769216" y="1371049"/>
            <a:ext cx="4525897" cy="4713380"/>
          </a:xfrm>
          <a:ln>
            <a:noFill/>
          </a:ln>
        </p:spPr>
        <p:txBody>
          <a:bodyPr>
            <a:normAutofit fontScale="92500" lnSpcReduction="10000"/>
          </a:bodyPr>
          <a:lstStyle/>
          <a:p>
            <a:pPr marL="0" indent="0">
              <a:buNone/>
            </a:pPr>
            <a:endParaRPr lang="nl-NL" sz="1700" dirty="0"/>
          </a:p>
          <a:p>
            <a:pPr marL="0" indent="0">
              <a:buNone/>
            </a:pPr>
            <a:r>
              <a:rPr lang="nl-NL" sz="1500" dirty="0"/>
              <a:t>Iedere organisatie is in meer of mindere mate bezig met ontwikkeling. Waar de één dat op opportunistische wijze doet, heeft de ander behoefte aan een geplande operationalisering van deze ontwikkeling.</a:t>
            </a:r>
          </a:p>
          <a:p>
            <a:pPr marL="0" indent="0">
              <a:buNone/>
            </a:pPr>
            <a:r>
              <a:rPr lang="nl-NL" sz="1500" dirty="0"/>
              <a:t>Zeker als je de voortgang wilt kunnen volgen en deze voortgang ook wilt kunnen aantonen, is planning van de ontwikkeling belangrijk. Het geeft een zekere rust in wat direct moet en wat later kan, zodat je gestructureerd aan de slag kan met interventies die voor jouw organisatie goed zijn.  </a:t>
            </a:r>
            <a:endParaRPr lang="nl-NL" sz="1600" dirty="0"/>
          </a:p>
          <a:p>
            <a:pPr marL="0" indent="0">
              <a:buFont typeface="Wingdings" panose="05000000000000000000" pitchFamily="2" charset="2"/>
              <a:buNone/>
            </a:pPr>
            <a:r>
              <a:rPr lang="nl-NL" sz="1500" dirty="0"/>
              <a:t>Dit document is ontwikkeld en beschikbaar gesteld vanuit de overtuiging dat een meerjarige planning van de ontwikkeling van de organisatie bijdraagt, of zelfs randvoorwaardelijk is, voor het realiseren van een zo groot mogelijke klantwaarde, maatschappelijke waarde, medewerkerswaarde en waarde voor het bestuur en de financiers.</a:t>
            </a:r>
          </a:p>
          <a:p>
            <a:pPr marL="0" indent="0">
              <a:buFont typeface="Wingdings" panose="05000000000000000000" pitchFamily="2" charset="2"/>
              <a:buNone/>
            </a:pPr>
            <a:r>
              <a:rPr lang="nl-NL" sz="1500" dirty="0"/>
              <a:t>Hiermee is dit document een goede </a:t>
            </a:r>
            <a:r>
              <a:rPr lang="nl-NL" sz="1500" b="1" dirty="0"/>
              <a:t>onderlegger voor een strategische doelstelling voor professionalisering van de organisatie, </a:t>
            </a:r>
            <a:r>
              <a:rPr lang="nl-NL" sz="1500" dirty="0"/>
              <a:t>die voortvloeit uit de meerjarige ambitie of strategische koers van de organisatie</a:t>
            </a:r>
          </a:p>
          <a:p>
            <a:pPr marL="0" indent="0">
              <a:buFont typeface="Wingdings" panose="05000000000000000000" pitchFamily="2" charset="2"/>
              <a:buNone/>
            </a:pPr>
            <a:r>
              <a:rPr lang="nl-NL" sz="1500" dirty="0"/>
              <a:t>Het fundament op orde zorgt voor een sterke, wendbare en toekomstbestendige organisatie die continu leert en verbetert.</a:t>
            </a:r>
          </a:p>
          <a:p>
            <a:pPr marL="0" indent="0">
              <a:buNone/>
            </a:pPr>
            <a:endParaRPr lang="nl-NL" sz="1500" strike="sngStrike" dirty="0"/>
          </a:p>
        </p:txBody>
      </p:sp>
      <p:sp>
        <p:nvSpPr>
          <p:cNvPr id="5" name="Titel 4">
            <a:extLst>
              <a:ext uri="{FF2B5EF4-FFF2-40B4-BE49-F238E27FC236}">
                <a16:creationId xmlns:a16="http://schemas.microsoft.com/office/drawing/2014/main" id="{AB92CB03-FB21-4A0E-B5A1-5E1BC0DFB437}"/>
              </a:ext>
            </a:extLst>
          </p:cNvPr>
          <p:cNvSpPr>
            <a:spLocks noGrp="1"/>
          </p:cNvSpPr>
          <p:nvPr>
            <p:ph type="title"/>
          </p:nvPr>
        </p:nvSpPr>
        <p:spPr>
          <a:xfrm>
            <a:off x="769216" y="471805"/>
            <a:ext cx="9324007" cy="661171"/>
          </a:xfrm>
        </p:spPr>
        <p:txBody>
          <a:bodyPr>
            <a:normAutofit fontScale="90000"/>
          </a:bodyPr>
          <a:lstStyle/>
          <a:p>
            <a:r>
              <a:rPr lang="nl-NL" dirty="0"/>
              <a:t>Inleiding</a:t>
            </a:r>
            <a:br>
              <a:rPr lang="nl-NL" dirty="0"/>
            </a:br>
            <a:r>
              <a:rPr lang="nl-NL" dirty="0"/>
              <a:t>Het plannen van organisatieontwikkeling</a:t>
            </a:r>
          </a:p>
        </p:txBody>
      </p:sp>
      <p:sp>
        <p:nvSpPr>
          <p:cNvPr id="6" name="Tijdelijke aanduiding voor tekst 3">
            <a:extLst>
              <a:ext uri="{FF2B5EF4-FFF2-40B4-BE49-F238E27FC236}">
                <a16:creationId xmlns:a16="http://schemas.microsoft.com/office/drawing/2014/main" id="{BD87BC85-3162-4D9F-9F7A-EC6544453367}"/>
              </a:ext>
            </a:extLst>
          </p:cNvPr>
          <p:cNvSpPr txBox="1">
            <a:spLocks/>
          </p:cNvSpPr>
          <p:nvPr/>
        </p:nvSpPr>
        <p:spPr>
          <a:xfrm>
            <a:off x="6283994" y="2068025"/>
            <a:ext cx="4168545" cy="3880830"/>
          </a:xfrm>
          <a:prstGeom prst="rect">
            <a:avLst/>
          </a:prstGeom>
        </p:spPr>
        <p:txBody>
          <a:bodyPr vert="horz" lIns="0" tIns="0" rIns="0" bIns="0" rtlCol="0">
            <a:normAutofit/>
          </a:bodyPr>
          <a:lstStyle>
            <a:lvl1pPr marL="171453" indent="-171453" algn="l" defTabSz="914400" rtl="0" eaLnBrk="1" latinLnBrk="0" hangingPunct="1">
              <a:lnSpc>
                <a:spcPct val="90000"/>
              </a:lnSpc>
              <a:spcBef>
                <a:spcPts val="1000"/>
              </a:spcBef>
              <a:buFont typeface="Wingdings" panose="05000000000000000000" pitchFamily="2" charset="2"/>
              <a:buChar char="§"/>
              <a:defRPr sz="2100" kern="1200">
                <a:solidFill>
                  <a:schemeClr val="tx1"/>
                </a:solidFill>
                <a:latin typeface="+mj-lt"/>
                <a:ea typeface="+mn-ea"/>
                <a:cs typeface="+mn-cs"/>
              </a:defRPr>
            </a:lvl1pPr>
            <a:lvl2pPr marL="514360" indent="-171453" algn="l" defTabSz="914400" rtl="0" eaLnBrk="1" latinLnBrk="0" hangingPunct="1">
              <a:lnSpc>
                <a:spcPct val="90000"/>
              </a:lnSpc>
              <a:spcBef>
                <a:spcPts val="500"/>
              </a:spcBef>
              <a:buFont typeface="Calibri Light" panose="020F0302020204030204" pitchFamily="34" charset="0"/>
              <a:buChar char="-"/>
              <a:defRPr sz="21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nl-NL" dirty="0"/>
          </a:p>
        </p:txBody>
      </p:sp>
      <p:sp>
        <p:nvSpPr>
          <p:cNvPr id="8" name="Tijdelijke aanduiding voor tekst 3">
            <a:extLst>
              <a:ext uri="{FF2B5EF4-FFF2-40B4-BE49-F238E27FC236}">
                <a16:creationId xmlns:a16="http://schemas.microsoft.com/office/drawing/2014/main" id="{732EB159-C081-424F-AFC2-67263FE6397A}"/>
              </a:ext>
            </a:extLst>
          </p:cNvPr>
          <p:cNvSpPr txBox="1">
            <a:spLocks/>
          </p:cNvSpPr>
          <p:nvPr/>
        </p:nvSpPr>
        <p:spPr>
          <a:xfrm>
            <a:off x="553227" y="5387286"/>
            <a:ext cx="4436559" cy="992248"/>
          </a:xfrm>
          <a:prstGeom prst="rect">
            <a:avLst/>
          </a:prstGeom>
        </p:spPr>
        <p:txBody>
          <a:bodyPr vert="horz" lIns="0" tIns="0" rIns="0" bIns="0" rtlCol="0">
            <a:normAutofit/>
          </a:bodyPr>
          <a:lstStyle>
            <a:lvl1pPr marL="171453" indent="-171453" algn="l" defTabSz="914400" rtl="0" eaLnBrk="1" latinLnBrk="0" hangingPunct="1">
              <a:lnSpc>
                <a:spcPct val="90000"/>
              </a:lnSpc>
              <a:spcBef>
                <a:spcPts val="1000"/>
              </a:spcBef>
              <a:buFont typeface="Wingdings" panose="05000000000000000000" pitchFamily="2" charset="2"/>
              <a:buChar char="§"/>
              <a:defRPr sz="2100" kern="1200">
                <a:solidFill>
                  <a:schemeClr val="tx1"/>
                </a:solidFill>
                <a:latin typeface="+mj-lt"/>
                <a:ea typeface="+mn-ea"/>
                <a:cs typeface="+mn-cs"/>
              </a:defRPr>
            </a:lvl1pPr>
            <a:lvl2pPr marL="514360" indent="-171453" algn="l" defTabSz="914400" rtl="0" eaLnBrk="1" latinLnBrk="0" hangingPunct="1">
              <a:lnSpc>
                <a:spcPct val="90000"/>
              </a:lnSpc>
              <a:spcBef>
                <a:spcPts val="500"/>
              </a:spcBef>
              <a:buFont typeface="Calibri Light" panose="020F0302020204030204" pitchFamily="34" charset="0"/>
              <a:buChar char="-"/>
              <a:defRPr sz="21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nl-NL" dirty="0"/>
          </a:p>
        </p:txBody>
      </p:sp>
      <p:sp>
        <p:nvSpPr>
          <p:cNvPr id="12" name="Rechthoek: afgeronde hoeken 11">
            <a:extLst>
              <a:ext uri="{FF2B5EF4-FFF2-40B4-BE49-F238E27FC236}">
                <a16:creationId xmlns:a16="http://schemas.microsoft.com/office/drawing/2014/main" id="{75E78C9F-4DBD-426F-86EF-E9EF987F1BE4}"/>
              </a:ext>
            </a:extLst>
          </p:cNvPr>
          <p:cNvSpPr/>
          <p:nvPr/>
        </p:nvSpPr>
        <p:spPr>
          <a:xfrm>
            <a:off x="5536434" y="4962913"/>
            <a:ext cx="5494927" cy="848745"/>
          </a:xfrm>
          <a:prstGeom prst="roundRect">
            <a:avLst/>
          </a:prstGeom>
          <a:solidFill>
            <a:schemeClr val="accent5">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Font typeface="Wingdings" panose="05000000000000000000" pitchFamily="2" charset="2"/>
              <a:buNone/>
            </a:pPr>
            <a:r>
              <a:rPr lang="nl-NL" sz="1100" dirty="0">
                <a:solidFill>
                  <a:schemeClr val="accent5">
                    <a:lumMod val="75000"/>
                  </a:schemeClr>
                </a:solidFill>
              </a:rPr>
              <a:t>Als voorbereiding op het plannen van de organisatieontwikkeling is het handig om een organisatiediagnose/zelfevaluatie uit te voeren. Een hulpmiddel hiervoor (tevens voorbereiding op de certificering) is ook beschikbaar op de website van Probiblio. </a:t>
            </a:r>
          </a:p>
        </p:txBody>
      </p:sp>
      <p:sp>
        <p:nvSpPr>
          <p:cNvPr id="3" name="Tekstballon: rechthoek 2">
            <a:extLst>
              <a:ext uri="{FF2B5EF4-FFF2-40B4-BE49-F238E27FC236}">
                <a16:creationId xmlns:a16="http://schemas.microsoft.com/office/drawing/2014/main" id="{86B16982-CA18-4A49-B48C-EB90F2F3CF21}"/>
              </a:ext>
            </a:extLst>
          </p:cNvPr>
          <p:cNvSpPr/>
          <p:nvPr/>
        </p:nvSpPr>
        <p:spPr>
          <a:xfrm>
            <a:off x="8597616" y="1445312"/>
            <a:ext cx="3061182" cy="3060948"/>
          </a:xfrm>
          <a:prstGeom prst="wedgeRectCallout">
            <a:avLst>
              <a:gd name="adj1" fmla="val 22852"/>
              <a:gd name="adj2" fmla="val 49040"/>
            </a:avLst>
          </a:prstGeom>
          <a:solidFill>
            <a:srgbClr val="DBA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l-NL" sz="1100" b="1" i="0" u="none" strike="noStrike" kern="1200" cap="none" spc="0" normalizeH="0" baseline="0" noProof="0" dirty="0">
                <a:ln>
                  <a:noFill/>
                </a:ln>
                <a:solidFill>
                  <a:schemeClr val="bg1"/>
                </a:solidFill>
                <a:effectLst/>
                <a:uLnTx/>
                <a:uFillTx/>
                <a:latin typeface="Calibri" panose="020F0502020204030204"/>
                <a:ea typeface="+mn-ea"/>
                <a:cs typeface="+mn-cs"/>
              </a:rPr>
              <a:t>Hester van Beek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l-NL" sz="1100" b="1" i="0" u="none" strike="noStrike" kern="1200" cap="none" spc="0" normalizeH="0" baseline="0" noProof="0" dirty="0">
                <a:ln>
                  <a:noFill/>
                </a:ln>
                <a:solidFill>
                  <a:schemeClr val="bg1"/>
                </a:solidFill>
                <a:effectLst/>
                <a:uLnTx/>
                <a:uFillTx/>
                <a:latin typeface="Calibri" panose="020F0502020204030204"/>
                <a:ea typeface="+mn-ea"/>
                <a:cs typeface="+mn-cs"/>
              </a:rPr>
              <a:t>directeur van de Bibliotheek Rijn en Venen</a:t>
            </a:r>
            <a:r>
              <a:rPr kumimoji="0" lang="nl-NL" sz="1100" b="0" i="0" u="none" strike="noStrike" kern="1200" cap="none" spc="0" normalizeH="0" baseline="0" noProof="0" dirty="0">
                <a:ln>
                  <a:noFill/>
                </a:ln>
                <a:solidFill>
                  <a:schemeClr val="bg1"/>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nl-NL" sz="1100" b="0" i="0" u="none" strike="noStrike" kern="1200" cap="none" spc="0" normalizeH="0" baseline="0" noProof="0" dirty="0">
              <a:ln>
                <a:noFill/>
              </a:ln>
              <a:solidFill>
                <a:schemeClr val="bg1"/>
              </a:solidFill>
              <a:effectLst/>
              <a:uLnTx/>
              <a:uFillTx/>
              <a:latin typeface="Calibri" panose="020F0502020204030204"/>
              <a:ea typeface="+mn-ea"/>
              <a:cs typeface="+mn-cs"/>
            </a:endParaRPr>
          </a:p>
          <a:p>
            <a:pPr marL="126900" marR="0" lvl="0" indent="-126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Het nieuwe model, het Fundament - en de KPI’s voor de interne organisatie, zorgt voor een helder overzicht van welke beleidsterreinen je geborgd moet hebben om een strategische doelstelling te halen.</a:t>
            </a:r>
            <a:endPar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a:p>
            <a:pPr marL="126900" marR="0" lvl="0" indent="-126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Het geeft een duidelijk kader waardoor je lijn kan krijgen in je overleg structuur op strategisch en tactisch niveau en waar je welke zaken wanneer moet bespreken.</a:t>
            </a:r>
            <a:endPar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a:p>
            <a:pPr marL="126900" marR="0" lvl="0" indent="-126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Het is een compleet overzicht, waarmee ik bedoel dat echt alles wat er in de organisatie speelt aan bod komt.  Daardoor kan je ook goed plannen wat je wanneer doet.</a:t>
            </a:r>
            <a:endParaRPr kumimoji="0" lang="nl-NL" sz="11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p:txBody>
      </p:sp>
      <p:sp>
        <p:nvSpPr>
          <p:cNvPr id="13" name="Tekstballon: rechthoek 12">
            <a:extLst>
              <a:ext uri="{FF2B5EF4-FFF2-40B4-BE49-F238E27FC236}">
                <a16:creationId xmlns:a16="http://schemas.microsoft.com/office/drawing/2014/main" id="{A22FF296-6188-4E1C-AE98-639292030258}"/>
              </a:ext>
            </a:extLst>
          </p:cNvPr>
          <p:cNvSpPr/>
          <p:nvPr/>
        </p:nvSpPr>
        <p:spPr>
          <a:xfrm>
            <a:off x="5536434" y="1445312"/>
            <a:ext cx="3061182" cy="3060948"/>
          </a:xfrm>
          <a:prstGeom prst="wedgeRectCallout">
            <a:avLst>
              <a:gd name="adj1" fmla="val -22360"/>
              <a:gd name="adj2" fmla="val -47517"/>
            </a:avLst>
          </a:prstGeom>
          <a:solidFill>
            <a:srgbClr val="008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Font typeface="Wingdings" panose="05000000000000000000" pitchFamily="2" charset="2"/>
              <a:buNone/>
            </a:pPr>
            <a:r>
              <a:rPr lang="nl-NL" sz="1100" b="1" dirty="0">
                <a:solidFill>
                  <a:schemeClr val="bg1"/>
                </a:solidFill>
              </a:rPr>
              <a:t>Renske van Kooij </a:t>
            </a:r>
          </a:p>
          <a:p>
            <a:pPr marL="0" indent="0">
              <a:buFont typeface="Wingdings" panose="05000000000000000000" pitchFamily="2" charset="2"/>
              <a:buNone/>
            </a:pPr>
            <a:r>
              <a:rPr lang="nl-NL" sz="1100" b="1" dirty="0">
                <a:solidFill>
                  <a:schemeClr val="bg1"/>
                </a:solidFill>
              </a:rPr>
              <a:t>directeur van de Bibliotheek Westland:</a:t>
            </a:r>
          </a:p>
          <a:p>
            <a:pPr marL="0" indent="0">
              <a:buFont typeface="Wingdings" panose="05000000000000000000" pitchFamily="2" charset="2"/>
              <a:buNone/>
            </a:pPr>
            <a:endParaRPr lang="nl-NL" sz="1100" b="1" dirty="0">
              <a:solidFill>
                <a:schemeClr val="bg1"/>
              </a:solidFill>
            </a:endParaRPr>
          </a:p>
          <a:p>
            <a:pPr marL="126000" indent="-126000">
              <a:buFontTx/>
              <a:buChar char="-"/>
            </a:pPr>
            <a:r>
              <a:rPr lang="nl-NL" sz="1100" dirty="0">
                <a:solidFill>
                  <a:schemeClr val="bg1"/>
                </a:solidFill>
              </a:rPr>
              <a:t>Het uitgewerkte document biedt rust, niet alles hoeft nu direct.  Het zorgt voor borging van de toekomstbestendigheid van onze organisatie.</a:t>
            </a:r>
          </a:p>
          <a:p>
            <a:pPr marL="126000" indent="-126000">
              <a:buFontTx/>
              <a:buChar char="-"/>
            </a:pPr>
            <a:r>
              <a:rPr lang="nl-NL" sz="1100" dirty="0">
                <a:solidFill>
                  <a:schemeClr val="bg1"/>
                </a:solidFill>
              </a:rPr>
              <a:t>Het fundament biedt inzicht en legt een stevige fundering onder de uitwerking van ons strategisch plan 2021 – 2024</a:t>
            </a:r>
          </a:p>
          <a:p>
            <a:pPr marL="126000" indent="-126000">
              <a:buFontTx/>
              <a:buChar char="-"/>
            </a:pPr>
            <a:r>
              <a:rPr lang="nl-NL" sz="1100" dirty="0">
                <a:solidFill>
                  <a:schemeClr val="bg1"/>
                </a:solidFill>
              </a:rPr>
              <a:t>De uitwerking van het fundament is de vervolgstap in de professionalisering van Bibliotheek Westland</a:t>
            </a:r>
          </a:p>
          <a:p>
            <a:pPr marL="126000" indent="-126000">
              <a:buFontTx/>
              <a:buChar char="-"/>
            </a:pPr>
            <a:r>
              <a:rPr lang="nl-NL" sz="1100" dirty="0">
                <a:solidFill>
                  <a:schemeClr val="bg1"/>
                </a:solidFill>
              </a:rPr>
              <a:t>Het was zeer inspirerend en leerzaam om dit document samen met de professionals van Probiblio uit te werken</a:t>
            </a:r>
          </a:p>
          <a:p>
            <a:pPr marL="171450" indent="-171450">
              <a:buFontTx/>
              <a:buChar char="-"/>
            </a:pPr>
            <a:endParaRPr lang="nl-NL" sz="900" dirty="0">
              <a:solidFill>
                <a:schemeClr val="bg1"/>
              </a:solidFill>
            </a:endParaRPr>
          </a:p>
        </p:txBody>
      </p:sp>
    </p:spTree>
    <p:extLst>
      <p:ext uri="{BB962C8B-B14F-4D97-AF65-F5344CB8AC3E}">
        <p14:creationId xmlns:p14="http://schemas.microsoft.com/office/powerpoint/2010/main" val="954122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561C567B-914A-44C8-9749-F9197B250944}"/>
              </a:ext>
            </a:extLst>
          </p:cNvPr>
          <p:cNvGraphicFramePr>
            <a:graphicFrameLocks noGrp="1"/>
          </p:cNvGraphicFramePr>
          <p:nvPr>
            <p:extLst>
              <p:ext uri="{D42A27DB-BD31-4B8C-83A1-F6EECF244321}">
                <p14:modId xmlns:p14="http://schemas.microsoft.com/office/powerpoint/2010/main" val="2110398627"/>
              </p:ext>
            </p:extLst>
          </p:nvPr>
        </p:nvGraphicFramePr>
        <p:xfrm>
          <a:off x="738004" y="442911"/>
          <a:ext cx="10715992" cy="5823647"/>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Diensten en materialen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1">
                  <a:txBody>
                    <a:bodyPr/>
                    <a:lstStyle/>
                    <a:p>
                      <a:pPr marL="171450" indent="-171450" algn="l">
                        <a:buFontTx/>
                        <a:buChar char="-"/>
                      </a:pPr>
                      <a:r>
                        <a:rPr lang="nl-NL" sz="1000" i="0" kern="1200" dirty="0">
                          <a:solidFill>
                            <a:schemeClr val="accent1">
                              <a:lumMod val="50000"/>
                            </a:schemeClr>
                          </a:solidFill>
                          <a:latin typeface="+mn-lt"/>
                          <a:ea typeface="+mn-ea"/>
                          <a:cs typeface="+mn-cs"/>
                        </a:rPr>
                        <a:t>Vervolg – </a:t>
                      </a:r>
                    </a:p>
                    <a:p>
                      <a:pPr marL="0" indent="0" algn="l">
                        <a:buFontTx/>
                        <a:buNone/>
                      </a:pPr>
                      <a:endParaRPr lang="nl-NL" sz="1000" i="0" kern="1200" dirty="0">
                        <a:solidFill>
                          <a:schemeClr val="accent1">
                            <a:lumMod val="50000"/>
                          </a:schemeClr>
                        </a:solidFill>
                        <a:latin typeface="+mn-lt"/>
                        <a:ea typeface="+mn-ea"/>
                        <a:cs typeface="+mn-cs"/>
                      </a:endParaRPr>
                    </a:p>
                    <a:p>
                      <a:pPr marL="0" indent="0" algn="l">
                        <a:buFontTx/>
                        <a:buNone/>
                      </a:pPr>
                      <a:r>
                        <a:rPr lang="nl-NL" sz="1000" i="0" kern="1200" dirty="0">
                          <a:solidFill>
                            <a:schemeClr val="accent1">
                              <a:lumMod val="50000"/>
                            </a:schemeClr>
                          </a:solidFill>
                          <a:latin typeface="+mn-lt"/>
                          <a:ea typeface="+mn-ea"/>
                          <a:cs typeface="+mn-cs"/>
                        </a:rPr>
                        <a:t>4.5 De organisatie selecteert en betrekt haar partners o.b.v. haar ambitie, strategie en beleid </a:t>
                      </a:r>
                    </a:p>
                  </a:txBody>
                  <a:tcPr/>
                </a:tc>
                <a:tc rowSpan="6">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Elke samenwerking met partner(s) levert aanvullende (maatschappelijke) waarde in het werkgebied van de organisatie</a:t>
                      </a: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Bepalen welke samenwerkingspartners essentieel zijn om  de beoogde (maatschappelijke) effecten van de ambitie uit het Strategisch Kader en te realiseren en die bijdragen aan de (maatschappelijke) opgaven in het werkgebied van zowel organisatie als partner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Onderzoeken welke mogelijke samenwerkingspartners aanvullend en relevant zijn in het realiseren van de (maatschappelijke) ambities uit het Strategisch Kader en bijdragen aan de maatschappelijke opgaven in het werkgebied van zowel organisatie als partner</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Contacten leggen met de potentiële partners conform de vastgestelde procedure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Samenwerking formaliseren in samenwerkingsovereenkomst met gezamenlijke doelen, verantwoordelijkheid en prestatieafspraken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Samenwerking starten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Effectiviteit van de samenwerking monitoren en indien nog bijsturen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5">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weet wie haar stakeholders zijn betrekt hen bij het bepalen van de doelen op basis van de ambitie en informeert hen over de voortgang</a:t>
                      </a: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Uitvoeren stakeholderanalyse, welke invloed (positief, neutraal, negatief/groot of klein) hebben zij op de organisatie en heeft de organisatie op hen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Uitvoeren stakeholderbijeenkomst(en); doel is om terug te kijken, resultaten te delen en gezamenlijk vooruit te kijken. Waar zit de energie, hoe elkaar aanhaken en mogelijke samenwerkingen onderzoeken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Opstellen stakeholder-communicatieplan; met wie moet wanneer, over welke onderwerpen en op welke manier communicatie plaatsvinden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Uitvoeren stakeholdercommunicatieplan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Reacties op stakeholdercommunicatie adresseren, tevredenheid onderzoeken en monitoren en op basis hiervan bijsturen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9BBF857F-449D-4DF4-BCF9-946439AEEE26}"/>
              </a:ext>
            </a:extLst>
          </p:cNvPr>
          <p:cNvSpPr>
            <a:spLocks noGrp="1"/>
          </p:cNvSpPr>
          <p:nvPr>
            <p:ph type="sldNum" sz="quarter" idx="12"/>
          </p:nvPr>
        </p:nvSpPr>
        <p:spPr/>
        <p:txBody>
          <a:bodyPr/>
          <a:lstStyle/>
          <a:p>
            <a:fld id="{103CB0E5-0E23-4933-8AB6-15A768443C0A}" type="slidenum">
              <a:rPr lang="nl-NL" smtClean="0"/>
              <a:t>30</a:t>
            </a:fld>
            <a:endParaRPr lang="nl-NL"/>
          </a:p>
        </p:txBody>
      </p:sp>
    </p:spTree>
    <p:extLst>
      <p:ext uri="{BB962C8B-B14F-4D97-AF65-F5344CB8AC3E}">
        <p14:creationId xmlns:p14="http://schemas.microsoft.com/office/powerpoint/2010/main" val="1856392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DB653299-0BD6-4294-BDCE-A1D008D23494}"/>
              </a:ext>
            </a:extLst>
          </p:cNvPr>
          <p:cNvGraphicFramePr>
            <a:graphicFrameLocks noGrp="1"/>
          </p:cNvGraphicFramePr>
          <p:nvPr>
            <p:extLst>
              <p:ext uri="{D42A27DB-BD31-4B8C-83A1-F6EECF244321}">
                <p14:modId xmlns:p14="http://schemas.microsoft.com/office/powerpoint/2010/main" val="357138295"/>
              </p:ext>
            </p:extLst>
          </p:nvPr>
        </p:nvGraphicFramePr>
        <p:xfrm>
          <a:off x="738004" y="442911"/>
          <a:ext cx="10715992" cy="5166867"/>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Middelen – Diensten en materialen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6">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4.6 De organisatie optimaliseert de toegevoegde waarde van eigen processen (en evt. van partners) op maatschappelijk verantwoorde wijze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l">
                        <a:buFontTx/>
                        <a:buChar char="-"/>
                      </a:pPr>
                      <a:endParaRPr lang="nl-NL" sz="1000" i="0" kern="1200" dirty="0">
                        <a:solidFill>
                          <a:schemeClr val="accent1">
                            <a:lumMod val="50000"/>
                          </a:schemeClr>
                        </a:solidFill>
                        <a:latin typeface="+mn-lt"/>
                        <a:ea typeface="+mn-ea"/>
                        <a:cs typeface="+mn-cs"/>
                      </a:endParaRPr>
                    </a:p>
                  </a:txBody>
                  <a:tcPr/>
                </a:tc>
                <a:tc rowSpan="6">
                  <a:txBody>
                    <a:bodyPr/>
                    <a:lstStyle/>
                    <a:p>
                      <a:pPr algn="l">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De organisatie maakt in al haar keuzes afwegingen met betrekking tot duurzaamheid en sociaal-maatschappelijke bijdrage</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In alle keuzes met betrekkingen tot gebouwen, faciliteiten, te leveren en af te nemen diensten en te leveren en af te nemen producten, medewerkers, vrijwilligers en de uitvoering van de processen wordt het duurzaamheidsaspect en sociaal-maatschappelijk effect meegenomen. </a:t>
                      </a:r>
                    </a:p>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Verbinden met de Theory of change op de resultaatgebieden om de maatschappelijke effecten te verantwoorden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De keuzes van en de kaders voor de organisatie zijn vastgelegd in een duurzaamheidsbeleid. (Welke keuze maakt de organisatie, wat is de norm, hoe benchmark je?)</a:t>
                      </a:r>
                    </a:p>
                    <a:p>
                      <a:pPr>
                        <a:lnSpc>
                          <a:spcPct val="107000"/>
                        </a:lnSpc>
                        <a:spcAft>
                          <a:spcPts val="0"/>
                        </a:spcAft>
                      </a:pPr>
                      <a:r>
                        <a:rPr lang="nl-NL" sz="600" i="1" kern="1200" dirty="0">
                          <a:solidFill>
                            <a:schemeClr val="tx1"/>
                          </a:solidFill>
                          <a:effectLst/>
                          <a:latin typeface="Calibri" panose="020F0502020204030204" pitchFamily="34" charset="0"/>
                          <a:ea typeface="+mn-ea"/>
                          <a:cs typeface="Times New Roman" panose="02020603050405020304" pitchFamily="18" charset="0"/>
                        </a:rPr>
                        <a:t>Voorbeelden: </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Aannemen of in dienst houden van mensen met afstand tot de arbeidsmarkt</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Diversiteit</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Inkoopbeleid</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Recyclebaarheid</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Locatie op maat</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Keuzes rond reizen</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Bereiken van de juiste doelgroepen om maatschappelijke waarde te kunnen leveren</a:t>
                      </a:r>
                    </a:p>
                    <a:p>
                      <a:pPr marL="342900" lvl="0" indent="-342900">
                        <a:lnSpc>
                          <a:spcPct val="107000"/>
                        </a:lnSpc>
                        <a:spcAft>
                          <a:spcPts val="0"/>
                        </a:spcAft>
                        <a:buFont typeface="Calibri" panose="020F0502020204030204" pitchFamily="34" charset="0"/>
                        <a:buChar char="-"/>
                      </a:pPr>
                      <a:r>
                        <a:rPr lang="nl-NL" sz="600" i="1" kern="1200" dirty="0">
                          <a:solidFill>
                            <a:schemeClr val="tx1"/>
                          </a:solidFill>
                          <a:effectLst/>
                          <a:latin typeface="Calibri" panose="020F0502020204030204" pitchFamily="34" charset="0"/>
                          <a:ea typeface="+mn-ea"/>
                          <a:cs typeface="Times New Roman" panose="02020603050405020304" pitchFamily="18" charset="0"/>
                        </a:rPr>
                        <a:t>Medewerkersbestand is een afspiegeling van de maatschappij</a:t>
                      </a:r>
                    </a:p>
                    <a:p>
                      <a:pPr lvl="0">
                        <a:buNone/>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80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Vaststellen keuzes met betrekking door duurzaam maatschappelijk ondernemen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dirty="0">
                          <a:effectLst/>
                          <a:latin typeface="Calibri" panose="020F0502020204030204" pitchFamily="34" charset="0"/>
                          <a:ea typeface="Calibri" panose="020F0502020204030204" pitchFamily="34" charset="0"/>
                          <a:cs typeface="Times New Roman" panose="02020603050405020304" pitchFamily="18" charset="0"/>
                        </a:rPr>
                        <a:t>Keuzes vastleggen in formeel duurzaamheidsbeleid</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Behalen certificering ‘Duurzame gastvrijheid’ (voorheen ‘Green </a:t>
                      </a:r>
                      <a:r>
                        <a:rPr lang="nl-NL" sz="1000" kern="1200" dirty="0" err="1">
                          <a:solidFill>
                            <a:schemeClr val="tx1"/>
                          </a:solidFill>
                          <a:effectLst/>
                          <a:latin typeface="Calibri" panose="020F0502020204030204" pitchFamily="34" charset="0"/>
                          <a:ea typeface="+mn-ea"/>
                          <a:cs typeface="Times New Roman" panose="02020603050405020304" pitchFamily="18" charset="0"/>
                        </a:rPr>
                        <a:t>Key</a:t>
                      </a:r>
                      <a:r>
                        <a:rPr lang="nl-NL" sz="1000" kern="1200" dirty="0">
                          <a:solidFill>
                            <a:schemeClr val="tx1"/>
                          </a:solidFill>
                          <a:effectLst/>
                          <a:latin typeface="Calibri" panose="020F0502020204030204" pitchFamily="34" charset="0"/>
                          <a:ea typeface="+mn-ea"/>
                          <a:cs typeface="Times New Roman" panose="02020603050405020304" pitchFamily="18" charset="0"/>
                        </a:rPr>
                        <a:t>’; optioneel)</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4124035215"/>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dirty="0">
                          <a:effectLst/>
                          <a:latin typeface="Calibri" panose="020F0502020204030204" pitchFamily="34" charset="0"/>
                          <a:ea typeface="Calibri" panose="020F0502020204030204" pitchFamily="34" charset="0"/>
                          <a:cs typeface="Times New Roman" panose="02020603050405020304" pitchFamily="18" charset="0"/>
                        </a:rPr>
                        <a:t>In alle strategische beleidsstukken de verwijzing naar het duurzaamheidsbeleid van de organisatie opnemen (Strategisch HR-beleid, vestigingenbeleid, facilitair beleid, programmeerbeleid, collectiebeleid)</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bl>
          </a:graphicData>
        </a:graphic>
      </p:graphicFrame>
      <p:sp>
        <p:nvSpPr>
          <p:cNvPr id="2" name="Tijdelijke aanduiding voor dianummer 1">
            <a:extLst>
              <a:ext uri="{FF2B5EF4-FFF2-40B4-BE49-F238E27FC236}">
                <a16:creationId xmlns:a16="http://schemas.microsoft.com/office/drawing/2014/main" id="{B00C608A-9702-4C86-9B65-37C4A45B4978}"/>
              </a:ext>
            </a:extLst>
          </p:cNvPr>
          <p:cNvSpPr>
            <a:spLocks noGrp="1"/>
          </p:cNvSpPr>
          <p:nvPr>
            <p:ph type="sldNum" sz="quarter" idx="12"/>
          </p:nvPr>
        </p:nvSpPr>
        <p:spPr/>
        <p:txBody>
          <a:bodyPr/>
          <a:lstStyle/>
          <a:p>
            <a:fld id="{103CB0E5-0E23-4933-8AB6-15A768443C0A}" type="slidenum">
              <a:rPr lang="nl-NL" smtClean="0"/>
              <a:t>31</a:t>
            </a:fld>
            <a:endParaRPr lang="nl-NL"/>
          </a:p>
        </p:txBody>
      </p:sp>
    </p:spTree>
    <p:extLst>
      <p:ext uri="{BB962C8B-B14F-4D97-AF65-F5344CB8AC3E}">
        <p14:creationId xmlns:p14="http://schemas.microsoft.com/office/powerpoint/2010/main" val="4071255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1E419E71-FACD-4BFE-B8F7-85D2B39D91E1}"/>
              </a:ext>
            </a:extLst>
          </p:cNvPr>
          <p:cNvGraphicFramePr>
            <a:graphicFrameLocks noGrp="1"/>
          </p:cNvGraphicFramePr>
          <p:nvPr>
            <p:extLst>
              <p:ext uri="{D42A27DB-BD31-4B8C-83A1-F6EECF244321}">
                <p14:modId xmlns:p14="http://schemas.microsoft.com/office/powerpoint/2010/main" val="218760958"/>
              </p:ext>
            </p:extLst>
          </p:nvPr>
        </p:nvGraphicFramePr>
        <p:xfrm>
          <a:off x="738004" y="442911"/>
          <a:ext cx="10715992" cy="4244910"/>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Processen - Identificeren en ontwerpen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tc>
                <a:extLst>
                  <a:ext uri="{0D108BD9-81ED-4DB2-BD59-A6C34878D82A}">
                    <a16:rowId xmlns:a16="http://schemas.microsoft.com/office/drawing/2014/main" val="1538182492"/>
                  </a:ext>
                </a:extLst>
              </a:tr>
              <a:tr h="117847">
                <a:tc rowSpan="8">
                  <a:txBody>
                    <a:bodyPr/>
                    <a:lstStyle/>
                    <a:p>
                      <a:pPr marL="0" indent="0" algn="l">
                        <a:buFontTx/>
                        <a:buNone/>
                      </a:pPr>
                      <a:r>
                        <a:rPr lang="nl-NL" sz="1000" i="0" kern="1200" dirty="0">
                          <a:solidFill>
                            <a:schemeClr val="tx1"/>
                          </a:solidFill>
                          <a:latin typeface="+mn-lt"/>
                          <a:ea typeface="+mn-ea"/>
                          <a:cs typeface="+mn-cs"/>
                        </a:rPr>
                        <a:t>5.1 De organisatie heeft haar integrale processtelsel en professionaliteit geïdentificeerd en georganiseerd</a:t>
                      </a:r>
                    </a:p>
                  </a:txBody>
                  <a:tcPr/>
                </a:tc>
                <a:tc rowSpan="3">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Processen zijn geïdentificeerd </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Er is inzicht in alle processen die nodig zijn om de waarde voor de in- en externe klant te leveren aanwezig zijn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Inventariseer alle bestaande bedrijfs- en werkprocessen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alle processen die nodig zijn om de ambities waar te maken aanwezig zijn óf</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Inventariseer welke processen niet aanwezig zijn maar wel nodig zijn om de ambities waar te maken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70840">
                <a:tc vMerge="1">
                  <a:txBody>
                    <a:bodyPr/>
                    <a:lstStyle/>
                    <a:p>
                      <a:endParaRPr lang="nl-NL"/>
                    </a:p>
                  </a:txBody>
                  <a:tcPr/>
                </a:tc>
                <a:tc rowSpan="2">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procesinrichting/organisatie is ondersteunend aan de ambitie van de organisatie</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Alle processen die nodig zijn om de doelen van de organisatie te realiseren zijn geïdentificeerd en hebben als onderliggend doel om kwetsbaarheid van de organisatie te verminderen en de continuïteit en beheersbaarheid te vergroten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Inrichten van procesorganisatie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57430787"/>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Inrichten van de wijze van besturen van de processen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900918964"/>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3">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processen vormen een bundeling van kennis en expertise die in de organisatie aanwezig is</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De processen vormen een bundeling van kennis en expertise die in de organisatie aanwezig is en inzicht in nog benodigde kennis en expertise</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Beoordeel of alle aanwezige kennis en expertise in de organisatie in de processen is gebundeld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welke kennis en expertise niet of onvoldoende wordt gebruikt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welke kennis en expertise nog nodig is en niet aanwezig is om de processen met voldoende kwaliteit uit te kunnen voeren (input voor KPI Management van medewerkers)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bl>
          </a:graphicData>
        </a:graphic>
      </p:graphicFrame>
      <p:sp>
        <p:nvSpPr>
          <p:cNvPr id="2" name="Tijdelijke aanduiding voor dianummer 1">
            <a:extLst>
              <a:ext uri="{FF2B5EF4-FFF2-40B4-BE49-F238E27FC236}">
                <a16:creationId xmlns:a16="http://schemas.microsoft.com/office/drawing/2014/main" id="{5926C620-5ECA-4071-BDF6-65B7CD506E7B}"/>
              </a:ext>
            </a:extLst>
          </p:cNvPr>
          <p:cNvSpPr>
            <a:spLocks noGrp="1"/>
          </p:cNvSpPr>
          <p:nvPr>
            <p:ph type="sldNum" sz="quarter" idx="12"/>
          </p:nvPr>
        </p:nvSpPr>
        <p:spPr/>
        <p:txBody>
          <a:bodyPr/>
          <a:lstStyle/>
          <a:p>
            <a:fld id="{103CB0E5-0E23-4933-8AB6-15A768443C0A}" type="slidenum">
              <a:rPr lang="nl-NL" smtClean="0"/>
              <a:t>32</a:t>
            </a:fld>
            <a:endParaRPr lang="nl-NL"/>
          </a:p>
        </p:txBody>
      </p:sp>
    </p:spTree>
    <p:extLst>
      <p:ext uri="{BB962C8B-B14F-4D97-AF65-F5344CB8AC3E}">
        <p14:creationId xmlns:p14="http://schemas.microsoft.com/office/powerpoint/2010/main" val="3642930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85F052F6-17A7-40FA-9D73-BD8637ED981C}"/>
              </a:ext>
            </a:extLst>
          </p:cNvPr>
          <p:cNvGraphicFramePr>
            <a:graphicFrameLocks noGrp="1"/>
          </p:cNvGraphicFramePr>
          <p:nvPr>
            <p:extLst>
              <p:ext uri="{D42A27DB-BD31-4B8C-83A1-F6EECF244321}">
                <p14:modId xmlns:p14="http://schemas.microsoft.com/office/powerpoint/2010/main" val="1295922322"/>
              </p:ext>
            </p:extLst>
          </p:nvPr>
        </p:nvGraphicFramePr>
        <p:xfrm>
          <a:off x="738004" y="442911"/>
          <a:ext cx="10715992" cy="5626035"/>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Processen – Identificeren en ontwerpen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2">
                  <a:txBody>
                    <a:bodyPr/>
                    <a:lstStyle/>
                    <a:p>
                      <a:pPr marL="0" indent="0" algn="l">
                        <a:buFontTx/>
                        <a:buNone/>
                      </a:pPr>
                      <a:r>
                        <a:rPr lang="nl-NL" sz="1000" i="0" kern="1200" dirty="0">
                          <a:solidFill>
                            <a:schemeClr val="tx1"/>
                          </a:solidFill>
                          <a:latin typeface="+mn-lt"/>
                          <a:ea typeface="+mn-ea"/>
                          <a:cs typeface="+mn-cs"/>
                        </a:rPr>
                        <a:t>5.2 De procesorganisatie is ontworpen om de geformuleerde strategie en beleidsdoelstellingen te realiseren</a:t>
                      </a:r>
                    </a:p>
                  </a:txBody>
                  <a:tcPr/>
                </a:tc>
                <a:tc rowSpan="3">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heeft onderscheid gemaakt tussen haar besturende, primaire en ondersteunende processen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Identificeren van besturende processen</a:t>
                      </a:r>
                    </a:p>
                    <a:p>
                      <a:pPr marL="0" lvl="0" algn="l" defTabSz="914400" rtl="0" eaLnBrk="1" latinLnBrk="0" hangingPunct="1">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Besturende processen omvatten de activiteiten die het beleid uitvoeren d.m.v. plannen, uitvoeren, beheersen, evalueren en bijsturen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Identificeren van primaire processen</a:t>
                      </a:r>
                    </a:p>
                    <a:p>
                      <a:pPr marL="0" lvl="0" algn="l" defTabSz="914400" rtl="0" eaLnBrk="1" latinLnBrk="0" hangingPunct="1">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Primaire processen omvatten alles activiteiten om het product of dienst te realiseren voor de klant. Betreft input en output. (externe afnemer)</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42672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Identificeren van ondersteunende processen</a:t>
                      </a:r>
                    </a:p>
                    <a:p>
                      <a:pPr marL="0" lvl="0" algn="l" defTabSz="914400" rtl="0" eaLnBrk="1" latinLnBrk="0" hangingPunct="1">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Ondersteunende processen omvatten alle activiteiten gericht op het scheppen van voorwaarden (mensen en middelen) om de primaire processen goed te laten functioneren. (interne afnemer)</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rowSpan="4">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Verantwoordelijkheid voor de uitvoering van de processen is getrapt vastgesteld</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Leg de rollen en verantwoordelijkheden in de activiteiten in totstandkoming en uitvoering van  procesorganisatie vast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verantwoordelijkheid voor de uitvoering van de strategische processen bij het management is belegd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verantwoordelijkheid voor de uitvoering van de tactische processen bij het middenkader is belegd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46272025"/>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verantwoordelijkheid voor de uitvoering van de operationele processen op de werkvloer is belegd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5">
                  <a:txBody>
                    <a:bodyPr/>
                    <a:lstStyle/>
                    <a:p>
                      <a:pPr marL="0" algn="l" defTabSz="914400" rtl="0" eaLnBrk="1" latinLnBrk="0" hangingPunct="1"/>
                      <a:r>
                        <a:rPr lang="nl-NL" sz="1000" kern="1200">
                          <a:solidFill>
                            <a:schemeClr val="tx1"/>
                          </a:solidFill>
                          <a:effectLst/>
                          <a:latin typeface="Calibri" panose="020F0502020204030204" pitchFamily="34" charset="0"/>
                          <a:ea typeface="+mn-ea"/>
                          <a:cs typeface="Times New Roman" panose="02020603050405020304" pitchFamily="18" charset="0"/>
                        </a:rPr>
                        <a:t>De </a:t>
                      </a:r>
                      <a:r>
                        <a:rPr lang="nl-NL" sz="1000" kern="1200" dirty="0">
                          <a:solidFill>
                            <a:schemeClr val="tx1"/>
                          </a:solidFill>
                          <a:effectLst/>
                          <a:latin typeface="Calibri" panose="020F0502020204030204" pitchFamily="34" charset="0"/>
                          <a:ea typeface="+mn-ea"/>
                          <a:cs typeface="Times New Roman" panose="02020603050405020304" pitchFamily="18" charset="0"/>
                        </a:rPr>
                        <a:t>beschrijving van processen  en onderhoud van de procesorganisatie vormt een integraal en dynamisch onderdeel van de bedrijfsvoering</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Beschikbaar stellen van format voor het beschrijven van processen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Afbakening maken tussen bedrijfsprocessen, werkprocessen en taken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Beschrijf de processen passend bij de taakvolwassenheid van degenen die het proces uitvoeren (op hoofdlijnen of instructieniveau). Beoordeel het beschreven proces op efficiency</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welke rol de bevoegdheid heeft om het fysieke proces te wijzigen en leg dit vast in het proces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Periodiek onderhoud van de procesorganisatie opnemen in de P&amp;C-cyclus (PDCA), afhankelijk van het proces per jaar, half jaar of kwartaal</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A893454C-6CBD-482C-9C82-102622CAAC20}"/>
              </a:ext>
            </a:extLst>
          </p:cNvPr>
          <p:cNvSpPr>
            <a:spLocks noGrp="1"/>
          </p:cNvSpPr>
          <p:nvPr>
            <p:ph type="sldNum" sz="quarter" idx="12"/>
          </p:nvPr>
        </p:nvSpPr>
        <p:spPr/>
        <p:txBody>
          <a:bodyPr/>
          <a:lstStyle/>
          <a:p>
            <a:fld id="{103CB0E5-0E23-4933-8AB6-15A768443C0A}" type="slidenum">
              <a:rPr lang="nl-NL" smtClean="0"/>
              <a:t>33</a:t>
            </a:fld>
            <a:endParaRPr lang="nl-NL"/>
          </a:p>
        </p:txBody>
      </p:sp>
    </p:spTree>
    <p:extLst>
      <p:ext uri="{BB962C8B-B14F-4D97-AF65-F5344CB8AC3E}">
        <p14:creationId xmlns:p14="http://schemas.microsoft.com/office/powerpoint/2010/main" val="37705183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92063A63-5595-40B1-BDFE-38984CED33AC}"/>
              </a:ext>
            </a:extLst>
          </p:cNvPr>
          <p:cNvGraphicFramePr>
            <a:graphicFrameLocks noGrp="1"/>
          </p:cNvGraphicFramePr>
          <p:nvPr>
            <p:extLst>
              <p:ext uri="{D42A27DB-BD31-4B8C-83A1-F6EECF244321}">
                <p14:modId xmlns:p14="http://schemas.microsoft.com/office/powerpoint/2010/main" val="579334272"/>
              </p:ext>
            </p:extLst>
          </p:nvPr>
        </p:nvGraphicFramePr>
        <p:xfrm>
          <a:off x="771787" y="301657"/>
          <a:ext cx="10682209" cy="6254685"/>
        </p:xfrm>
        <a:graphic>
          <a:graphicData uri="http://schemas.openxmlformats.org/drawingml/2006/table">
            <a:tbl>
              <a:tblPr firstRow="1" bandRow="1">
                <a:tableStyleId>{5940675A-B579-460E-94D1-54222C63F5DA}</a:tableStyleId>
              </a:tblPr>
              <a:tblGrid>
                <a:gridCol w="1622663">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Processen – Uitvoeren en beheersen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4">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Vervolg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5.2 De procesorganisatie is ontworpen om de geformuleerde strategie en beleidsdoelstellingen te realiseren</a:t>
                      </a:r>
                    </a:p>
                    <a:p>
                      <a:pPr marL="171450" indent="-171450" algn="l">
                        <a:buFontTx/>
                        <a:buChar char="-"/>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rowSpan="4">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processen bieden koers aan de keuzes en uitvoering van de strategie op de resultaatgebieden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het doel van het proces de strategie van de organisatie  ondersteunt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het proces voldoende kader en afbakening biedt om weloverwogen keuzes te maken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rollen in het proces helder zijn beschreven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55880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uitvoerende van het proces weet welke (klant)waarde er in het proces geleverd wordt (aan interne en externe klant) en hoe dit bijdraagt aan de strategie van de 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rowSpan="8">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5.3 De organisatie voert haar processen efficiënt en professioneel uit, medewerkers worden op hun competenties ingezet om de waarde voor in- en externe klanten te realiseren</a:t>
                      </a:r>
                    </a:p>
                  </a:txBody>
                  <a:tcPr/>
                </a:tc>
                <a:tc rowSpan="5">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Op alle niveaus wordt het proces gezien als een werkinstructie om waarde voor de klant te creëren en er wordt conform proces gehandeld </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Voer processen bewust en conform afspraak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0">
                <a:tc vMerge="1">
                  <a:txBody>
                    <a:bodyPr/>
                    <a:lstStyle/>
                    <a:p>
                      <a:endParaRPr lang="nl-NL"/>
                    </a:p>
                  </a:txBody>
                  <a:tcPr/>
                </a:tc>
                <a:tc vMerge="1">
                  <a:txBody>
                    <a:bodyPr/>
                    <a:lstStyle/>
                    <a:p>
                      <a:endParaRPr lang="nl-NL"/>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a:t>
                      </a:r>
                    </a:p>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 De medewerker begrijpt waarom een proces beschreven is en waarom het op de vastgestelde manier ingericht</a:t>
                      </a:r>
                    </a:p>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 De medewerker het belang kent van het volgen van het proces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0">
                <a:tc vMerge="1">
                  <a:txBody>
                    <a:bodyPr/>
                    <a:lstStyle/>
                    <a:p>
                      <a:endParaRPr lang="nl-NL"/>
                    </a:p>
                  </a:txBody>
                  <a:tcPr/>
                </a:tc>
                <a:tc vMerge="1">
                  <a:txBody>
                    <a:bodyPr/>
                    <a:lstStyle/>
                    <a:p>
                      <a:endParaRPr lang="nl-NL"/>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Voer PDCA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7442760"/>
                  </a:ext>
                </a:extLst>
              </a:tr>
              <a:tr h="0">
                <a:tc vMerge="1">
                  <a:txBody>
                    <a:bodyPr/>
                    <a:lstStyle/>
                    <a:p>
                      <a:endParaRPr lang="nl-NL"/>
                    </a:p>
                  </a:txBody>
                  <a:tcPr/>
                </a:tc>
                <a:tc vMerge="1">
                  <a:txBody>
                    <a:bodyPr/>
                    <a:lstStyle/>
                    <a:p>
                      <a:endParaRPr lang="nl-NL"/>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Indien check aanleiding geeft tot maatregelen: Uitvoering van het proces bijsturen, de medewerker(s) opnieuw instrueren, het proces opnieuw implementeren en effectiviteit monitoren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111809496"/>
                  </a:ext>
                </a:extLst>
              </a:tr>
              <a:tr h="158452">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Maak procesoverleg een structureel onderdeel van het reguliere werkoverleg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933821533"/>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rowSpan="3">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Op alle niveaus in de organisatie worden de medewerkers ingezet om waarde te creëren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 wordt ingezet op kennis en kunde om de processen met voldoende kwaliteit uit te voeren en streeft een zo groot mogelijke </a:t>
                      </a:r>
                    </a:p>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(klant-)waarde na (Leren en ontwikkelen 3.4 en 3.5)</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 wordt ingezet op competenties om de processen met voldoende kwaliteit uit te voeren en streeft een zo groot mogelijke </a:t>
                      </a:r>
                    </a:p>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(klant-)waarde na (Competentiemanagement 3.4 Talentontwikkeling)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medewerker kritisch is op de uitvoering van de processen en feedback geeft en ontvangt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903F34A4-1510-4867-89A6-EBBE6E74A265}"/>
              </a:ext>
            </a:extLst>
          </p:cNvPr>
          <p:cNvSpPr>
            <a:spLocks noGrp="1"/>
          </p:cNvSpPr>
          <p:nvPr>
            <p:ph type="sldNum" sz="quarter" idx="12"/>
          </p:nvPr>
        </p:nvSpPr>
        <p:spPr/>
        <p:txBody>
          <a:bodyPr/>
          <a:lstStyle/>
          <a:p>
            <a:fld id="{103CB0E5-0E23-4933-8AB6-15A768443C0A}" type="slidenum">
              <a:rPr lang="nl-NL" smtClean="0"/>
              <a:t>34</a:t>
            </a:fld>
            <a:endParaRPr lang="nl-NL"/>
          </a:p>
        </p:txBody>
      </p:sp>
    </p:spTree>
    <p:extLst>
      <p:ext uri="{BB962C8B-B14F-4D97-AF65-F5344CB8AC3E}">
        <p14:creationId xmlns:p14="http://schemas.microsoft.com/office/powerpoint/2010/main" val="1178427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898BFC6F-0D64-4955-A56B-AC7E47857C74}"/>
              </a:ext>
            </a:extLst>
          </p:cNvPr>
          <p:cNvGraphicFramePr>
            <a:graphicFrameLocks noGrp="1"/>
          </p:cNvGraphicFramePr>
          <p:nvPr>
            <p:extLst>
              <p:ext uri="{D42A27DB-BD31-4B8C-83A1-F6EECF244321}">
                <p14:modId xmlns:p14="http://schemas.microsoft.com/office/powerpoint/2010/main" val="2184167379"/>
              </p:ext>
            </p:extLst>
          </p:nvPr>
        </p:nvGraphicFramePr>
        <p:xfrm>
          <a:off x="738004" y="442911"/>
          <a:ext cx="10715992" cy="6228269"/>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Processen – Doorlichten en verbeteren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0">
                  <a:txBody>
                    <a:bodyPr/>
                    <a:lstStyle/>
                    <a:p>
                      <a:pPr marL="0" lv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5.4 De organisatie beoordeeld de effectiviteit van het integrale processtelsel, de afzonderlijke processen en de daarbij behorende professionaliteit</a:t>
                      </a:r>
                    </a:p>
                  </a:txBody>
                  <a:tcPr/>
                </a:tc>
                <a:tc rowSpan="3">
                  <a:txBody>
                    <a:bodyPr/>
                    <a:lstStyle/>
                    <a:p>
                      <a:pPr marL="0" lv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Het processtelsel is beoordeeld  en  waar nodig zijn verbeteringen voorgesteld</a:t>
                      </a: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(Interne beoordeling op strategisch niveau)</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Toets steekproefsgewijs individuele processen op strategisch, tactisch en operationeel niveau (besturende processen, klantprocessen en ondersteunende processen) op hun werking om de werking van het processtelsel vast te kunnen stellen</a:t>
                      </a:r>
                    </a:p>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 </a:t>
                      </a:r>
                      <a:r>
                        <a:rPr lang="nl-NL" sz="600" i="1" kern="1200" dirty="0">
                          <a:solidFill>
                            <a:schemeClr val="tx1"/>
                          </a:solidFill>
                          <a:effectLst/>
                          <a:latin typeface="Calibri" panose="020F0502020204030204" pitchFamily="34" charset="0"/>
                          <a:ea typeface="+mn-ea"/>
                          <a:cs typeface="Times New Roman" panose="02020603050405020304" pitchFamily="18" charset="0"/>
                        </a:rPr>
                        <a:t>In deze toets ligt de nadruk op efficiency, de werking van de overdrachten binnen het proces, risico's en het leveren van klantwaarde</a:t>
                      </a:r>
                    </a:p>
                    <a:p>
                      <a:pPr marL="0" lvl="0" algn="l" defTabSz="914400" rtl="0" eaLnBrk="1" latinLnBrk="0" hangingPunct="1">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 In de toets wordt beoordeeld of alle processen in de keten op elkaar aansluiten en deze aansluitingen effectief zijn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59436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Toetsen, bevindingen en de hoofdlijnen vanuit klachtenregistratie,  medewerkers-, klant- en stakeholdersbeoordelingen vormen een vast onderdeel van het MT-overleg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Beoordeel urgentie van de bevindingen en prioriteer deze. Agendeer de verbeteracties, wijs deze toe aan procesverantwoordelijke en voer deze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rowSpan="7">
                  <a:txBody>
                    <a:bodyPr/>
                    <a:lstStyle/>
                    <a:p>
                      <a:pPr marL="0" lv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toetsen periodiek de operationele processen op hun werking</a:t>
                      </a:r>
                    </a:p>
                    <a:p>
                      <a:r>
                        <a:rPr lang="nl-NL" sz="600" i="1" kern="1200" dirty="0">
                          <a:solidFill>
                            <a:schemeClr val="tx1"/>
                          </a:solidFill>
                          <a:effectLst/>
                          <a:latin typeface="Calibri" panose="020F0502020204030204" pitchFamily="34" charset="0"/>
                          <a:ea typeface="+mn-ea"/>
                          <a:cs typeface="Times New Roman" panose="02020603050405020304" pitchFamily="18" charset="0"/>
                        </a:rPr>
                        <a:t>(Interne beoordeling op operationeel niveau)</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toetsen periodiek werkprocessen of instructies op hun werking en levering van klantwaarde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gn="l" defTabSz="914400" rtl="0" eaLnBrk="1" latinLnBrk="0" hangingPunct="1">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signaleren verspillingen in de processen/werkzaamheden in de dagelijkse praktijk (- waar hebben ze last van?)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370840">
                <a:tc vMerge="1">
                  <a:txBody>
                    <a:bodyPr/>
                    <a:lstStyle/>
                    <a:p>
                      <a:endParaRPr lang="nl-NL"/>
                    </a:p>
                  </a:txBody>
                  <a:tcPr/>
                </a:tc>
                <a:tc vMerge="1">
                  <a:txBody>
                    <a:bodyPr/>
                    <a:lstStyle/>
                    <a:p>
                      <a:endParaRPr lang="nl-NL"/>
                    </a:p>
                  </a:txBody>
                  <a:tcPr/>
                </a:tc>
                <a:tc>
                  <a:txBody>
                    <a:bodyPr/>
                    <a:lstStyle/>
                    <a:p>
                      <a:pPr marL="0" lvl="0" indent="0" algn="l" defTabSz="914400" rtl="0" eaLnBrk="1" latinLnBrk="0" hangingPunct="1">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signaleren verschillen in werkwijze tussen afdelingen, vestigingen en op medewerker niveau</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zijn zich bewust van de invloed die ze hebben in het verbeteren van de operationele processen en oefenen die invloed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Medewerkers weten op welke wijze ze procesverbetering kunnen voorstellen, uitwerken en doorvoeren (zie continu verbeteren 5.5) en of dit binnen eigen bevoegdheid ligt. (Verbinding met 1 Leiderschap- bevoegdhedenregeling)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wanneer blijkt dat de beslissing over of de uitvoering van een verbetervoorstel niet binnen de eigen bevoegdheid ligt, vast binnen welke bevoegdheid dit wel ligt en maak een afspraak over de mogelijkheid van overdracht (SPROA hulpmiddel)</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gn="l" defTabSz="914400" rtl="0" eaLnBrk="1" latinLnBrk="0" hangingPunct="1">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Vat toetsen, bevindingen en gesignaleerde verspilling samen. Samenvatting is een structureel agendapunt op het werkoverleg. Agendeer de operationele verbeteracties en voer deze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832C03A0-9486-4AEF-AEF7-E5BB2F63FFBB}"/>
              </a:ext>
            </a:extLst>
          </p:cNvPr>
          <p:cNvSpPr>
            <a:spLocks noGrp="1"/>
          </p:cNvSpPr>
          <p:nvPr>
            <p:ph type="sldNum" sz="quarter" idx="12"/>
          </p:nvPr>
        </p:nvSpPr>
        <p:spPr/>
        <p:txBody>
          <a:bodyPr/>
          <a:lstStyle/>
          <a:p>
            <a:fld id="{103CB0E5-0E23-4933-8AB6-15A768443C0A}" type="slidenum">
              <a:rPr lang="nl-NL" smtClean="0"/>
              <a:t>35</a:t>
            </a:fld>
            <a:endParaRPr lang="nl-NL"/>
          </a:p>
        </p:txBody>
      </p:sp>
    </p:spTree>
    <p:extLst>
      <p:ext uri="{BB962C8B-B14F-4D97-AF65-F5344CB8AC3E}">
        <p14:creationId xmlns:p14="http://schemas.microsoft.com/office/powerpoint/2010/main" val="381818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6D867AD0-895C-4C6B-8966-F62513989847}"/>
              </a:ext>
            </a:extLst>
          </p:cNvPr>
          <p:cNvGraphicFramePr>
            <a:graphicFrameLocks noGrp="1"/>
          </p:cNvGraphicFramePr>
          <p:nvPr>
            <p:extLst>
              <p:ext uri="{D42A27DB-BD31-4B8C-83A1-F6EECF244321}">
                <p14:modId xmlns:p14="http://schemas.microsoft.com/office/powerpoint/2010/main" val="130294221"/>
              </p:ext>
            </p:extLst>
          </p:nvPr>
        </p:nvGraphicFramePr>
        <p:xfrm>
          <a:off x="738004" y="442911"/>
          <a:ext cx="10715992" cy="2837115"/>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0">
                <a:tc gridSpan="10">
                  <a:txBody>
                    <a:bodyPr/>
                    <a:lstStyle/>
                    <a:p>
                      <a:r>
                        <a:rPr lang="nl-NL" sz="1400" b="1" i="1" kern="1200" dirty="0">
                          <a:solidFill>
                            <a:schemeClr val="accent1">
                              <a:lumMod val="50000"/>
                            </a:schemeClr>
                          </a:solidFill>
                          <a:latin typeface="+mn-lt"/>
                          <a:ea typeface="+mn-ea"/>
                          <a:cs typeface="+mn-cs"/>
                        </a:rPr>
                        <a:t>Management van Processen – Doorlichten en verbeteren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5">
                  <a:txBody>
                    <a:bodyPr/>
                    <a:lstStyle/>
                    <a:p>
                      <a:pPr marL="0" lv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 Vervolg - </a:t>
                      </a:r>
                    </a:p>
                    <a:p>
                      <a:pPr marL="0" lvl="0" indent="0" algn="l" defTabSz="914400" rtl="0" eaLnBrk="1" latinLnBrk="0" hangingPunct="1">
                        <a:buFontTx/>
                        <a:buNone/>
                      </a:pP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p>
                      <a:pPr marL="0" lv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5.4 De organisatie beoordeeld de effectiviteit van het integrale processtelsel, de afzonderlijke processen en de daarbij behorende professionaliteit</a:t>
                      </a:r>
                    </a:p>
                    <a:p>
                      <a:pPr marL="0" indent="0" algn="l">
                        <a:buFontTx/>
                        <a:buNone/>
                      </a:pPr>
                      <a:endParaRPr lang="nl-NL" sz="1000" i="0" kern="1200" dirty="0">
                        <a:solidFill>
                          <a:schemeClr val="accent1">
                            <a:lumMod val="50000"/>
                          </a:schemeClr>
                        </a:solidFill>
                        <a:latin typeface="+mn-lt"/>
                        <a:ea typeface="+mn-ea"/>
                        <a:cs typeface="+mn-cs"/>
                      </a:endParaRPr>
                    </a:p>
                  </a:txBody>
                  <a:tcPr/>
                </a:tc>
                <a:tc rowSpan="5">
                  <a:txBody>
                    <a:bodyPr/>
                    <a:lstStyle/>
                    <a:p>
                      <a:pPr marL="0" algn="l" defTabSz="914400" rtl="0" eaLnBrk="1" latinLnBrk="0" hangingPunct="1"/>
                      <a:r>
                        <a:rPr lang="nl-NL" sz="1000" kern="1200" dirty="0">
                          <a:solidFill>
                            <a:schemeClr val="tx1"/>
                          </a:solidFill>
                          <a:effectLst/>
                          <a:latin typeface="Calibri" panose="020F0502020204030204" pitchFamily="34" charset="0"/>
                          <a:ea typeface="+mn-ea"/>
                          <a:cs typeface="Times New Roman" panose="02020603050405020304" pitchFamily="18" charset="0"/>
                        </a:rPr>
                        <a:t>De beoordeling van de processen door stakeholders, financiers en klanten worden gebruikt als input voor verbeterideëen </a:t>
                      </a:r>
                    </a:p>
                    <a:p>
                      <a:pPr marL="0" algn="l" defTabSz="914400" rtl="0" eaLnBrk="1" latinLnBrk="0" hangingPunct="1"/>
                      <a:r>
                        <a:rPr lang="nl-NL" sz="600" i="1" kern="1200" dirty="0">
                          <a:solidFill>
                            <a:schemeClr val="tx1"/>
                          </a:solidFill>
                          <a:effectLst/>
                          <a:latin typeface="Calibri" panose="020F0502020204030204" pitchFamily="34" charset="0"/>
                          <a:ea typeface="+mn-ea"/>
                          <a:cs typeface="Times New Roman" panose="02020603050405020304" pitchFamily="18" charset="0"/>
                        </a:rPr>
                        <a:t>(Externe beoordeling op alle niveaus) </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Inrichten van klachtenmanagement(systeem) met bijbehorende klachtenprocedure en structureel vastleggen van klachten op procesniveau</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Periodiek uitvoeren van een klanttevredenheidsonderzoek</a:t>
                      </a:r>
                    </a:p>
                    <a:p>
                      <a:pPr lvl="0">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(goed doordachte vragen met de juiste vragen op het juiste niveau, wat wil je weten)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algn="l" defTabSz="914400" rtl="0" eaLnBrk="1" latinLnBrk="0" hangingPunct="1">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Uitvoeren van stakeholderstevredenheidsonderzoek/ stakeholderbijeenkomsten (zie Management van Middelen)</a:t>
                      </a:r>
                    </a:p>
                    <a:p>
                      <a:pPr marL="0" lvl="0" algn="l" defTabSz="914400" rtl="0" eaLnBrk="1" latinLnBrk="0" hangingPunct="1">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(goed doordachte vragen met de juiste vragen op het juiste niveau, wat wil je weten)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vMerge="1">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dat de stakeholder de geleverde waarde herkent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Verzamel de uitkomsten van de onderzoeken, rapporteer op hoofdlijnen en urgentie en plaats op MT agenda. Bepaal prioriteit van de bevindingen, plan acties, wijs acties toe aan procesverantwoordelijke en monitor de opvolging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bl>
          </a:graphicData>
        </a:graphic>
      </p:graphicFrame>
      <p:sp>
        <p:nvSpPr>
          <p:cNvPr id="2" name="Tijdelijke aanduiding voor dianummer 1">
            <a:extLst>
              <a:ext uri="{FF2B5EF4-FFF2-40B4-BE49-F238E27FC236}">
                <a16:creationId xmlns:a16="http://schemas.microsoft.com/office/drawing/2014/main" id="{0C7C7076-14E3-4117-A3C6-A5B338D2C718}"/>
              </a:ext>
            </a:extLst>
          </p:cNvPr>
          <p:cNvSpPr>
            <a:spLocks noGrp="1"/>
          </p:cNvSpPr>
          <p:nvPr>
            <p:ph type="sldNum" sz="quarter" idx="12"/>
          </p:nvPr>
        </p:nvSpPr>
        <p:spPr/>
        <p:txBody>
          <a:bodyPr/>
          <a:lstStyle/>
          <a:p>
            <a:fld id="{103CB0E5-0E23-4933-8AB6-15A768443C0A}" type="slidenum">
              <a:rPr lang="nl-NL" smtClean="0"/>
              <a:t>36</a:t>
            </a:fld>
            <a:endParaRPr lang="nl-NL"/>
          </a:p>
        </p:txBody>
      </p:sp>
    </p:spTree>
    <p:extLst>
      <p:ext uri="{BB962C8B-B14F-4D97-AF65-F5344CB8AC3E}">
        <p14:creationId xmlns:p14="http://schemas.microsoft.com/office/powerpoint/2010/main" val="4280318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68675514-0E92-4962-8E5C-98A1B063EBC7}"/>
              </a:ext>
            </a:extLst>
          </p:cNvPr>
          <p:cNvGraphicFramePr>
            <a:graphicFrameLocks noGrp="1"/>
          </p:cNvGraphicFramePr>
          <p:nvPr>
            <p:extLst>
              <p:ext uri="{D42A27DB-BD31-4B8C-83A1-F6EECF244321}">
                <p14:modId xmlns:p14="http://schemas.microsoft.com/office/powerpoint/2010/main" val="990474942"/>
              </p:ext>
            </p:extLst>
          </p:nvPr>
        </p:nvGraphicFramePr>
        <p:xfrm>
          <a:off x="738004" y="27528"/>
          <a:ext cx="10715992" cy="6802944"/>
        </p:xfrm>
        <a:graphic>
          <a:graphicData uri="http://schemas.openxmlformats.org/drawingml/2006/table">
            <a:tbl>
              <a:tblPr firstRow="1" bandRow="1">
                <a:tableStyleId>{5940675A-B579-460E-94D1-54222C63F5DA}</a:tableStyleId>
              </a:tblPr>
              <a:tblGrid>
                <a:gridCol w="1656446">
                  <a:extLst>
                    <a:ext uri="{9D8B030D-6E8A-4147-A177-3AD203B41FA5}">
                      <a16:colId xmlns:a16="http://schemas.microsoft.com/office/drawing/2014/main" val="1980687794"/>
                    </a:ext>
                  </a:extLst>
                </a:gridCol>
                <a:gridCol w="2064431">
                  <a:extLst>
                    <a:ext uri="{9D8B030D-6E8A-4147-A177-3AD203B41FA5}">
                      <a16:colId xmlns:a16="http://schemas.microsoft.com/office/drawing/2014/main" val="1620095385"/>
                    </a:ext>
                  </a:extLst>
                </a:gridCol>
                <a:gridCol w="4190352">
                  <a:extLst>
                    <a:ext uri="{9D8B030D-6E8A-4147-A177-3AD203B41FA5}">
                      <a16:colId xmlns:a16="http://schemas.microsoft.com/office/drawing/2014/main" val="1960387525"/>
                    </a:ext>
                  </a:extLst>
                </a:gridCol>
                <a:gridCol w="208280">
                  <a:extLst>
                    <a:ext uri="{9D8B030D-6E8A-4147-A177-3AD203B41FA5}">
                      <a16:colId xmlns:a16="http://schemas.microsoft.com/office/drawing/2014/main" val="2904915509"/>
                    </a:ext>
                  </a:extLst>
                </a:gridCol>
                <a:gridCol w="208280">
                  <a:extLst>
                    <a:ext uri="{9D8B030D-6E8A-4147-A177-3AD203B41FA5}">
                      <a16:colId xmlns:a16="http://schemas.microsoft.com/office/drawing/2014/main" val="1797782378"/>
                    </a:ext>
                  </a:extLst>
                </a:gridCol>
                <a:gridCol w="208280">
                  <a:extLst>
                    <a:ext uri="{9D8B030D-6E8A-4147-A177-3AD203B41FA5}">
                      <a16:colId xmlns:a16="http://schemas.microsoft.com/office/drawing/2014/main" val="3099696435"/>
                    </a:ext>
                  </a:extLst>
                </a:gridCol>
                <a:gridCol w="208280">
                  <a:extLst>
                    <a:ext uri="{9D8B030D-6E8A-4147-A177-3AD203B41FA5}">
                      <a16:colId xmlns:a16="http://schemas.microsoft.com/office/drawing/2014/main" val="2808535185"/>
                    </a:ext>
                  </a:extLst>
                </a:gridCol>
                <a:gridCol w="684020">
                  <a:extLst>
                    <a:ext uri="{9D8B030D-6E8A-4147-A177-3AD203B41FA5}">
                      <a16:colId xmlns:a16="http://schemas.microsoft.com/office/drawing/2014/main" val="3407259166"/>
                    </a:ext>
                  </a:extLst>
                </a:gridCol>
                <a:gridCol w="671804">
                  <a:extLst>
                    <a:ext uri="{9D8B030D-6E8A-4147-A177-3AD203B41FA5}">
                      <a16:colId xmlns:a16="http://schemas.microsoft.com/office/drawing/2014/main" val="3119544773"/>
                    </a:ext>
                  </a:extLst>
                </a:gridCol>
                <a:gridCol w="615819">
                  <a:extLst>
                    <a:ext uri="{9D8B030D-6E8A-4147-A177-3AD203B41FA5}">
                      <a16:colId xmlns:a16="http://schemas.microsoft.com/office/drawing/2014/main" val="308118611"/>
                    </a:ext>
                  </a:extLst>
                </a:gridCol>
              </a:tblGrid>
              <a:tr h="166074">
                <a:tc gridSpan="10">
                  <a:txBody>
                    <a:bodyPr/>
                    <a:lstStyle/>
                    <a:p>
                      <a:r>
                        <a:rPr lang="nl-NL" sz="1400" b="1" i="1" kern="1200" dirty="0">
                          <a:solidFill>
                            <a:schemeClr val="accent1">
                              <a:lumMod val="50000"/>
                            </a:schemeClr>
                          </a:solidFill>
                          <a:latin typeface="+mn-lt"/>
                          <a:ea typeface="+mn-ea"/>
                          <a:cs typeface="+mn-cs"/>
                        </a:rPr>
                        <a:t>Management van Processen – Doorlichten en verbeteren</a:t>
                      </a:r>
                    </a:p>
                  </a:txBody>
                  <a:tcPr>
                    <a:solidFill>
                      <a:schemeClr val="accent6">
                        <a:lumMod val="60000"/>
                        <a:lumOff val="40000"/>
                      </a:schemeClr>
                    </a:solidFill>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tc hMerge="1">
                  <a:txBody>
                    <a:bodyPr/>
                    <a:lstStyle/>
                    <a:p>
                      <a:pPr marL="0" algn="l" defTabSz="914400" rtl="0" eaLnBrk="1" latinLnBrk="0" hangingPunct="1"/>
                      <a:endParaRPr lang="nl-NL" sz="1400" b="1" kern="120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262346146"/>
                  </a:ext>
                </a:extLst>
              </a:tr>
              <a:tr h="307910">
                <a:tc>
                  <a:txBody>
                    <a:bodyPr/>
                    <a:lstStyle/>
                    <a:p>
                      <a:r>
                        <a:rPr lang="nl-NL" sz="1400" b="1" kern="1200" dirty="0">
                          <a:solidFill>
                            <a:schemeClr val="accent1">
                              <a:lumMod val="50000"/>
                            </a:schemeClr>
                          </a:solidFill>
                          <a:latin typeface="+mn-lt"/>
                          <a:ea typeface="+mn-ea"/>
                          <a:cs typeface="+mn-cs"/>
                        </a:rPr>
                        <a:t>KPI</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Prestatie-indicator</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Activiteit</a:t>
                      </a:r>
                    </a:p>
                  </a:txBody>
                  <a:tcPr>
                    <a:solidFill>
                      <a:schemeClr val="tx2">
                        <a:lumMod val="20000"/>
                        <a:lumOff val="80000"/>
                      </a:schemeClr>
                    </a:solidFill>
                  </a:tcPr>
                </a:tc>
                <a:tc gridSpan="4">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1</a:t>
                      </a:r>
                    </a:p>
                  </a:txBody>
                  <a:tcPr>
                    <a:solidFill>
                      <a:schemeClr val="tx2">
                        <a:lumMod val="20000"/>
                        <a:lumOff val="80000"/>
                      </a:schemeClr>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2</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3</a:t>
                      </a:r>
                    </a:p>
                  </a:txBody>
                  <a:tcPr>
                    <a:solidFill>
                      <a:schemeClr val="tx2">
                        <a:lumMod val="20000"/>
                        <a:lumOff val="80000"/>
                      </a:schemeClr>
                    </a:solidFill>
                  </a:tcPr>
                </a:tc>
                <a:tc>
                  <a:txBody>
                    <a:bodyPr/>
                    <a:lstStyle/>
                    <a:p>
                      <a:pPr marL="0" algn="l" defTabSz="914400" rtl="0" eaLnBrk="1" latinLnBrk="0" hangingPunct="1"/>
                      <a:r>
                        <a:rPr lang="nl-NL" sz="1400" b="1" kern="1200" dirty="0">
                          <a:solidFill>
                            <a:schemeClr val="accent1">
                              <a:lumMod val="50000"/>
                            </a:schemeClr>
                          </a:solidFill>
                          <a:latin typeface="+mn-lt"/>
                          <a:ea typeface="+mn-ea"/>
                          <a:cs typeface="+mn-cs"/>
                        </a:rPr>
                        <a:t>Jaar 4</a:t>
                      </a:r>
                    </a:p>
                  </a:txBody>
                  <a:tcPr>
                    <a:solidFill>
                      <a:schemeClr val="tx2">
                        <a:lumMod val="20000"/>
                        <a:lumOff val="80000"/>
                      </a:schemeClr>
                    </a:solidFill>
                  </a:tcPr>
                </a:tc>
                <a:extLst>
                  <a:ext uri="{0D108BD9-81ED-4DB2-BD59-A6C34878D82A}">
                    <a16:rowId xmlns:a16="http://schemas.microsoft.com/office/drawing/2014/main" val="1538182492"/>
                  </a:ext>
                </a:extLst>
              </a:tr>
              <a:tr h="117847">
                <a:tc rowSpan="14">
                  <a:txBody>
                    <a:bodyPr/>
                    <a:lstStyle/>
                    <a:p>
                      <a:pPr marL="0" indent="0" algn="l">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5.5 De organisatie zoekt actief naar vernieuwing en verbetering en past haar processen hierop aan</a:t>
                      </a:r>
                    </a:p>
                  </a:txBody>
                  <a:tcPr/>
                </a:tc>
                <a:tc rowSpan="3">
                  <a:txBody>
                    <a:bodyPr/>
                    <a:lstStyle/>
                    <a:p>
                      <a:pPr marL="0" indent="0" algn="l" defTabSz="914400" rtl="0" eaLnBrk="1" latinLnBrk="0" hangingPunct="1">
                        <a:buFontTx/>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is in staat tot Continu Verbeteren</a:t>
                      </a:r>
                    </a:p>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Op alle niveaus (persoonlijk) leiderschap op stimuleren. Verantwoordelijkheid geven en verantwoordelijkheid nemen bespreekbaar maken en daarnaar handelen. (1.2 en 1.3 De feedbackcultuur is geïmplementeerd)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112727752"/>
                  </a:ext>
                </a:extLst>
              </a:tr>
              <a:tr h="3708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Bevoegdheid voor het nemen van beslissingen, voor het initiëren van veranderingen en doorvoeren van verbeteringen is vastgelegd en gecommuniceerd (medewerker geeft aan te weten welke bevoegdheid hij/zij heeft, en wanneer het buiten eigen bevoegdheid valt, wie de bevoegdheid wel heeft, en hoe het verbetervoorstel moet worden aangeleverd)</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537196010"/>
                  </a:ext>
                </a:extLst>
              </a:tr>
              <a:tr h="548640">
                <a:tc vMerge="1">
                  <a:txBody>
                    <a:bodyPr/>
                    <a:lstStyle/>
                    <a:p>
                      <a:endParaRPr lang="nl-NL"/>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Inzicht in de werking van processen, verbanden/relatie tussen processen en bijdrage aan de strategie van de organisatie is structureel onderwerp van gesprek op alle niveaus in de 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258463471"/>
                  </a:ext>
                </a:extLst>
              </a:tr>
              <a:tr h="396240">
                <a:tc vMerge="1">
                  <a:txBody>
                    <a:bodyPr/>
                    <a:lstStyle/>
                    <a:p>
                      <a:endParaRPr lang="nl-NL"/>
                    </a:p>
                  </a:txBody>
                  <a:tcPr/>
                </a:tc>
                <a:tc rowSpan="11">
                  <a:txBody>
                    <a:bodyPr/>
                    <a:lstStyle/>
                    <a:p>
                      <a:r>
                        <a:rPr lang="nl-NL" sz="1000" kern="1200" dirty="0">
                          <a:solidFill>
                            <a:schemeClr val="tx1"/>
                          </a:solidFill>
                          <a:effectLst/>
                          <a:latin typeface="Calibri" panose="020F0502020204030204" pitchFamily="34" charset="0"/>
                          <a:ea typeface="+mn-ea"/>
                          <a:cs typeface="Times New Roman" panose="02020603050405020304" pitchFamily="18" charset="0"/>
                        </a:rPr>
                        <a:t>De organisatie verbetert continu </a:t>
                      </a:r>
                    </a:p>
                    <a:p>
                      <a:r>
                        <a:rPr lang="nl-NL" sz="600" i="1" kern="1200" dirty="0">
                          <a:solidFill>
                            <a:schemeClr val="tx1"/>
                          </a:solidFill>
                          <a:effectLst/>
                          <a:latin typeface="Calibri" panose="020F0502020204030204" pitchFamily="34" charset="0"/>
                          <a:ea typeface="+mn-ea"/>
                          <a:cs typeface="Times New Roman" panose="02020603050405020304" pitchFamily="18" charset="0"/>
                        </a:rPr>
                        <a:t>Operationele uitwerking voor ieder niveau in de organisatie</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kern="1200" dirty="0">
                          <a:solidFill>
                            <a:schemeClr val="tx1"/>
                          </a:solidFill>
                          <a:effectLst/>
                          <a:latin typeface="Calibri" panose="020F0502020204030204" pitchFamily="34" charset="0"/>
                          <a:ea typeface="+mn-ea"/>
                          <a:cs typeface="Times New Roman" panose="02020603050405020304" pitchFamily="18" charset="0"/>
                        </a:rPr>
                        <a:t>Verzamel verbeterideëen structureel (komen uit procestoetsen, waste-</a:t>
                      </a:r>
                      <a:r>
                        <a:rPr lang="nl-NL" sz="1000" kern="1200" dirty="0" err="1">
                          <a:solidFill>
                            <a:schemeClr val="tx1"/>
                          </a:solidFill>
                          <a:effectLst/>
                          <a:latin typeface="Calibri" panose="020F0502020204030204" pitchFamily="34" charset="0"/>
                          <a:ea typeface="+mn-ea"/>
                          <a:cs typeface="Times New Roman" panose="02020603050405020304" pitchFamily="18" charset="0"/>
                        </a:rPr>
                        <a:t>walks</a:t>
                      </a:r>
                      <a:r>
                        <a:rPr lang="nl-NL" sz="1000" kern="1200" dirty="0">
                          <a:solidFill>
                            <a:schemeClr val="tx1"/>
                          </a:solidFill>
                          <a:effectLst/>
                          <a:latin typeface="Calibri" panose="020F0502020204030204" pitchFamily="34" charset="0"/>
                          <a:ea typeface="+mn-ea"/>
                          <a:cs typeface="Times New Roman" panose="02020603050405020304" pitchFamily="18" charset="0"/>
                        </a:rPr>
                        <a:t>, samenwerkingen, tevredenheidsonderzoeken, bedrijfssimulaties etc.)</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3755614091"/>
                  </a:ext>
                </a:extLst>
              </a:tr>
              <a:tr h="370840">
                <a:tc vMerge="1">
                  <a:txBody>
                    <a:bodyPr/>
                    <a:lstStyle/>
                    <a:p>
                      <a:endParaRPr lang="nl-NL"/>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Maak verbetervoorstellen </a:t>
                      </a:r>
                    </a:p>
                    <a:p>
                      <a:pPr marL="0" lvl="0" indent="0" algn="l" defTabSz="914400" rtl="0" eaLnBrk="1" latinLnBrk="0" hangingPunct="1">
                        <a:lnSpc>
                          <a:spcPct val="107000"/>
                        </a:lnSpc>
                        <a:spcAft>
                          <a:spcPts val="0"/>
                        </a:spcAft>
                        <a:buFont typeface="Symbol" panose="05050102010706020507" pitchFamily="18" charset="2"/>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Probleemdefinitie, doel van de verbetering, analyse van het proces/probleem, identificeren verspillingen, oorzaakanalyse, onderzoeken mogelijke oplossingen en PDCA en borging.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40603574"/>
                  </a:ext>
                </a:extLst>
              </a:tr>
              <a:tr h="0">
                <a:tc vMerge="1">
                  <a:txBody>
                    <a:bodyPr/>
                    <a:lstStyle/>
                    <a:p>
                      <a:endParaRPr lang="nl-NL"/>
                    </a:p>
                  </a:txBody>
                  <a:tcPr/>
                </a:tc>
                <a:tc vMerge="1">
                  <a:txBody>
                    <a:bodyPr/>
                    <a:lstStyle/>
                    <a:p>
                      <a:endParaRPr lang="nl-NL"/>
                    </a:p>
                  </a:txBody>
                  <a:tcPr/>
                </a:tc>
                <a:tc>
                  <a:txBody>
                    <a:bodyPr/>
                    <a:lstStyle/>
                    <a:p>
                      <a:pPr marL="0" lvl="0" indent="0">
                        <a:lnSpc>
                          <a:spcPct val="107000"/>
                        </a:lnSpc>
                        <a:spcAft>
                          <a:spcPts val="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Prioriteer verbetervoorstellen/ideeën    		</a:t>
                      </a:r>
                    </a:p>
                    <a:p>
                      <a:pPr marL="0" lvl="0" indent="0">
                        <a:lnSpc>
                          <a:spcPct val="107000"/>
                        </a:lnSpc>
                        <a:spcAft>
                          <a:spcPts val="0"/>
                        </a:spcAft>
                        <a:buFont typeface="Symbol" panose="05050102010706020507" pitchFamily="18" charset="2"/>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Quick win, welke strategisch belang, hoeveel inspanning, hoeveel tijd, etc.</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4017870027"/>
                  </a:ext>
                </a:extLst>
              </a:tr>
              <a:tr h="161423">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verbeterteams samen per verbetervoorstel en werk de verbetervoorstellen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163456400"/>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Stel vast of verandering ook andere processen in de keten raakt </a:t>
                      </a:r>
                    </a:p>
                    <a:p>
                      <a:pPr lvl="0">
                        <a:buNone/>
                      </a:pPr>
                      <a:r>
                        <a:rPr lang="nl-NL" sz="600" i="1" kern="1200" dirty="0">
                          <a:solidFill>
                            <a:schemeClr val="tx1"/>
                          </a:solidFill>
                          <a:effectLst/>
                          <a:latin typeface="Calibri" panose="020F0502020204030204" pitchFamily="34" charset="0"/>
                          <a:ea typeface="+mn-ea"/>
                          <a:cs typeface="Times New Roman" panose="02020603050405020304" pitchFamily="18" charset="0"/>
                        </a:rPr>
                        <a:t>(moeten deze dan ook worden aangepast en wat is de impact daarvan?)</a:t>
                      </a:r>
                      <a:endParaRPr lang="nl-NL" sz="1000" kern="1200" dirty="0">
                        <a:solidFill>
                          <a:schemeClr val="tx1"/>
                        </a:solidFill>
                        <a:effectLst/>
                        <a:latin typeface="Calibri" panose="020F0502020204030204" pitchFamily="34" charset="0"/>
                        <a:ea typeface="+mn-ea"/>
                        <a:cs typeface="Times New Roman" panose="02020603050405020304" pitchFamily="18" charset="0"/>
                      </a:endParaRP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31454823"/>
                  </a:ext>
                </a:extLst>
              </a:tr>
              <a:tr h="370840">
                <a:tc vMerge="1">
                  <a:txBody>
                    <a:bodyPr/>
                    <a:lstStyle/>
                    <a:p>
                      <a:endParaRPr lang="nl-NL"/>
                    </a:p>
                  </a:txBody>
                  <a:tcPr/>
                </a:tc>
                <a:tc vMerge="1">
                  <a:txBody>
                    <a:bodyPr/>
                    <a:lstStyle/>
                    <a:p>
                      <a:endParaRPr lang="nl-NL"/>
                    </a:p>
                  </a:txBody>
                  <a:tcPr/>
                </a:tc>
                <a:tc>
                  <a:txBody>
                    <a:bodyPr/>
                    <a:lstStyle/>
                    <a:p>
                      <a:pPr lvl="0">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Onderzoek opties, experimenteer en kies de beste oplossing.</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497586951"/>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Test nieuwe werkwijze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8219659"/>
                  </a:ext>
                </a:extLst>
              </a:tr>
              <a:tr h="370840">
                <a:tc vMerge="1">
                  <a:txBody>
                    <a:bodyPr/>
                    <a:lstStyle/>
                    <a:p>
                      <a:endParaRPr lang="nl-NL"/>
                    </a:p>
                  </a:txBody>
                  <a:tcPr/>
                </a:tc>
                <a:tc vMerge="1">
                  <a:txBody>
                    <a:bodyPr/>
                    <a:lstStyle/>
                    <a:p>
                      <a:endParaRPr lang="nl-NL"/>
                    </a:p>
                  </a:txBody>
                  <a:tcPr/>
                </a:tc>
                <a:tc>
                  <a:txBody>
                    <a:bodyPr/>
                    <a:lstStyle/>
                    <a:p>
                      <a:pPr>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Procesaanpassing noodzakelijk - Bevoegde past fysieke proces aan.</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477718009"/>
                  </a:ext>
                </a:extLst>
              </a:tr>
              <a:tr h="370840">
                <a:tc vMerge="1">
                  <a:txBody>
                    <a:bodyPr/>
                    <a:lstStyle/>
                    <a:p>
                      <a:endParaRPr lang="nl-NL"/>
                    </a:p>
                  </a:txBody>
                  <a:tcPr/>
                </a:tc>
                <a:tc vMerge="1">
                  <a:txBody>
                    <a:bodyPr/>
                    <a:lstStyle/>
                    <a:p>
                      <a:endParaRPr lang="nl-NL"/>
                    </a:p>
                  </a:txBody>
                  <a:tcPr/>
                </a:tc>
                <a:tc>
                  <a:txBody>
                    <a:bodyPr/>
                    <a:lstStyle/>
                    <a:p>
                      <a:pPr>
                        <a:lnSpc>
                          <a:spcPct val="107000"/>
                        </a:lnSpc>
                        <a:spcAft>
                          <a:spcPts val="800"/>
                        </a:spcAft>
                      </a:pPr>
                      <a:r>
                        <a:rPr lang="nl-NL" sz="1000" kern="1200" dirty="0">
                          <a:solidFill>
                            <a:schemeClr val="tx1"/>
                          </a:solidFill>
                          <a:effectLst/>
                          <a:latin typeface="Calibri" panose="020F0502020204030204" pitchFamily="34" charset="0"/>
                          <a:ea typeface="+mn-ea"/>
                          <a:cs typeface="Times New Roman" panose="02020603050405020304" pitchFamily="18" charset="0"/>
                        </a:rPr>
                        <a:t>Communiceer het nieuwe proces (wijze van communicatie is afhankelijk van de impact op de organisatie, het proces en de medewerkers)</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561036698"/>
                  </a:ext>
                </a:extLst>
              </a:tr>
              <a:tr h="370840">
                <a:tc vMerge="1">
                  <a:txBody>
                    <a:bodyPr/>
                    <a:lstStyle/>
                    <a:p>
                      <a:endParaRPr lang="nl-NL"/>
                    </a:p>
                  </a:txBody>
                  <a:tcPr/>
                </a:tc>
                <a:tc vMerge="1">
                  <a:txBody>
                    <a:bodyPr/>
                    <a:lstStyle/>
                    <a:p>
                      <a:endParaRPr lang="nl-NL"/>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Implementeer en borg het nieuwe proces in de organisatie.</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2350953919"/>
                  </a:ext>
                </a:extLst>
              </a:tr>
              <a:tr h="370840">
                <a:tc vMerge="1">
                  <a:txBody>
                    <a:bodyPr/>
                    <a:lstStyle/>
                    <a:p>
                      <a:endParaRPr lang="nl-NL" sz="1000" i="0" kern="1200" dirty="0">
                        <a:solidFill>
                          <a:schemeClr val="accent1">
                            <a:lumMod val="50000"/>
                          </a:schemeClr>
                        </a:solidFill>
                        <a:latin typeface="+mn-lt"/>
                        <a:ea typeface="+mn-ea"/>
                        <a:cs typeface="+mn-cs"/>
                      </a:endParaRPr>
                    </a:p>
                  </a:txBody>
                  <a:tcPr/>
                </a:tc>
                <a:tc vMerge="1">
                  <a:txBody>
                    <a:bodyPr/>
                    <a:lstStyle/>
                    <a:p>
                      <a:pPr marL="0" algn="l" defTabSz="914400" rtl="0" eaLnBrk="1" latinLnBrk="0" hangingPunct="1"/>
                      <a:endParaRPr lang="nl-NL" sz="1000" i="0" kern="1200" dirty="0">
                        <a:solidFill>
                          <a:schemeClr val="accent1">
                            <a:lumMod val="50000"/>
                          </a:schemeClr>
                        </a:solidFill>
                        <a:latin typeface="+mn-lt"/>
                        <a:ea typeface="+mn-ea"/>
                        <a:cs typeface="+mn-cs"/>
                      </a:endParaRPr>
                    </a:p>
                  </a:txBody>
                  <a:tcPr/>
                </a:tc>
                <a:tc>
                  <a:txBody>
                    <a:bodyPr/>
                    <a:lstStyle/>
                    <a:p>
                      <a:pPr marL="0" lvl="0" indent="0">
                        <a:lnSpc>
                          <a:spcPct val="107000"/>
                        </a:lnSpc>
                        <a:spcAft>
                          <a:spcPts val="800"/>
                        </a:spcAft>
                        <a:buFont typeface="Symbol" panose="05050102010706020507" pitchFamily="18" charset="2"/>
                        <a:buNone/>
                      </a:pPr>
                      <a:r>
                        <a:rPr lang="nl-NL" sz="1000" kern="1200" dirty="0">
                          <a:solidFill>
                            <a:schemeClr val="tx1"/>
                          </a:solidFill>
                          <a:effectLst/>
                          <a:latin typeface="Calibri" panose="020F0502020204030204" pitchFamily="34" charset="0"/>
                          <a:ea typeface="+mn-ea"/>
                          <a:cs typeface="Times New Roman" panose="02020603050405020304" pitchFamily="18" charset="0"/>
                        </a:rPr>
                        <a:t>Activiteit - Voer PDCA uit.</a:t>
                      </a:r>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3013876850"/>
                  </a:ext>
                </a:extLst>
              </a:tr>
            </a:tbl>
          </a:graphicData>
        </a:graphic>
      </p:graphicFrame>
      <p:sp>
        <p:nvSpPr>
          <p:cNvPr id="2" name="Tijdelijke aanduiding voor dianummer 1">
            <a:extLst>
              <a:ext uri="{FF2B5EF4-FFF2-40B4-BE49-F238E27FC236}">
                <a16:creationId xmlns:a16="http://schemas.microsoft.com/office/drawing/2014/main" id="{2C05DD36-4BE0-4CFB-AF8D-0FB9175E1073}"/>
              </a:ext>
            </a:extLst>
          </p:cNvPr>
          <p:cNvSpPr>
            <a:spLocks noGrp="1"/>
          </p:cNvSpPr>
          <p:nvPr>
            <p:ph type="sldNum" sz="quarter" idx="12"/>
          </p:nvPr>
        </p:nvSpPr>
        <p:spPr/>
        <p:txBody>
          <a:bodyPr/>
          <a:lstStyle/>
          <a:p>
            <a:fld id="{103CB0E5-0E23-4933-8AB6-15A768443C0A}" type="slidenum">
              <a:rPr lang="nl-NL" smtClean="0"/>
              <a:t>37</a:t>
            </a:fld>
            <a:endParaRPr lang="nl-NL"/>
          </a:p>
        </p:txBody>
      </p:sp>
    </p:spTree>
    <p:extLst>
      <p:ext uri="{BB962C8B-B14F-4D97-AF65-F5344CB8AC3E}">
        <p14:creationId xmlns:p14="http://schemas.microsoft.com/office/powerpoint/2010/main" val="21869172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B2FF907-5749-4FDC-A7BD-2DB9AF233017}"/>
              </a:ext>
            </a:extLst>
          </p:cNvPr>
          <p:cNvSpPr>
            <a:spLocks noGrp="1"/>
          </p:cNvSpPr>
          <p:nvPr>
            <p:ph type="body" sz="quarter" idx="15"/>
          </p:nvPr>
        </p:nvSpPr>
        <p:spPr/>
        <p:txBody>
          <a:bodyPr/>
          <a:lstStyle/>
          <a:p>
            <a:pPr>
              <a:spcBef>
                <a:spcPts val="0"/>
              </a:spcBef>
            </a:pPr>
            <a:endParaRPr lang="nl-NL" sz="1200" dirty="0"/>
          </a:p>
          <a:p>
            <a:pPr>
              <a:spcBef>
                <a:spcPts val="0"/>
              </a:spcBef>
            </a:pPr>
            <a:endParaRPr lang="nl-NL" dirty="0"/>
          </a:p>
          <a:p>
            <a:pPr>
              <a:spcBef>
                <a:spcPts val="0"/>
              </a:spcBef>
            </a:pPr>
            <a:endParaRPr lang="nl-NL" dirty="0"/>
          </a:p>
          <a:p>
            <a:pPr>
              <a:spcBef>
                <a:spcPts val="0"/>
              </a:spcBef>
            </a:pPr>
            <a:endParaRPr lang="nl-NL" dirty="0"/>
          </a:p>
          <a:p>
            <a:pPr>
              <a:spcBef>
                <a:spcPts val="0"/>
              </a:spcBef>
            </a:pPr>
            <a:endParaRPr lang="nl-NL" sz="1200" dirty="0"/>
          </a:p>
          <a:p>
            <a:pPr>
              <a:spcBef>
                <a:spcPts val="0"/>
              </a:spcBef>
            </a:pPr>
            <a:r>
              <a:rPr lang="nl-NL" sz="1200" dirty="0"/>
              <a:t>Frederike Kuijpers</a:t>
            </a:r>
          </a:p>
          <a:p>
            <a:pPr>
              <a:spcBef>
                <a:spcPts val="0"/>
              </a:spcBef>
            </a:pPr>
            <a:endParaRPr lang="nl-NL" sz="1200" dirty="0"/>
          </a:p>
          <a:p>
            <a:pPr>
              <a:spcBef>
                <a:spcPts val="0"/>
              </a:spcBef>
            </a:pPr>
            <a:r>
              <a:rPr lang="nl-NL" sz="1200" dirty="0"/>
              <a:t>Heb je vragen? Laat het me weten @ </a:t>
            </a:r>
            <a:r>
              <a:rPr lang="nl-NL" sz="1200" dirty="0">
                <a:hlinkClick r:id="rId2"/>
              </a:rPr>
              <a:t>fkuijpers@probiblio.nl</a:t>
            </a:r>
            <a:r>
              <a:rPr lang="nl-NL" sz="1200" dirty="0"/>
              <a:t> </a:t>
            </a:r>
          </a:p>
          <a:p>
            <a:endParaRPr lang="nl-NL" dirty="0"/>
          </a:p>
        </p:txBody>
      </p:sp>
    </p:spTree>
    <p:extLst>
      <p:ext uri="{BB962C8B-B14F-4D97-AF65-F5344CB8AC3E}">
        <p14:creationId xmlns:p14="http://schemas.microsoft.com/office/powerpoint/2010/main" val="186356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873CFC19-15E3-4E4A-B0AB-434B8BCF07BD}"/>
              </a:ext>
            </a:extLst>
          </p:cNvPr>
          <p:cNvSpPr>
            <a:spLocks noGrp="1"/>
          </p:cNvSpPr>
          <p:nvPr>
            <p:ph type="sldNum" sz="quarter" idx="12"/>
          </p:nvPr>
        </p:nvSpPr>
        <p:spPr/>
        <p:txBody>
          <a:bodyPr/>
          <a:lstStyle/>
          <a:p>
            <a:fld id="{8A7A6979-0714-4377-B894-6BE4C2D6E202}" type="slidenum">
              <a:rPr lang="en-US" smtClean="0"/>
              <a:pPr/>
              <a:t>4</a:t>
            </a:fld>
            <a:endParaRPr lang="en-US" dirty="0"/>
          </a:p>
        </p:txBody>
      </p:sp>
      <p:pic>
        <p:nvPicPr>
          <p:cNvPr id="6" name="Afbeelding 5">
            <a:extLst>
              <a:ext uri="{FF2B5EF4-FFF2-40B4-BE49-F238E27FC236}">
                <a16:creationId xmlns:a16="http://schemas.microsoft.com/office/drawing/2014/main" id="{CEF8CBC6-9FEB-44ED-809F-E0A0E79B623E}"/>
              </a:ext>
            </a:extLst>
          </p:cNvPr>
          <p:cNvPicPr>
            <a:picLocks noChangeAspect="1"/>
          </p:cNvPicPr>
          <p:nvPr/>
        </p:nvPicPr>
        <p:blipFill>
          <a:blip r:embed="rId2"/>
          <a:stretch>
            <a:fillRect/>
          </a:stretch>
        </p:blipFill>
        <p:spPr>
          <a:xfrm>
            <a:off x="402524" y="1071580"/>
            <a:ext cx="5966746" cy="4473624"/>
          </a:xfrm>
          <a:prstGeom prst="rect">
            <a:avLst/>
          </a:prstGeom>
        </p:spPr>
      </p:pic>
      <p:sp>
        <p:nvSpPr>
          <p:cNvPr id="5" name="Titel 4">
            <a:extLst>
              <a:ext uri="{FF2B5EF4-FFF2-40B4-BE49-F238E27FC236}">
                <a16:creationId xmlns:a16="http://schemas.microsoft.com/office/drawing/2014/main" id="{5AC144BE-6CCD-4059-A580-649FEAB1019D}"/>
              </a:ext>
            </a:extLst>
          </p:cNvPr>
          <p:cNvSpPr>
            <a:spLocks noGrp="1"/>
          </p:cNvSpPr>
          <p:nvPr>
            <p:ph type="title"/>
          </p:nvPr>
        </p:nvSpPr>
        <p:spPr>
          <a:xfrm>
            <a:off x="599089" y="410409"/>
            <a:ext cx="10636470" cy="661171"/>
          </a:xfrm>
        </p:spPr>
        <p:txBody>
          <a:bodyPr>
            <a:normAutofit fontScale="90000"/>
          </a:bodyPr>
          <a:lstStyle/>
          <a:p>
            <a:r>
              <a:rPr lang="nl-NL" dirty="0"/>
              <a:t>Relatie tussen het INK/A3 model en verbeteren en vernieuwen (PDCA)</a:t>
            </a:r>
          </a:p>
        </p:txBody>
      </p:sp>
      <p:pic>
        <p:nvPicPr>
          <p:cNvPr id="10" name="Afbeelding 9">
            <a:extLst>
              <a:ext uri="{FF2B5EF4-FFF2-40B4-BE49-F238E27FC236}">
                <a16:creationId xmlns:a16="http://schemas.microsoft.com/office/drawing/2014/main" id="{A3CB45AF-3397-4286-8C23-D8D3EEBD811B}"/>
              </a:ext>
            </a:extLst>
          </p:cNvPr>
          <p:cNvPicPr>
            <a:picLocks noChangeAspect="1"/>
          </p:cNvPicPr>
          <p:nvPr/>
        </p:nvPicPr>
        <p:blipFill>
          <a:blip r:embed="rId3"/>
          <a:stretch>
            <a:fillRect/>
          </a:stretch>
        </p:blipFill>
        <p:spPr>
          <a:xfrm>
            <a:off x="6878655" y="2511973"/>
            <a:ext cx="5163070" cy="3867562"/>
          </a:xfrm>
          <a:prstGeom prst="rect">
            <a:avLst/>
          </a:prstGeom>
        </p:spPr>
      </p:pic>
      <p:sp>
        <p:nvSpPr>
          <p:cNvPr id="11" name="Pijl: rechts 10">
            <a:extLst>
              <a:ext uri="{FF2B5EF4-FFF2-40B4-BE49-F238E27FC236}">
                <a16:creationId xmlns:a16="http://schemas.microsoft.com/office/drawing/2014/main" id="{CBFBD8CD-969F-4E0E-AF73-B15F13AB9C0C}"/>
              </a:ext>
            </a:extLst>
          </p:cNvPr>
          <p:cNvSpPr/>
          <p:nvPr/>
        </p:nvSpPr>
        <p:spPr>
          <a:xfrm rot="1276423">
            <a:off x="6451223" y="2272765"/>
            <a:ext cx="1115041" cy="661171"/>
          </a:xfrm>
          <a:prstGeom prst="rightArrow">
            <a:avLst>
              <a:gd name="adj1" fmla="val 37282"/>
              <a:gd name="adj2" fmla="val 12153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2" name="Rechthoek: afgeronde hoeken 11">
            <a:extLst>
              <a:ext uri="{FF2B5EF4-FFF2-40B4-BE49-F238E27FC236}">
                <a16:creationId xmlns:a16="http://schemas.microsoft.com/office/drawing/2014/main" id="{F07CFAE4-1D27-4294-9B1C-7BF921D5ADDD}"/>
              </a:ext>
            </a:extLst>
          </p:cNvPr>
          <p:cNvSpPr/>
          <p:nvPr/>
        </p:nvSpPr>
        <p:spPr>
          <a:xfrm>
            <a:off x="599089" y="5602505"/>
            <a:ext cx="6558456" cy="914400"/>
          </a:xfrm>
          <a:prstGeom prst="roundRect">
            <a:avLst/>
          </a:prstGeom>
          <a:solidFill>
            <a:schemeClr val="accent5">
              <a:lumMod val="20000"/>
              <a:lumOff val="8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100" dirty="0">
                <a:solidFill>
                  <a:schemeClr val="accent5">
                    <a:lumMod val="75000"/>
                  </a:schemeClr>
                </a:solidFill>
              </a:rPr>
              <a:t>In dit hulpmiddel richten we ons op het fundament van de bibliotheek: de </a:t>
            </a:r>
            <a:r>
              <a:rPr lang="nl-NL" sz="1100" b="1" dirty="0">
                <a:solidFill>
                  <a:schemeClr val="accent5">
                    <a:lumMod val="75000"/>
                  </a:schemeClr>
                </a:solidFill>
              </a:rPr>
              <a:t>organisatiegebieden</a:t>
            </a:r>
          </a:p>
          <a:p>
            <a:pPr algn="ctr"/>
            <a:r>
              <a:rPr lang="nl-NL" sz="1100" dirty="0">
                <a:solidFill>
                  <a:schemeClr val="accent5">
                    <a:lumMod val="75000"/>
                  </a:schemeClr>
                </a:solidFill>
              </a:rPr>
              <a:t>- Voor inspiratie op het gebied van KPI’s en maatschappelijke waarde in de resultaatgebieden verwijzen we naar het document ‘van KPI tot effect’ dat ook op de website van Probiblio te vinden is</a:t>
            </a:r>
            <a:r>
              <a:rPr lang="nl-NL" sz="1100" b="1" dirty="0">
                <a:solidFill>
                  <a:schemeClr val="accent5">
                    <a:lumMod val="75000"/>
                  </a:schemeClr>
                </a:solidFill>
              </a:rPr>
              <a:t>.</a:t>
            </a:r>
          </a:p>
        </p:txBody>
      </p:sp>
    </p:spTree>
    <p:extLst>
      <p:ext uri="{BB962C8B-B14F-4D97-AF65-F5344CB8AC3E}">
        <p14:creationId xmlns:p14="http://schemas.microsoft.com/office/powerpoint/2010/main" val="3562986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hoek: afgeronde hoeken 15">
            <a:extLst>
              <a:ext uri="{FF2B5EF4-FFF2-40B4-BE49-F238E27FC236}">
                <a16:creationId xmlns:a16="http://schemas.microsoft.com/office/drawing/2014/main" id="{7E8857DE-523C-4A79-BFD3-48C792DA2D76}"/>
              </a:ext>
            </a:extLst>
          </p:cNvPr>
          <p:cNvSpPr/>
          <p:nvPr/>
        </p:nvSpPr>
        <p:spPr>
          <a:xfrm>
            <a:off x="607047" y="2413134"/>
            <a:ext cx="4075427" cy="914400"/>
          </a:xfrm>
          <a:prstGeom prst="round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nl-NL" sz="1400" dirty="0"/>
              <a:t>Ambitie</a:t>
            </a:r>
          </a:p>
          <a:p>
            <a:pPr algn="ctr"/>
            <a:r>
              <a:rPr lang="nl-NL" sz="1400" dirty="0"/>
              <a:t>Strategische koers</a:t>
            </a:r>
          </a:p>
        </p:txBody>
      </p:sp>
      <p:sp>
        <p:nvSpPr>
          <p:cNvPr id="14" name="Rechthoek: afgeronde hoeken 13">
            <a:extLst>
              <a:ext uri="{FF2B5EF4-FFF2-40B4-BE49-F238E27FC236}">
                <a16:creationId xmlns:a16="http://schemas.microsoft.com/office/drawing/2014/main" id="{A2BC2017-6A85-40C3-8458-AE0A455334AE}"/>
              </a:ext>
            </a:extLst>
          </p:cNvPr>
          <p:cNvSpPr/>
          <p:nvPr/>
        </p:nvSpPr>
        <p:spPr>
          <a:xfrm>
            <a:off x="613193" y="3241777"/>
            <a:ext cx="2767457"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nl-NL" sz="1400" dirty="0">
                <a:solidFill>
                  <a:schemeClr val="bg1"/>
                </a:solidFill>
              </a:rPr>
              <a:t>Strategische doelstelling op (verdere) professionalisering </a:t>
            </a:r>
          </a:p>
          <a:p>
            <a:pPr algn="ctr"/>
            <a:r>
              <a:rPr lang="nl-NL" sz="1400" dirty="0">
                <a:solidFill>
                  <a:schemeClr val="bg1"/>
                </a:solidFill>
              </a:rPr>
              <a:t>van de organisatie</a:t>
            </a:r>
          </a:p>
        </p:txBody>
      </p:sp>
      <p:sp>
        <p:nvSpPr>
          <p:cNvPr id="8" name="Ruit 7">
            <a:extLst>
              <a:ext uri="{FF2B5EF4-FFF2-40B4-BE49-F238E27FC236}">
                <a16:creationId xmlns:a16="http://schemas.microsoft.com/office/drawing/2014/main" id="{44B47871-82C0-451B-BB95-E6C5F96E04A4}"/>
              </a:ext>
            </a:extLst>
          </p:cNvPr>
          <p:cNvSpPr/>
          <p:nvPr/>
        </p:nvSpPr>
        <p:spPr>
          <a:xfrm>
            <a:off x="2108604" y="2947032"/>
            <a:ext cx="3626070" cy="3615382"/>
          </a:xfrm>
          <a:prstGeom prst="diamon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nl-NL" b="1" dirty="0"/>
              <a:t>Thema</a:t>
            </a:r>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p:txBody>
      </p:sp>
      <p:sp>
        <p:nvSpPr>
          <p:cNvPr id="13" name="Rechthoek: afgeronde hoeken 12">
            <a:extLst>
              <a:ext uri="{FF2B5EF4-FFF2-40B4-BE49-F238E27FC236}">
                <a16:creationId xmlns:a16="http://schemas.microsoft.com/office/drawing/2014/main" id="{D6E86321-4856-4BED-A9A1-9A5F107F20B0}"/>
              </a:ext>
            </a:extLst>
          </p:cNvPr>
          <p:cNvSpPr/>
          <p:nvPr/>
        </p:nvSpPr>
        <p:spPr>
          <a:xfrm>
            <a:off x="3335714" y="4727632"/>
            <a:ext cx="1092811"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nl-NL" sz="1400" dirty="0">
                <a:solidFill>
                  <a:schemeClr val="bg1"/>
                </a:solidFill>
              </a:rPr>
              <a:t>Activiteit</a:t>
            </a:r>
          </a:p>
        </p:txBody>
      </p:sp>
      <p:sp>
        <p:nvSpPr>
          <p:cNvPr id="2" name="Tijdelijke aanduiding voor dianummer 1">
            <a:extLst>
              <a:ext uri="{FF2B5EF4-FFF2-40B4-BE49-F238E27FC236}">
                <a16:creationId xmlns:a16="http://schemas.microsoft.com/office/drawing/2014/main" id="{E3574856-CDBE-4AA1-8CD1-1FD69D034C66}"/>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
        <p:nvSpPr>
          <p:cNvPr id="4" name="Tijdelijke aanduiding voor tekst 3">
            <a:extLst>
              <a:ext uri="{FF2B5EF4-FFF2-40B4-BE49-F238E27FC236}">
                <a16:creationId xmlns:a16="http://schemas.microsoft.com/office/drawing/2014/main" id="{ED75F4D8-672C-41D1-A689-B3C15A0859F2}"/>
              </a:ext>
            </a:extLst>
          </p:cNvPr>
          <p:cNvSpPr>
            <a:spLocks noGrp="1"/>
          </p:cNvSpPr>
          <p:nvPr>
            <p:ph type="body" sz="quarter" idx="13"/>
          </p:nvPr>
        </p:nvSpPr>
        <p:spPr>
          <a:xfrm>
            <a:off x="607047" y="1005643"/>
            <a:ext cx="5457334" cy="1386063"/>
          </a:xfrm>
        </p:spPr>
        <p:txBody>
          <a:bodyPr>
            <a:normAutofit fontScale="77500" lnSpcReduction="20000"/>
          </a:bodyPr>
          <a:lstStyle/>
          <a:p>
            <a:pPr marL="0" indent="0">
              <a:buNone/>
            </a:pPr>
            <a:r>
              <a:rPr lang="nl-NL" dirty="0"/>
              <a:t>Probiblio heeft dit document opgesteld om bibliotheken te helpen een plan te maken voor (verdere) professionalisering van het fundament van de organisatie. </a:t>
            </a:r>
          </a:p>
          <a:p>
            <a:pPr marL="0" indent="0">
              <a:buNone/>
            </a:pPr>
            <a:r>
              <a:rPr lang="nl-NL" dirty="0"/>
              <a:t>Er vanuit gaande dat professionalisering en ontwikkeling van de organisatie is opgenomen in de ambities van de bibliotheek en dat daarop een strategische doelstelling is geformuleerd, ziet dit er visueel als volgt uit:</a:t>
            </a:r>
          </a:p>
        </p:txBody>
      </p:sp>
      <p:sp>
        <p:nvSpPr>
          <p:cNvPr id="5" name="Titel 4">
            <a:extLst>
              <a:ext uri="{FF2B5EF4-FFF2-40B4-BE49-F238E27FC236}">
                <a16:creationId xmlns:a16="http://schemas.microsoft.com/office/drawing/2014/main" id="{FF327F83-C60C-402C-A979-CE65F4D708B4}"/>
              </a:ext>
            </a:extLst>
          </p:cNvPr>
          <p:cNvSpPr>
            <a:spLocks noGrp="1"/>
          </p:cNvSpPr>
          <p:nvPr>
            <p:ph type="title"/>
          </p:nvPr>
        </p:nvSpPr>
        <p:spPr>
          <a:xfrm>
            <a:off x="607047" y="278490"/>
            <a:ext cx="9324007" cy="661171"/>
          </a:xfrm>
        </p:spPr>
        <p:txBody>
          <a:bodyPr/>
          <a:lstStyle/>
          <a:p>
            <a:r>
              <a:rPr lang="nl-NL" dirty="0"/>
              <a:t>Leeswijzer</a:t>
            </a:r>
          </a:p>
        </p:txBody>
      </p:sp>
      <p:sp>
        <p:nvSpPr>
          <p:cNvPr id="6" name="Tijdelijke aanduiding voor tekst 3">
            <a:extLst>
              <a:ext uri="{FF2B5EF4-FFF2-40B4-BE49-F238E27FC236}">
                <a16:creationId xmlns:a16="http://schemas.microsoft.com/office/drawing/2014/main" id="{B26CE7B5-4BF4-4484-9C8F-B0A5381EBA1E}"/>
              </a:ext>
            </a:extLst>
          </p:cNvPr>
          <p:cNvSpPr txBox="1">
            <a:spLocks/>
          </p:cNvSpPr>
          <p:nvPr/>
        </p:nvSpPr>
        <p:spPr>
          <a:xfrm>
            <a:off x="6737248" y="875332"/>
            <a:ext cx="4535440" cy="4732890"/>
          </a:xfrm>
          <a:prstGeom prst="rect">
            <a:avLst/>
          </a:prstGeom>
        </p:spPr>
        <p:txBody>
          <a:bodyPr vert="horz" lIns="0" tIns="0" rIns="0" bIns="0" rtlCol="0">
            <a:normAutofit fontScale="77500" lnSpcReduction="20000"/>
          </a:bodyPr>
          <a:lstStyle>
            <a:lvl1pPr marL="171453" indent="-171453" algn="l" defTabSz="914400" rtl="0" eaLnBrk="1" latinLnBrk="0" hangingPunct="1">
              <a:lnSpc>
                <a:spcPct val="90000"/>
              </a:lnSpc>
              <a:spcBef>
                <a:spcPts val="1000"/>
              </a:spcBef>
              <a:buFont typeface="Wingdings" panose="05000000000000000000" pitchFamily="2" charset="2"/>
              <a:buChar char="§"/>
              <a:defRPr sz="2100" kern="1200">
                <a:solidFill>
                  <a:schemeClr val="tx1"/>
                </a:solidFill>
                <a:latin typeface="+mj-lt"/>
                <a:ea typeface="+mn-ea"/>
                <a:cs typeface="+mn-cs"/>
              </a:defRPr>
            </a:lvl1pPr>
            <a:lvl2pPr marL="514360" indent="-171453" algn="l" defTabSz="914400" rtl="0" eaLnBrk="1" latinLnBrk="0" hangingPunct="1">
              <a:lnSpc>
                <a:spcPct val="90000"/>
              </a:lnSpc>
              <a:spcBef>
                <a:spcPts val="500"/>
              </a:spcBef>
              <a:buFont typeface="Calibri Light" panose="020F0302020204030204" pitchFamily="34" charset="0"/>
              <a:buChar char="-"/>
              <a:defRPr sz="21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ct val="0"/>
              </a:spcBef>
              <a:buNone/>
            </a:pPr>
            <a:r>
              <a:rPr lang="nl-NL" sz="2600" b="1" dirty="0">
                <a:solidFill>
                  <a:srgbClr val="008ACE"/>
                </a:solidFill>
                <a:latin typeface="+mn-lt"/>
                <a:ea typeface="+mj-ea"/>
                <a:cs typeface="+mj-cs"/>
              </a:rPr>
              <a:t>Opzet document</a:t>
            </a:r>
          </a:p>
          <a:p>
            <a:pPr marL="0" indent="0">
              <a:spcBef>
                <a:spcPts val="0"/>
              </a:spcBef>
              <a:buNone/>
            </a:pPr>
            <a:r>
              <a:rPr lang="nl-NL" dirty="0"/>
              <a:t>Het resultaat is een naslagwerk met op hoofdlijnen de strategische en tactische doelen per thema*. In de bijlage zijn deze uitgewerkt in mogelijke activiteiten om de KPI’s en prestatie-indicatoren te realiseren.</a:t>
            </a:r>
          </a:p>
          <a:p>
            <a:pPr marL="0" indent="0">
              <a:spcBef>
                <a:spcPts val="0"/>
              </a:spcBef>
              <a:buNone/>
            </a:pPr>
            <a:endParaRPr lang="nl-NL" dirty="0"/>
          </a:p>
          <a:p>
            <a:pPr marL="0" indent="0">
              <a:spcBef>
                <a:spcPts val="0"/>
              </a:spcBef>
              <a:buNone/>
            </a:pPr>
            <a:r>
              <a:rPr lang="nl-NL" dirty="0"/>
              <a:t>De thema’s zijn in vier categorieën** ingedeeld:</a:t>
            </a:r>
          </a:p>
          <a:p>
            <a:pPr marL="0" indent="0">
              <a:spcBef>
                <a:spcPts val="0"/>
              </a:spcBef>
              <a:buNone/>
            </a:pPr>
            <a:r>
              <a:rPr lang="nl-NL" dirty="0"/>
              <a:t>- Niveaus </a:t>
            </a:r>
          </a:p>
          <a:p>
            <a:pPr marL="0" indent="0">
              <a:spcBef>
                <a:spcPts val="0"/>
              </a:spcBef>
              <a:buNone/>
            </a:pPr>
            <a:r>
              <a:rPr lang="nl-NL" dirty="0"/>
              <a:t>- KPI’s</a:t>
            </a:r>
          </a:p>
          <a:p>
            <a:pPr marL="0" indent="0">
              <a:spcBef>
                <a:spcPts val="0"/>
              </a:spcBef>
              <a:buNone/>
            </a:pPr>
            <a:r>
              <a:rPr lang="nl-NL" dirty="0"/>
              <a:t>- Prestatie-indicatoren</a:t>
            </a:r>
          </a:p>
          <a:p>
            <a:pPr marL="0" indent="0">
              <a:spcBef>
                <a:spcPts val="0"/>
              </a:spcBef>
              <a:buNone/>
            </a:pPr>
            <a:r>
              <a:rPr lang="nl-NL" dirty="0"/>
              <a:t>- Activiteiten.</a:t>
            </a:r>
          </a:p>
          <a:p>
            <a:pPr marL="0" indent="0">
              <a:buNone/>
            </a:pPr>
            <a:r>
              <a:rPr lang="nl-NL" dirty="0"/>
              <a:t>Strategische sturing vindt plaats op de KPI’s en prestatie-indicatoren, de uitvoering vindt plaats in de activiteiten.</a:t>
            </a:r>
          </a:p>
          <a:p>
            <a:pPr marL="0" indent="0">
              <a:buNone/>
            </a:pPr>
            <a:r>
              <a:rPr lang="nl-NL" dirty="0"/>
              <a:t>In het meerjaren-activiteitenplan kunnen de bijbehorende activiteiten worden gepland, bijgehouden en voortgang gemonitord. In het activiteitenplan is ook direct inzichtelijk aan welke KPI de activiteit bijdraagt. </a:t>
            </a:r>
          </a:p>
          <a:p>
            <a:pPr marL="0" indent="0">
              <a:buNone/>
            </a:pPr>
            <a:r>
              <a:rPr lang="nl-NL" dirty="0"/>
              <a:t>Bij het plannen van de activiteiten is het goed om ook de rol van degene die hiervoor verantwoordelijk is op te nemen</a:t>
            </a:r>
            <a:r>
              <a:rPr lang="nl-NL" dirty="0">
                <a:solidFill>
                  <a:srgbClr val="FF0000"/>
                </a:solidFill>
              </a:rPr>
              <a:t>. </a:t>
            </a:r>
            <a:endParaRPr lang="nl-NL" dirty="0"/>
          </a:p>
          <a:p>
            <a:pPr marL="0" indent="0">
              <a:buNone/>
            </a:pPr>
            <a:endParaRPr lang="nl-NL" dirty="0"/>
          </a:p>
        </p:txBody>
      </p:sp>
      <p:sp>
        <p:nvSpPr>
          <p:cNvPr id="9" name="Rechthoek: afgeronde hoeken 8">
            <a:extLst>
              <a:ext uri="{FF2B5EF4-FFF2-40B4-BE49-F238E27FC236}">
                <a16:creationId xmlns:a16="http://schemas.microsoft.com/office/drawing/2014/main" id="{8C82C7CC-909B-4500-B880-236D48F45EA8}"/>
              </a:ext>
            </a:extLst>
          </p:cNvPr>
          <p:cNvSpPr/>
          <p:nvPr/>
        </p:nvSpPr>
        <p:spPr>
          <a:xfrm>
            <a:off x="980477" y="4340744"/>
            <a:ext cx="1092811"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nl-NL" sz="1400" dirty="0">
                <a:solidFill>
                  <a:schemeClr val="bg1"/>
                </a:solidFill>
              </a:rPr>
              <a:t>Niveau</a:t>
            </a:r>
          </a:p>
        </p:txBody>
      </p:sp>
      <p:sp>
        <p:nvSpPr>
          <p:cNvPr id="11" name="Rechthoek: afgeronde hoeken 10">
            <a:extLst>
              <a:ext uri="{FF2B5EF4-FFF2-40B4-BE49-F238E27FC236}">
                <a16:creationId xmlns:a16="http://schemas.microsoft.com/office/drawing/2014/main" id="{CBA64741-53D1-45A5-BED4-07D38985A5CF}"/>
              </a:ext>
            </a:extLst>
          </p:cNvPr>
          <p:cNvSpPr/>
          <p:nvPr/>
        </p:nvSpPr>
        <p:spPr>
          <a:xfrm>
            <a:off x="4070645" y="4204669"/>
            <a:ext cx="1092811"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nl-NL" sz="1400" dirty="0">
                <a:solidFill>
                  <a:schemeClr val="bg1"/>
                </a:solidFill>
              </a:rPr>
              <a:t>Prestatie-indicator</a:t>
            </a:r>
          </a:p>
        </p:txBody>
      </p:sp>
      <p:sp>
        <p:nvSpPr>
          <p:cNvPr id="10" name="Rechthoek: afgeronde hoeken 9">
            <a:extLst>
              <a:ext uri="{FF2B5EF4-FFF2-40B4-BE49-F238E27FC236}">
                <a16:creationId xmlns:a16="http://schemas.microsoft.com/office/drawing/2014/main" id="{FADC46ED-05BF-4510-9818-4F3037647209}"/>
              </a:ext>
            </a:extLst>
          </p:cNvPr>
          <p:cNvSpPr/>
          <p:nvPr/>
        </p:nvSpPr>
        <p:spPr>
          <a:xfrm>
            <a:off x="3119854" y="3747469"/>
            <a:ext cx="1092810"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nl-NL" sz="1400" dirty="0">
                <a:solidFill>
                  <a:schemeClr val="bg1"/>
                </a:solidFill>
              </a:rPr>
              <a:t>KPI</a:t>
            </a:r>
          </a:p>
        </p:txBody>
      </p:sp>
      <p:sp>
        <p:nvSpPr>
          <p:cNvPr id="17" name="Rechthoek: afgeronde hoeken 16">
            <a:extLst>
              <a:ext uri="{FF2B5EF4-FFF2-40B4-BE49-F238E27FC236}">
                <a16:creationId xmlns:a16="http://schemas.microsoft.com/office/drawing/2014/main" id="{9BBC7A98-7F56-4C3C-90A8-3A6DD37A5340}"/>
              </a:ext>
            </a:extLst>
          </p:cNvPr>
          <p:cNvSpPr/>
          <p:nvPr/>
        </p:nvSpPr>
        <p:spPr>
          <a:xfrm>
            <a:off x="6737248" y="5388746"/>
            <a:ext cx="4719027" cy="990788"/>
          </a:xfrm>
          <a:prstGeom prst="roundRect">
            <a:avLst/>
          </a:prstGeom>
          <a:solidFill>
            <a:schemeClr val="accent5">
              <a:lumMod val="20000"/>
              <a:lumOff val="8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100" dirty="0">
                <a:solidFill>
                  <a:schemeClr val="accent5">
                    <a:lumMod val="75000"/>
                  </a:schemeClr>
                </a:solidFill>
              </a:rPr>
              <a:t>* De thema’s zijn leiderschap, strategie en beleid, management van medewerkers, management van middelen en management van processen</a:t>
            </a:r>
          </a:p>
          <a:p>
            <a:pPr algn="ctr"/>
            <a:r>
              <a:rPr lang="nl-NL" sz="1100" dirty="0">
                <a:solidFill>
                  <a:schemeClr val="accent5">
                    <a:lumMod val="75000"/>
                  </a:schemeClr>
                </a:solidFill>
              </a:rPr>
              <a:t>** In dit document zijn deze termen gebruikt, het staat de organisatie vrij om die termen te gebruiken die in de eigen organisatie draagvlak hebben</a:t>
            </a:r>
          </a:p>
        </p:txBody>
      </p:sp>
    </p:spTree>
    <p:extLst>
      <p:ext uri="{BB962C8B-B14F-4D97-AF65-F5344CB8AC3E}">
        <p14:creationId xmlns:p14="http://schemas.microsoft.com/office/powerpoint/2010/main" val="182422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
        <p:nvSpPr>
          <p:cNvPr id="6" name="Rechthoek 5">
            <a:extLst>
              <a:ext uri="{FF2B5EF4-FFF2-40B4-BE49-F238E27FC236}">
                <a16:creationId xmlns:a16="http://schemas.microsoft.com/office/drawing/2014/main" id="{18276C8C-6043-4997-AE5E-DFF5692DD133}"/>
              </a:ext>
            </a:extLst>
          </p:cNvPr>
          <p:cNvSpPr/>
          <p:nvPr/>
        </p:nvSpPr>
        <p:spPr>
          <a:xfrm>
            <a:off x="641913" y="1422172"/>
            <a:ext cx="10643191" cy="47399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accent1">
                    <a:lumMod val="50000"/>
                  </a:schemeClr>
                </a:solidFill>
              </a:rPr>
              <a:t>Leiderschap</a:t>
            </a:r>
          </a:p>
          <a:p>
            <a:endParaRPr lang="nl-NL" sz="1200" b="1" dirty="0">
              <a:solidFill>
                <a:schemeClr val="accent1">
                  <a:lumMod val="50000"/>
                </a:schemeClr>
              </a:solidFill>
            </a:endParaRPr>
          </a:p>
          <a:p>
            <a:r>
              <a:rPr lang="nl-NL" sz="1000" b="1" dirty="0">
                <a:solidFill>
                  <a:schemeClr val="accent1">
                    <a:lumMod val="50000"/>
                  </a:schemeClr>
                </a:solidFill>
              </a:rPr>
              <a:t>Niveau Richten</a:t>
            </a:r>
            <a:endParaRPr lang="nl-NL" sz="1000" dirty="0">
              <a:solidFill>
                <a:schemeClr val="accent1">
                  <a:lumMod val="50000"/>
                </a:schemeClr>
              </a:solidFill>
            </a:endParaRPr>
          </a:p>
          <a:p>
            <a:r>
              <a:rPr lang="nl-NL" sz="1000" b="1" i="1" dirty="0">
                <a:solidFill>
                  <a:schemeClr val="accent1">
                    <a:lumMod val="50000"/>
                  </a:schemeClr>
                </a:solidFill>
              </a:rPr>
              <a:t>KPI: </a:t>
            </a:r>
            <a:r>
              <a:rPr lang="nl-NL" sz="1000" i="1" dirty="0">
                <a:solidFill>
                  <a:schemeClr val="accent1">
                    <a:lumMod val="50000"/>
                  </a:schemeClr>
                </a:solidFill>
              </a:rPr>
              <a:t>De organisatie weet wat haar bestaansrecht en unieke kracht is. Dit is vertaald naar de ambities (missie/visie) voor de toekomst</a:t>
            </a:r>
          </a:p>
          <a:p>
            <a:r>
              <a:rPr lang="nl-NL" sz="1000" b="1" i="1" dirty="0">
                <a:solidFill>
                  <a:schemeClr val="accent1">
                    <a:lumMod val="50000"/>
                  </a:schemeClr>
                </a:solidFill>
              </a:rPr>
              <a:t>Prestatie-indicator</a:t>
            </a:r>
            <a:r>
              <a:rPr lang="nl-NL" sz="1000" i="1" dirty="0">
                <a:solidFill>
                  <a:schemeClr val="accent1">
                    <a:lumMod val="50000"/>
                  </a:schemeClr>
                </a:solidFill>
              </a:rPr>
              <a:t>:</a:t>
            </a:r>
          </a:p>
          <a:p>
            <a:r>
              <a:rPr lang="nl-NL" sz="1000" i="1" dirty="0">
                <a:solidFill>
                  <a:schemeClr val="accent1">
                    <a:lumMod val="50000"/>
                  </a:schemeClr>
                </a:solidFill>
              </a:rPr>
              <a:t>-Leiding zorgt voor heldere kaders en structuren, gebaseerd op strategie en beleid en toekomstbestendigheid voor lange en korte termijn</a:t>
            </a:r>
          </a:p>
          <a:p>
            <a:r>
              <a:rPr lang="nl-NL" sz="1000" i="1" dirty="0">
                <a:solidFill>
                  <a:schemeClr val="accent1">
                    <a:lumMod val="50000"/>
                  </a:schemeClr>
                </a:solidFill>
              </a:rPr>
              <a:t>-Leiding betrekt medewerkers bij totstandkoming strategie en beleid</a:t>
            </a:r>
          </a:p>
          <a:p>
            <a:endParaRPr lang="nl-NL" sz="1000" i="1" dirty="0">
              <a:solidFill>
                <a:schemeClr val="accent1">
                  <a:lumMod val="50000"/>
                </a:schemeClr>
              </a:solidFill>
            </a:endParaRPr>
          </a:p>
          <a:p>
            <a:r>
              <a:rPr lang="nl-NL" sz="1000" b="1" dirty="0">
                <a:solidFill>
                  <a:schemeClr val="accent1">
                    <a:lumMod val="50000"/>
                  </a:schemeClr>
                </a:solidFill>
              </a:rPr>
              <a:t>Niveau Inrichten</a:t>
            </a:r>
          </a:p>
          <a:p>
            <a:r>
              <a:rPr lang="nl-NL" sz="1000" b="1" i="1" dirty="0">
                <a:solidFill>
                  <a:schemeClr val="accent1">
                    <a:lumMod val="50000"/>
                  </a:schemeClr>
                </a:solidFill>
              </a:rPr>
              <a:t>KPI:</a:t>
            </a:r>
          </a:p>
          <a:p>
            <a:r>
              <a:rPr lang="nl-NL" sz="1000" i="1" dirty="0">
                <a:solidFill>
                  <a:schemeClr val="accent1">
                    <a:lumMod val="50000"/>
                  </a:schemeClr>
                </a:solidFill>
              </a:rPr>
              <a:t>De organisatie heeft een managementsysteem ingericht op de vastgestelde strategische inrichting en biedt kaders voor sturing op cultuur, competenties en structuren</a:t>
            </a:r>
          </a:p>
          <a:p>
            <a:r>
              <a:rPr lang="nl-NL" sz="1000" b="1" i="1" dirty="0">
                <a:solidFill>
                  <a:schemeClr val="accent1">
                    <a:lumMod val="50000"/>
                  </a:schemeClr>
                </a:solidFill>
              </a:rPr>
              <a:t>Prestatie-indicator</a:t>
            </a:r>
            <a:r>
              <a:rPr lang="nl-NL" sz="1000" i="1" dirty="0">
                <a:solidFill>
                  <a:schemeClr val="accent1">
                    <a:lumMod val="50000"/>
                  </a:schemeClr>
                </a:solidFill>
              </a:rPr>
              <a:t>:</a:t>
            </a:r>
          </a:p>
          <a:p>
            <a:pPr marL="171450" indent="-171450">
              <a:buFontTx/>
              <a:buChar char="-"/>
            </a:pPr>
            <a:r>
              <a:rPr lang="nl-NL" sz="1000" i="1" dirty="0">
                <a:solidFill>
                  <a:schemeClr val="accent1">
                    <a:lumMod val="50000"/>
                  </a:schemeClr>
                </a:solidFill>
              </a:rPr>
              <a:t>De inrichting van de organisatie (organisatiestructuur) is passend bij en ondersteunend aan de ambitie</a:t>
            </a:r>
          </a:p>
          <a:p>
            <a:pPr marL="171450" indent="-171450">
              <a:buFontTx/>
              <a:buChar char="-"/>
            </a:pPr>
            <a:r>
              <a:rPr lang="nl-NL" sz="1000" i="1" dirty="0">
                <a:solidFill>
                  <a:schemeClr val="accent1">
                    <a:lumMod val="50000"/>
                  </a:schemeClr>
                </a:solidFill>
              </a:rPr>
              <a:t>De marketing- en communicatiestrategie is passend bij en ondersteunend aan de ambitie</a:t>
            </a:r>
          </a:p>
          <a:p>
            <a:endParaRPr lang="nl-NL" sz="1000" b="1" i="1" dirty="0">
              <a:solidFill>
                <a:schemeClr val="accent1">
                  <a:lumMod val="50000"/>
                </a:schemeClr>
              </a:solidFill>
            </a:endParaRPr>
          </a:p>
          <a:p>
            <a:r>
              <a:rPr lang="nl-NL" sz="1000" b="1" dirty="0">
                <a:solidFill>
                  <a:schemeClr val="accent1">
                    <a:lumMod val="50000"/>
                  </a:schemeClr>
                </a:solidFill>
              </a:rPr>
              <a:t>Niveau Verrichten</a:t>
            </a:r>
          </a:p>
          <a:p>
            <a:r>
              <a:rPr lang="nl-NL" sz="1000" b="1" i="1" dirty="0">
                <a:solidFill>
                  <a:schemeClr val="accent1">
                    <a:lumMod val="50000"/>
                  </a:schemeClr>
                </a:solidFill>
              </a:rPr>
              <a:t>KPI:</a:t>
            </a:r>
          </a:p>
          <a:p>
            <a:r>
              <a:rPr lang="nl-NL" sz="1000" i="1" dirty="0">
                <a:solidFill>
                  <a:schemeClr val="accent1">
                    <a:lumMod val="50000"/>
                  </a:schemeClr>
                </a:solidFill>
              </a:rPr>
              <a:t>De leidinggevenden van de organisatie zorgen voor het uitvoeren van het strategisch kader en het draaien van het managementsysteem als geheel</a:t>
            </a:r>
          </a:p>
          <a:p>
            <a:r>
              <a:rPr lang="nl-NL" sz="1000" b="1" i="1" dirty="0">
                <a:solidFill>
                  <a:schemeClr val="accent1">
                    <a:lumMod val="50000"/>
                  </a:schemeClr>
                </a:solidFill>
              </a:rPr>
              <a:t>Prestatie-indicator</a:t>
            </a:r>
            <a:r>
              <a:rPr lang="nl-NL" sz="1000" i="1" dirty="0">
                <a:solidFill>
                  <a:schemeClr val="accent1">
                    <a:lumMod val="50000"/>
                  </a:schemeClr>
                </a:solidFill>
              </a:rPr>
              <a:t>:</a:t>
            </a:r>
          </a:p>
          <a:p>
            <a:r>
              <a:rPr lang="nl-NL" sz="1000" b="1" i="1" dirty="0">
                <a:solidFill>
                  <a:schemeClr val="accent1">
                    <a:lumMod val="50000"/>
                  </a:schemeClr>
                </a:solidFill>
              </a:rPr>
              <a:t>- </a:t>
            </a:r>
            <a:r>
              <a:rPr lang="nl-NL" sz="1000" i="1" dirty="0">
                <a:solidFill>
                  <a:schemeClr val="accent1">
                    <a:lumMod val="50000"/>
                  </a:schemeClr>
                </a:solidFill>
              </a:rPr>
              <a:t>Leidinggevenden zijn persoonlijk betrokken, sturen op continu verbeteren en mobiliseren medewerkers en partners</a:t>
            </a:r>
          </a:p>
          <a:p>
            <a:endParaRPr lang="nl-NL" sz="1200" b="1" i="1" dirty="0">
              <a:solidFill>
                <a:schemeClr val="accent1">
                  <a:lumMod val="50000"/>
                </a:schemeClr>
              </a:solidFill>
            </a:endParaRPr>
          </a:p>
        </p:txBody>
      </p:sp>
      <p:sp>
        <p:nvSpPr>
          <p:cNvPr id="7" name="Titel 4">
            <a:extLst>
              <a:ext uri="{FF2B5EF4-FFF2-40B4-BE49-F238E27FC236}">
                <a16:creationId xmlns:a16="http://schemas.microsoft.com/office/drawing/2014/main" id="{5753AE75-A996-4B9E-999F-0CD995F854A2}"/>
              </a:ext>
            </a:extLst>
          </p:cNvPr>
          <p:cNvSpPr>
            <a:spLocks noGrp="1"/>
          </p:cNvSpPr>
          <p:nvPr>
            <p:ph type="title"/>
          </p:nvPr>
        </p:nvSpPr>
        <p:spPr>
          <a:xfrm>
            <a:off x="641913" y="695908"/>
            <a:ext cx="9324007" cy="661171"/>
          </a:xfrm>
        </p:spPr>
        <p:txBody>
          <a:bodyPr/>
          <a:lstStyle/>
          <a:p>
            <a:r>
              <a:rPr lang="nl-NL" dirty="0"/>
              <a:t>Thema’s</a:t>
            </a:r>
          </a:p>
        </p:txBody>
      </p:sp>
    </p:spTree>
    <p:extLst>
      <p:ext uri="{BB962C8B-B14F-4D97-AF65-F5344CB8AC3E}">
        <p14:creationId xmlns:p14="http://schemas.microsoft.com/office/powerpoint/2010/main" val="151905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3" name="Rechthoek 2">
            <a:extLst>
              <a:ext uri="{FF2B5EF4-FFF2-40B4-BE49-F238E27FC236}">
                <a16:creationId xmlns:a16="http://schemas.microsoft.com/office/drawing/2014/main" id="{B585E4A1-B90B-4FE7-9C04-09C1AD172472}"/>
              </a:ext>
            </a:extLst>
          </p:cNvPr>
          <p:cNvSpPr/>
          <p:nvPr/>
        </p:nvSpPr>
        <p:spPr>
          <a:xfrm>
            <a:off x="572500" y="406281"/>
            <a:ext cx="10866474" cy="592233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accent1">
                    <a:lumMod val="50000"/>
                  </a:schemeClr>
                </a:solidFill>
              </a:rPr>
              <a:t>Strategie en Beleid</a:t>
            </a:r>
          </a:p>
          <a:p>
            <a:endParaRPr lang="nl-NL" sz="1200" dirty="0">
              <a:solidFill>
                <a:schemeClr val="accent1">
                  <a:lumMod val="50000"/>
                </a:schemeClr>
              </a:solidFill>
            </a:endParaRPr>
          </a:p>
          <a:p>
            <a:r>
              <a:rPr lang="nl-NL" sz="1000" b="1" dirty="0">
                <a:solidFill>
                  <a:schemeClr val="accent1">
                    <a:lumMod val="50000"/>
                  </a:schemeClr>
                </a:solidFill>
              </a:rPr>
              <a:t>Niveau Oriënteren</a:t>
            </a:r>
          </a:p>
          <a:p>
            <a:r>
              <a:rPr lang="nl-NL" sz="1000" b="1" i="1" dirty="0">
                <a:solidFill>
                  <a:schemeClr val="accent1">
                    <a:lumMod val="50000"/>
                  </a:schemeClr>
                </a:solidFill>
              </a:rPr>
              <a:t>KPI: </a:t>
            </a:r>
            <a:r>
              <a:rPr lang="nl-NL" sz="1000" i="1" dirty="0">
                <a:solidFill>
                  <a:schemeClr val="accent1">
                    <a:lumMod val="50000"/>
                  </a:schemeClr>
                </a:solidFill>
              </a:rPr>
              <a:t>Organisatie oriënteert zich continu op wat er binnen en buiten de branche gebeurt</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organisatie verzamelt structureel informatie voor het vaststellen en bijstellen van de ambitie</a:t>
            </a:r>
          </a:p>
          <a:p>
            <a:pPr marL="171450" indent="-171450">
              <a:buFontTx/>
              <a:buChar char="-"/>
            </a:pPr>
            <a:r>
              <a:rPr lang="nl-NL" sz="1000" i="1" dirty="0">
                <a:solidFill>
                  <a:schemeClr val="accent1">
                    <a:lumMod val="50000"/>
                  </a:schemeClr>
                </a:solidFill>
              </a:rPr>
              <a:t>Er is een protocol hoe de strategie en beleid efficiënt aan te passen op urgentie vanuit de verzamelde informatie</a:t>
            </a:r>
          </a:p>
          <a:p>
            <a:pPr marL="171450" indent="-171450">
              <a:buFontTx/>
              <a:buChar char="-"/>
            </a:pPr>
            <a:r>
              <a:rPr lang="nl-NL" sz="1000" i="1" dirty="0">
                <a:solidFill>
                  <a:schemeClr val="accent1">
                    <a:lumMod val="50000"/>
                  </a:schemeClr>
                </a:solidFill>
              </a:rPr>
              <a:t>Er zijn overlegstructuren waarin de informatie wordt geïnterpreteerd en op urgentie beoordeeld</a:t>
            </a:r>
          </a:p>
          <a:p>
            <a:pPr marL="171450" indent="-171450">
              <a:buFontTx/>
              <a:buChar char="-"/>
            </a:pPr>
            <a:endParaRPr lang="nl-NL" sz="1000" i="1" dirty="0">
              <a:solidFill>
                <a:schemeClr val="accent1">
                  <a:lumMod val="50000"/>
                </a:schemeClr>
              </a:solidFill>
            </a:endParaRPr>
          </a:p>
          <a:p>
            <a:r>
              <a:rPr lang="nl-NL" sz="1000" b="1" dirty="0">
                <a:solidFill>
                  <a:schemeClr val="accent1">
                    <a:lumMod val="50000"/>
                  </a:schemeClr>
                </a:solidFill>
              </a:rPr>
              <a:t>Niveau Creëren</a:t>
            </a:r>
          </a:p>
          <a:p>
            <a:r>
              <a:rPr lang="nl-NL" sz="1000" b="1" i="1" dirty="0">
                <a:solidFill>
                  <a:schemeClr val="accent1">
                    <a:lumMod val="50000"/>
                  </a:schemeClr>
                </a:solidFill>
              </a:rPr>
              <a:t>KPI: </a:t>
            </a:r>
            <a:r>
              <a:rPr lang="nl-NL" sz="1000" i="1" dirty="0">
                <a:solidFill>
                  <a:schemeClr val="accent1">
                    <a:lumMod val="50000"/>
                  </a:schemeClr>
                </a:solidFill>
              </a:rPr>
              <a:t>De organisatie maakt strategische keuzes en geeft deze vorm in beleid</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Planning- en control cyclus is ingericht.</a:t>
            </a:r>
          </a:p>
          <a:p>
            <a:pPr marL="171450" indent="-171450">
              <a:buFontTx/>
              <a:buChar char="-"/>
            </a:pPr>
            <a:r>
              <a:rPr lang="nl-NL" sz="1000" i="1" dirty="0">
                <a:solidFill>
                  <a:schemeClr val="accent1">
                    <a:lumMod val="50000"/>
                  </a:schemeClr>
                </a:solidFill>
              </a:rPr>
              <a:t>De strategie vormt het uitgangspunt voor het maken van beleidskeuzes en het opstellen van beleid</a:t>
            </a:r>
          </a:p>
          <a:p>
            <a:endParaRPr lang="nl-NL" sz="1000" b="1" i="1" dirty="0">
              <a:solidFill>
                <a:schemeClr val="accent1">
                  <a:lumMod val="50000"/>
                </a:schemeClr>
              </a:solidFill>
            </a:endParaRPr>
          </a:p>
          <a:p>
            <a:r>
              <a:rPr lang="nl-NL" sz="1000" b="1" dirty="0">
                <a:solidFill>
                  <a:schemeClr val="accent1">
                    <a:lumMod val="50000"/>
                  </a:schemeClr>
                </a:solidFill>
              </a:rPr>
              <a:t>Niveau Implementeren</a:t>
            </a:r>
          </a:p>
          <a:p>
            <a:r>
              <a:rPr lang="nl-NL" sz="1000" b="1" i="1" dirty="0">
                <a:solidFill>
                  <a:schemeClr val="accent1">
                    <a:lumMod val="50000"/>
                  </a:schemeClr>
                </a:solidFill>
              </a:rPr>
              <a:t>KPI: </a:t>
            </a:r>
            <a:r>
              <a:rPr lang="nl-NL" sz="1000" i="1" dirty="0">
                <a:solidFill>
                  <a:schemeClr val="accent1">
                    <a:lumMod val="50000"/>
                  </a:schemeClr>
                </a:solidFill>
              </a:rPr>
              <a:t>Strategie en beleid zijn geïmplementeerd en gepland en worden structureel gemonitord</a:t>
            </a:r>
          </a:p>
          <a:p>
            <a:r>
              <a:rPr lang="nl-NL" sz="1000" b="1" i="1" dirty="0">
                <a:solidFill>
                  <a:schemeClr val="accent1">
                    <a:lumMod val="50000"/>
                  </a:schemeClr>
                </a:solidFill>
              </a:rPr>
              <a:t>Prestatie-indicator:</a:t>
            </a:r>
          </a:p>
          <a:p>
            <a:r>
              <a:rPr lang="nl-NL" sz="1000" i="1" dirty="0">
                <a:solidFill>
                  <a:schemeClr val="accent1">
                    <a:lumMod val="50000"/>
                  </a:schemeClr>
                </a:solidFill>
              </a:rPr>
              <a:t>-    Monitoring als onderdeel van het managementsysteem is geïmplementeerd en gepland en wordt structureel volgens plan uitgevoerd</a:t>
            </a:r>
          </a:p>
        </p:txBody>
      </p:sp>
    </p:spTree>
    <p:extLst>
      <p:ext uri="{BB962C8B-B14F-4D97-AF65-F5344CB8AC3E}">
        <p14:creationId xmlns:p14="http://schemas.microsoft.com/office/powerpoint/2010/main" val="127845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8</a:t>
            </a:fld>
            <a:endParaRPr lang="en-US" dirty="0"/>
          </a:p>
        </p:txBody>
      </p:sp>
      <p:sp>
        <p:nvSpPr>
          <p:cNvPr id="3" name="Rechthoek 2">
            <a:extLst>
              <a:ext uri="{FF2B5EF4-FFF2-40B4-BE49-F238E27FC236}">
                <a16:creationId xmlns:a16="http://schemas.microsoft.com/office/drawing/2014/main" id="{19136558-F89C-41CD-8F0E-3557CDC71FFC}"/>
              </a:ext>
            </a:extLst>
          </p:cNvPr>
          <p:cNvSpPr/>
          <p:nvPr/>
        </p:nvSpPr>
        <p:spPr>
          <a:xfrm>
            <a:off x="574158" y="212652"/>
            <a:ext cx="10755994" cy="634976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b="1" dirty="0">
                <a:solidFill>
                  <a:schemeClr val="accent1">
                    <a:lumMod val="50000"/>
                  </a:schemeClr>
                </a:solidFill>
              </a:rPr>
              <a:t>Management van Medewerkers</a:t>
            </a:r>
          </a:p>
          <a:p>
            <a:endParaRPr lang="nl-NL" sz="1200" dirty="0">
              <a:solidFill>
                <a:schemeClr val="accent1">
                  <a:lumMod val="50000"/>
                </a:schemeClr>
              </a:solidFill>
            </a:endParaRPr>
          </a:p>
          <a:p>
            <a:r>
              <a:rPr lang="nl-NL" sz="1000" b="1" dirty="0">
                <a:solidFill>
                  <a:schemeClr val="accent1">
                    <a:lumMod val="50000"/>
                  </a:schemeClr>
                </a:solidFill>
              </a:rPr>
              <a:t>Niveau Organiseren</a:t>
            </a:r>
          </a:p>
          <a:p>
            <a:r>
              <a:rPr lang="nl-NL" sz="1000" b="1" i="1" dirty="0">
                <a:solidFill>
                  <a:schemeClr val="accent1">
                    <a:lumMod val="50000"/>
                  </a:schemeClr>
                </a:solidFill>
              </a:rPr>
              <a:t>KPI: </a:t>
            </a:r>
          </a:p>
          <a:p>
            <a:r>
              <a:rPr lang="nl-NL" sz="1000" i="1" dirty="0">
                <a:solidFill>
                  <a:schemeClr val="accent1">
                    <a:lumMod val="50000"/>
                  </a:schemeClr>
                </a:solidFill>
              </a:rPr>
              <a:t>De inzet van medewerkers en vrijwilligers is in lijn met ambitie en afgestemd op strategie, beleid en processen</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Formatiehuis is ingericht en op orde</a:t>
            </a:r>
          </a:p>
          <a:p>
            <a:pPr marL="171450" indent="-171450">
              <a:buFontTx/>
              <a:buChar char="-"/>
            </a:pPr>
            <a:r>
              <a:rPr lang="nl-NL" sz="1000" i="1" dirty="0">
                <a:solidFill>
                  <a:schemeClr val="accent1">
                    <a:lumMod val="50000"/>
                  </a:schemeClr>
                </a:solidFill>
              </a:rPr>
              <a:t>Functiehuis is ingericht en op orde</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KPI: </a:t>
            </a:r>
          </a:p>
          <a:p>
            <a:r>
              <a:rPr lang="nl-NL" sz="1000" i="1" dirty="0">
                <a:solidFill>
                  <a:schemeClr val="accent1">
                    <a:lumMod val="50000"/>
                  </a:schemeClr>
                </a:solidFill>
              </a:rPr>
              <a:t>Strategisch HR beleid is een uitwerking van het strategisch plan en omvat de visie op medewerkers en organisatiecultuur</a:t>
            </a:r>
          </a:p>
          <a:p>
            <a:r>
              <a:rPr lang="nl-NL" sz="1000" b="1" i="1" dirty="0">
                <a:solidFill>
                  <a:schemeClr val="accent1">
                    <a:lumMod val="50000"/>
                  </a:schemeClr>
                </a:solidFill>
              </a:rPr>
              <a:t>Prestatie-indicator:</a:t>
            </a:r>
          </a:p>
          <a:p>
            <a:r>
              <a:rPr lang="nl-NL" sz="1000" i="1" dirty="0">
                <a:solidFill>
                  <a:schemeClr val="accent1">
                    <a:lumMod val="50000"/>
                  </a:schemeClr>
                </a:solidFill>
              </a:rPr>
              <a:t>- Actueel en goedgekeurd Strategisch HR-Beleid is aanwezig</a:t>
            </a:r>
          </a:p>
          <a:p>
            <a:pPr marL="171450" indent="-171450">
              <a:buFontTx/>
              <a:buChar char="-"/>
            </a:pPr>
            <a:endParaRPr lang="nl-NL" sz="1000" i="1" dirty="0">
              <a:solidFill>
                <a:schemeClr val="accent1">
                  <a:lumMod val="50000"/>
                </a:schemeClr>
              </a:solidFill>
            </a:endParaRPr>
          </a:p>
          <a:p>
            <a:r>
              <a:rPr lang="nl-NL" sz="1000" b="1" dirty="0">
                <a:solidFill>
                  <a:schemeClr val="accent1">
                    <a:lumMod val="50000"/>
                  </a:schemeClr>
                </a:solidFill>
              </a:rPr>
              <a:t>Niveau Investeren</a:t>
            </a:r>
          </a:p>
          <a:p>
            <a:r>
              <a:rPr lang="nl-NL" sz="1000" b="1" i="1" dirty="0">
                <a:solidFill>
                  <a:schemeClr val="accent1">
                    <a:lumMod val="50000"/>
                  </a:schemeClr>
                </a:solidFill>
              </a:rPr>
              <a:t>KPI:</a:t>
            </a:r>
          </a:p>
          <a:p>
            <a:r>
              <a:rPr lang="nl-NL" sz="1000" i="1" dirty="0">
                <a:solidFill>
                  <a:schemeClr val="accent1">
                    <a:lumMod val="50000"/>
                  </a:schemeClr>
                </a:solidFill>
              </a:rPr>
              <a:t>De organisatie heeft de gekozen beleidslijn doorgevoerd (implementatie en borging)</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HR-jaarplan als doorvertaling van het Strategisch HR-beleid is aanwezig en actueel</a:t>
            </a:r>
          </a:p>
          <a:p>
            <a:pPr marL="171450" indent="-171450">
              <a:buFontTx/>
              <a:buChar char="-"/>
            </a:pPr>
            <a:r>
              <a:rPr lang="nl-NL" sz="1000" i="1" dirty="0">
                <a:solidFill>
                  <a:schemeClr val="accent1">
                    <a:lumMod val="50000"/>
                  </a:schemeClr>
                </a:solidFill>
              </a:rPr>
              <a:t>Vrijwilligersbeleid als doorvertaling van het Strategisch HR-Beleid is aanwezig en actueel</a:t>
            </a:r>
          </a:p>
          <a:p>
            <a:pPr marL="171450" indent="-171450">
              <a:buFontTx/>
              <a:buChar char="-"/>
            </a:pPr>
            <a:r>
              <a:rPr lang="nl-NL" sz="1000" i="1" dirty="0">
                <a:solidFill>
                  <a:schemeClr val="accent1">
                    <a:lumMod val="50000"/>
                  </a:schemeClr>
                </a:solidFill>
              </a:rPr>
              <a:t>Arbobeleidsplan RI&amp;E is aanvullend aan het HR-jaarplan</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KPI:</a:t>
            </a:r>
          </a:p>
          <a:p>
            <a:r>
              <a:rPr lang="nl-NL" sz="1000" i="1" dirty="0">
                <a:solidFill>
                  <a:schemeClr val="accent1">
                    <a:lumMod val="50000"/>
                  </a:schemeClr>
                </a:solidFill>
              </a:rPr>
              <a:t>De organisatie motiveert en inspireert de medewerkers tot optimale ontwikkeling, inzet en benutten van hun competenties</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Competentiemanagement (ontwikkeling) is ingericht en geborgd in de organisatie</a:t>
            </a:r>
          </a:p>
          <a:p>
            <a:pPr marL="171450" indent="-171450">
              <a:buFontTx/>
              <a:buChar char="-"/>
            </a:pPr>
            <a:r>
              <a:rPr lang="nl-NL" sz="1000" i="1" dirty="0">
                <a:solidFill>
                  <a:schemeClr val="accent1">
                    <a:lumMod val="50000"/>
                  </a:schemeClr>
                </a:solidFill>
              </a:rPr>
              <a:t>Opleidingsplan voor medewerkers en plan deskundigheidsbevordering voor vrijwilligers zijn aanwezig, actueel en aligned met het Strategisch HR-beleid</a:t>
            </a:r>
          </a:p>
          <a:p>
            <a:pPr marL="171450" indent="-171450">
              <a:buFontTx/>
              <a:buChar char="-"/>
            </a:pPr>
            <a:r>
              <a:rPr lang="nl-NL" sz="1000" i="1" dirty="0">
                <a:solidFill>
                  <a:schemeClr val="accent1">
                    <a:lumMod val="50000"/>
                  </a:schemeClr>
                </a:solidFill>
              </a:rPr>
              <a:t>Procedure gesprekkencyclus (instrument) is vastgesteld en geïmplementeerd</a:t>
            </a:r>
          </a:p>
          <a:p>
            <a:endParaRPr lang="nl-NL" sz="1000" b="1" dirty="0">
              <a:solidFill>
                <a:schemeClr val="accent1">
                  <a:lumMod val="50000"/>
                </a:schemeClr>
              </a:solidFill>
            </a:endParaRPr>
          </a:p>
          <a:p>
            <a:r>
              <a:rPr lang="nl-NL" sz="1000" b="1" dirty="0">
                <a:solidFill>
                  <a:schemeClr val="accent1">
                    <a:lumMod val="50000"/>
                  </a:schemeClr>
                </a:solidFill>
              </a:rPr>
              <a:t>Niveau Respecteren</a:t>
            </a:r>
          </a:p>
          <a:p>
            <a:r>
              <a:rPr lang="nl-NL" sz="1000" b="1" i="1" dirty="0">
                <a:solidFill>
                  <a:schemeClr val="accent1">
                    <a:lumMod val="50000"/>
                  </a:schemeClr>
                </a:solidFill>
              </a:rPr>
              <a:t>KPI:</a:t>
            </a:r>
          </a:p>
          <a:p>
            <a:r>
              <a:rPr lang="nl-NL" sz="1000" i="1" dirty="0">
                <a:solidFill>
                  <a:schemeClr val="accent1">
                    <a:lumMod val="50000"/>
                  </a:schemeClr>
                </a:solidFill>
              </a:rPr>
              <a:t>De organisatie en de leidinggevenden geven hun medewerkers erkenning en waardering voor hun inzet, resultaten en verbetering van de organisatie</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Inschaling van medewerkers is helder en transparant op basis van functieprofiel</a:t>
            </a:r>
          </a:p>
          <a:p>
            <a:pPr marL="171450" indent="-171450">
              <a:buFontTx/>
              <a:buChar char="-"/>
            </a:pPr>
            <a:r>
              <a:rPr lang="nl-NL" sz="1000" i="1" dirty="0">
                <a:solidFill>
                  <a:schemeClr val="accent1">
                    <a:lumMod val="50000"/>
                  </a:schemeClr>
                </a:solidFill>
              </a:rPr>
              <a:t>Kaders voor erkenning en waardering (niet financieel) zijn helder en staan vast</a:t>
            </a:r>
          </a:p>
          <a:p>
            <a:pPr marL="171450" indent="-171450">
              <a:buFontTx/>
              <a:buChar char="-"/>
            </a:pPr>
            <a:r>
              <a:rPr lang="nl-NL" sz="1000" i="1" dirty="0">
                <a:solidFill>
                  <a:schemeClr val="accent1">
                    <a:lumMod val="50000"/>
                  </a:schemeClr>
                </a:solidFill>
              </a:rPr>
              <a:t>Inspraak en medezeggenschap voor medewerkers is ingericht</a:t>
            </a:r>
          </a:p>
          <a:p>
            <a:pPr marL="171450" indent="-171450">
              <a:buFontTx/>
              <a:buChar char="-"/>
            </a:pPr>
            <a:r>
              <a:rPr lang="nl-NL" sz="1000" i="1" dirty="0">
                <a:solidFill>
                  <a:schemeClr val="accent1">
                    <a:lumMod val="50000"/>
                  </a:schemeClr>
                </a:solidFill>
              </a:rPr>
              <a:t>Opvolging vanuit medewerkertevredenheid- en vrijwilligertevredenheidonderzoek is geborgd</a:t>
            </a:r>
          </a:p>
        </p:txBody>
      </p:sp>
    </p:spTree>
    <p:extLst>
      <p:ext uri="{BB962C8B-B14F-4D97-AF65-F5344CB8AC3E}">
        <p14:creationId xmlns:p14="http://schemas.microsoft.com/office/powerpoint/2010/main" val="449166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AD7ADBE-5BF5-44C4-B554-B2B34B5200EA}"/>
              </a:ext>
            </a:extLst>
          </p:cNvPr>
          <p:cNvSpPr>
            <a:spLocks noGrp="1"/>
          </p:cNvSpPr>
          <p:nvPr>
            <p:ph type="sldNum" sz="quarter" idx="12"/>
          </p:nvPr>
        </p:nvSpPr>
        <p:spPr/>
        <p:txBody>
          <a:bodyPr/>
          <a:lstStyle/>
          <a:p>
            <a:fld id="{8A7A6979-0714-4377-B894-6BE4C2D6E202}" type="slidenum">
              <a:rPr lang="en-US" smtClean="0"/>
              <a:pPr/>
              <a:t>9</a:t>
            </a:fld>
            <a:endParaRPr lang="en-US" dirty="0"/>
          </a:p>
        </p:txBody>
      </p:sp>
      <p:sp>
        <p:nvSpPr>
          <p:cNvPr id="3" name="Rechthoek 2">
            <a:extLst>
              <a:ext uri="{FF2B5EF4-FFF2-40B4-BE49-F238E27FC236}">
                <a16:creationId xmlns:a16="http://schemas.microsoft.com/office/drawing/2014/main" id="{F6884F78-AD5A-4CFA-BAD5-AEB9425B3BA9}"/>
              </a:ext>
            </a:extLst>
          </p:cNvPr>
          <p:cNvSpPr/>
          <p:nvPr/>
        </p:nvSpPr>
        <p:spPr>
          <a:xfrm>
            <a:off x="298467" y="361507"/>
            <a:ext cx="11157809" cy="613498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sz="1400" b="1" dirty="0">
              <a:solidFill>
                <a:schemeClr val="accent1">
                  <a:lumMod val="50000"/>
                </a:schemeClr>
              </a:solidFill>
            </a:endParaRPr>
          </a:p>
          <a:p>
            <a:endParaRPr lang="nl-NL" sz="1400" b="1" dirty="0">
              <a:solidFill>
                <a:schemeClr val="accent1">
                  <a:lumMod val="50000"/>
                </a:schemeClr>
              </a:solidFill>
            </a:endParaRPr>
          </a:p>
          <a:p>
            <a:r>
              <a:rPr lang="nl-NL" sz="1400" b="1" dirty="0">
                <a:solidFill>
                  <a:schemeClr val="accent1">
                    <a:lumMod val="50000"/>
                  </a:schemeClr>
                </a:solidFill>
              </a:rPr>
              <a:t>Management van Middelen - 1</a:t>
            </a:r>
          </a:p>
          <a:p>
            <a:endParaRPr lang="nl-NL" sz="1200" dirty="0">
              <a:solidFill>
                <a:schemeClr val="accent1">
                  <a:lumMod val="50000"/>
                </a:schemeClr>
              </a:solidFill>
            </a:endParaRPr>
          </a:p>
          <a:p>
            <a:r>
              <a:rPr lang="nl-NL" sz="1000" b="1" i="1" dirty="0">
                <a:solidFill>
                  <a:schemeClr val="accent1">
                    <a:lumMod val="50000"/>
                  </a:schemeClr>
                </a:solidFill>
              </a:rPr>
              <a:t>Niveau Geld:</a:t>
            </a:r>
          </a:p>
          <a:p>
            <a:r>
              <a:rPr lang="nl-NL" sz="1000" b="1" i="1" dirty="0">
                <a:solidFill>
                  <a:schemeClr val="accent1">
                    <a:lumMod val="50000"/>
                  </a:schemeClr>
                </a:solidFill>
              </a:rPr>
              <a:t>KPI: </a:t>
            </a:r>
            <a:r>
              <a:rPr lang="nl-NL" sz="1000" i="1" dirty="0">
                <a:solidFill>
                  <a:schemeClr val="accent1">
                    <a:lumMod val="50000"/>
                  </a:schemeClr>
                </a:solidFill>
              </a:rPr>
              <a:t>De  organisatie verwerft, gebruikt, beheert en beschermt haar financiële middelen op basis van haar strategie en beleid en georiënteerd op de korte en lange termijn</a:t>
            </a:r>
          </a:p>
          <a:p>
            <a:r>
              <a:rPr lang="nl-NL" sz="1000" b="1" i="1" dirty="0">
                <a:solidFill>
                  <a:schemeClr val="accent1">
                    <a:lumMod val="50000"/>
                  </a:schemeClr>
                </a:solidFill>
              </a:rPr>
              <a:t>Prestatie-indicator:</a:t>
            </a:r>
          </a:p>
          <a:p>
            <a:pPr marL="171450" indent="-171450">
              <a:buFontTx/>
              <a:buChar char="-"/>
            </a:pPr>
            <a:r>
              <a:rPr lang="nl-NL" sz="1000" i="1" dirty="0">
                <a:solidFill>
                  <a:schemeClr val="accent1">
                    <a:lumMod val="50000"/>
                  </a:schemeClr>
                </a:solidFill>
              </a:rPr>
              <a:t>De inkomstenbronnen van de organisatie zijn stabiel en hebben een meerjarig perspectief</a:t>
            </a:r>
          </a:p>
          <a:p>
            <a:pPr marL="171450" indent="-171450">
              <a:buFontTx/>
              <a:buChar char="-"/>
            </a:pPr>
            <a:r>
              <a:rPr lang="nl-NL" sz="1000" i="1" dirty="0">
                <a:solidFill>
                  <a:schemeClr val="accent1">
                    <a:lumMod val="50000"/>
                  </a:schemeClr>
                </a:solidFill>
              </a:rPr>
              <a:t>Het gebruik van de financiële middelen zijn in overeenstemming met de strategie van de organisatie en afgestemd op de risico's van de inkomsten</a:t>
            </a:r>
          </a:p>
          <a:p>
            <a:pPr marL="171450" indent="-171450">
              <a:buFontTx/>
              <a:buChar char="-"/>
            </a:pPr>
            <a:r>
              <a:rPr lang="nl-NL" sz="1000" i="1" dirty="0">
                <a:solidFill>
                  <a:schemeClr val="accent1">
                    <a:lumMod val="50000"/>
                  </a:schemeClr>
                </a:solidFill>
              </a:rPr>
              <a:t>De organisatie beheert en beschermt haar financiële middelen en is financieel weerbaar</a:t>
            </a:r>
          </a:p>
          <a:p>
            <a:pPr marL="171450" indent="-171450">
              <a:buFontTx/>
              <a:buChar char="-"/>
            </a:pPr>
            <a:r>
              <a:rPr lang="nl-NL" sz="1000" i="1" dirty="0">
                <a:solidFill>
                  <a:schemeClr val="accent1">
                    <a:lumMod val="50000"/>
                  </a:schemeClr>
                </a:solidFill>
              </a:rPr>
              <a:t>Actueel Risicomanagementbeleid is aanwezig </a:t>
            </a:r>
          </a:p>
          <a:p>
            <a:pPr marL="171450" indent="-171450">
              <a:buFontTx/>
              <a:buChar char="-"/>
            </a:pPr>
            <a:endParaRPr lang="nl-NL" sz="1000" i="1" dirty="0">
              <a:solidFill>
                <a:schemeClr val="accent1">
                  <a:lumMod val="50000"/>
                </a:schemeClr>
              </a:solidFill>
            </a:endParaRPr>
          </a:p>
          <a:p>
            <a:r>
              <a:rPr lang="nl-NL" sz="1000" b="1" i="1" dirty="0">
                <a:solidFill>
                  <a:schemeClr val="accent1">
                    <a:lumMod val="50000"/>
                  </a:schemeClr>
                </a:solidFill>
              </a:rPr>
              <a:t>Niveau Kennis en technologie:</a:t>
            </a:r>
          </a:p>
          <a:p>
            <a:r>
              <a:rPr lang="nl-NL" sz="1000" b="1" i="1" dirty="0">
                <a:solidFill>
                  <a:schemeClr val="accent1">
                    <a:lumMod val="50000"/>
                  </a:schemeClr>
                </a:solidFill>
              </a:rPr>
              <a:t>KPI:</a:t>
            </a:r>
          </a:p>
          <a:p>
            <a:r>
              <a:rPr lang="nl-NL" sz="1000" i="1" dirty="0">
                <a:solidFill>
                  <a:schemeClr val="accent1">
                    <a:lumMod val="50000"/>
                  </a:schemeClr>
                </a:solidFill>
              </a:rPr>
              <a:t>Vanuit strategie en beleid wordt de noodzakelijke bestuurlijke info, kennis en technologie binnengehaald, ontwikkeld beheerd, verspreid, toegepast, geborgd, beschermd en beveiligd</a:t>
            </a:r>
          </a:p>
          <a:p>
            <a:r>
              <a:rPr lang="nl-NL" sz="1000" b="1" i="1" dirty="0">
                <a:solidFill>
                  <a:schemeClr val="accent1">
                    <a:lumMod val="50000"/>
                  </a:schemeClr>
                </a:solidFill>
              </a:rPr>
              <a:t>Prestatie-indicator:</a:t>
            </a:r>
          </a:p>
          <a:p>
            <a:r>
              <a:rPr lang="nl-NL" sz="1000" i="1" dirty="0">
                <a:solidFill>
                  <a:schemeClr val="accent1">
                    <a:lumMod val="50000"/>
                  </a:schemeClr>
                </a:solidFill>
              </a:rPr>
              <a:t>- Het procesmatig systematisch verzamelen, vastleggen, verwerken en verstrekken van informatie ten behoeve van het besturen en doen functioneren van de organisatie en ten behoeve van de verantwoording die daartoe moet worden afgelegd zowel intern als extern.</a:t>
            </a:r>
          </a:p>
          <a:p>
            <a:r>
              <a:rPr lang="nl-NL" sz="1000" i="1">
                <a:solidFill>
                  <a:schemeClr val="accent1">
                    <a:lumMod val="50000"/>
                  </a:schemeClr>
                </a:solidFill>
              </a:rPr>
              <a:t> Dit </a:t>
            </a:r>
            <a:r>
              <a:rPr lang="nl-NL" sz="1000" i="1" dirty="0">
                <a:solidFill>
                  <a:schemeClr val="accent1">
                    <a:lumMod val="50000"/>
                  </a:schemeClr>
                </a:solidFill>
              </a:rPr>
              <a:t>geldt zowel voor strategisch, tactisch als operationeel niveau</a:t>
            </a:r>
          </a:p>
          <a:p>
            <a:r>
              <a:rPr lang="nl-NL" sz="1000" i="1" dirty="0">
                <a:solidFill>
                  <a:schemeClr val="accent1">
                    <a:lumMod val="50000"/>
                  </a:schemeClr>
                </a:solidFill>
              </a:rPr>
              <a:t>- Het procesmatig systematisch verzamelen, vastleggen, verwerken en verstrekken van kennis en technologie ten behoeve van het besturen en doen functioneren van de organisatie en ten behoeve van de verantwoording die daartoe moet worden afgelegd zowel intern als extern.</a:t>
            </a:r>
          </a:p>
          <a:p>
            <a:r>
              <a:rPr lang="nl-NL" sz="1000" i="1" dirty="0">
                <a:solidFill>
                  <a:schemeClr val="accent1">
                    <a:lumMod val="50000"/>
                  </a:schemeClr>
                </a:solidFill>
              </a:rPr>
              <a:t>Dit geldt zowel voor strategisch, tactisch als operationeel niveau</a:t>
            </a:r>
          </a:p>
          <a:p>
            <a:endParaRPr lang="nl-NL" sz="1000" i="1" dirty="0">
              <a:solidFill>
                <a:schemeClr val="accent1">
                  <a:lumMod val="50000"/>
                </a:schemeClr>
              </a:solidFill>
            </a:endParaRPr>
          </a:p>
          <a:p>
            <a:pPr marL="171450" indent="-171450">
              <a:buFontTx/>
              <a:buChar char="-"/>
            </a:pPr>
            <a:endParaRPr lang="nl-NL" sz="1000" i="1" dirty="0">
              <a:solidFill>
                <a:schemeClr val="accent1">
                  <a:lumMod val="50000"/>
                </a:schemeClr>
              </a:solidFill>
            </a:endParaRPr>
          </a:p>
          <a:p>
            <a:endParaRPr lang="nl-NL" sz="1000" i="1" dirty="0">
              <a:solidFill>
                <a:schemeClr val="accent1">
                  <a:lumMod val="50000"/>
                </a:schemeClr>
              </a:solidFill>
            </a:endParaRPr>
          </a:p>
        </p:txBody>
      </p:sp>
    </p:spTree>
    <p:extLst>
      <p:ext uri="{BB962C8B-B14F-4D97-AF65-F5344CB8AC3E}">
        <p14:creationId xmlns:p14="http://schemas.microsoft.com/office/powerpoint/2010/main" val="206445387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730C82D6AD1E44AC8819BF0C166A40" ma:contentTypeVersion="11" ma:contentTypeDescription="Een nieuw document maken." ma:contentTypeScope="" ma:versionID="4b1b6126f4fc6b2719f32ada9296c97c">
  <xsd:schema xmlns:xsd="http://www.w3.org/2001/XMLSchema" xmlns:xs="http://www.w3.org/2001/XMLSchema" xmlns:p="http://schemas.microsoft.com/office/2006/metadata/properties" xmlns:ns3="ef835cd4-2480-43f4-86a4-55442e3d9f35" xmlns:ns4="5716aa93-918c-4488-8dd1-7aaa462dbb6e" targetNamespace="http://schemas.microsoft.com/office/2006/metadata/properties" ma:root="true" ma:fieldsID="b6d42625e8d7ec71b42ea7ceb60e5614" ns3:_="" ns4:_="">
    <xsd:import namespace="ef835cd4-2480-43f4-86a4-55442e3d9f35"/>
    <xsd:import namespace="5716aa93-918c-4488-8dd1-7aaa462dbb6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35cd4-2480-43f4-86a4-55442e3d9f3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16aa93-918c-4488-8dd1-7aaa462dbb6e"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description="" ma:internalName="SharedWithDetails" ma:readOnly="true">
      <xsd:simpleType>
        <xsd:restriction base="dms:Note">
          <xsd:maxLength value="255"/>
        </xsd:restriction>
      </xsd:simpleType>
    </xsd:element>
    <xsd:element name="SharingHintHash" ma:index="15"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20E47C-5FB2-420F-BA06-B2BB558B0E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35cd4-2480-43f4-86a4-55442e3d9f35"/>
    <ds:schemaRef ds:uri="5716aa93-918c-4488-8dd1-7aaa462dbb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C995D3-1A78-4BCC-8C53-6CAB6D6A3B92}">
  <ds:schemaRefs>
    <ds:schemaRef ds:uri="http://purl.org/dc/terms/"/>
    <ds:schemaRef ds:uri="http://schemas.openxmlformats.org/package/2006/metadata/core-properties"/>
    <ds:schemaRef ds:uri="http://schemas.microsoft.com/office/2006/documentManagement/types"/>
    <ds:schemaRef ds:uri="ef835cd4-2480-43f4-86a4-55442e3d9f35"/>
    <ds:schemaRef ds:uri="http://purl.org/dc/elements/1.1/"/>
    <ds:schemaRef ds:uri="http://schemas.microsoft.com/office/2006/metadata/properties"/>
    <ds:schemaRef ds:uri="http://schemas.microsoft.com/office/infopath/2007/PartnerControls"/>
    <ds:schemaRef ds:uri="5716aa93-918c-4488-8dd1-7aaa462dbb6e"/>
    <ds:schemaRef ds:uri="http://www.w3.org/XML/1998/namespace"/>
    <ds:schemaRef ds:uri="http://purl.org/dc/dcmitype/"/>
  </ds:schemaRefs>
</ds:datastoreItem>
</file>

<file path=customXml/itemProps3.xml><?xml version="1.0" encoding="utf-8"?>
<ds:datastoreItem xmlns:ds="http://schemas.openxmlformats.org/officeDocument/2006/customXml" ds:itemID="{FDE512A1-EC13-441C-A614-FD8D239A06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21701</TotalTime>
  <Words>9214</Words>
  <Application>Microsoft Office PowerPoint</Application>
  <PresentationFormat>Breedbeeld</PresentationFormat>
  <Paragraphs>1006</Paragraphs>
  <Slides>38</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38</vt:i4>
      </vt:variant>
    </vt:vector>
  </HeadingPairs>
  <TitlesOfParts>
    <vt:vector size="45" baseType="lpstr">
      <vt:lpstr>Arial</vt:lpstr>
      <vt:lpstr>Calibri</vt:lpstr>
      <vt:lpstr>Calibri Light</vt:lpstr>
      <vt:lpstr>segoe ui</vt:lpstr>
      <vt:lpstr>Symbol</vt:lpstr>
      <vt:lpstr>Wingdings</vt:lpstr>
      <vt:lpstr>Kantoorthema</vt:lpstr>
      <vt:lpstr>Het fundament De basis voor organisatie(ontwikkeling) Plannen van organisatieontwikkeling met behulp van KPI’s</vt:lpstr>
      <vt:lpstr>Inhoudsopgave</vt:lpstr>
      <vt:lpstr>Inleiding Het plannen van organisatieontwikkeling</vt:lpstr>
      <vt:lpstr>Relatie tussen het INK/A3 model en verbeteren en vernieuwen (PDCA)</vt:lpstr>
      <vt:lpstr>Leeswijzer</vt:lpstr>
      <vt:lpstr>Thema’s</vt:lpstr>
      <vt:lpstr>PowerPoint-presentatie</vt:lpstr>
      <vt:lpstr>PowerPoint-presentatie</vt:lpstr>
      <vt:lpstr>PowerPoint-presentatie</vt:lpstr>
      <vt:lpstr>PowerPoint-presentatie</vt:lpstr>
      <vt:lpstr>PowerPoint-presentatie</vt:lpstr>
      <vt:lpstr>Activiteitenplan meerjarig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Frederike Kuijpers-Moelker</dc:creator>
  <cp:lastModifiedBy>Frederike Kuijpers-Moelker</cp:lastModifiedBy>
  <cp:revision>17</cp:revision>
  <cp:lastPrinted>2020-07-27T06:28:41Z</cp:lastPrinted>
  <dcterms:created xsi:type="dcterms:W3CDTF">2020-07-21T14:32:03Z</dcterms:created>
  <dcterms:modified xsi:type="dcterms:W3CDTF">2021-02-16T10:22:48Z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0x010100EF730C82D6AD1E44AC8819BF0C166A40</vt:lpwstr>
  </property>
</Properties>
</file>