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3"/>
  </p:notesMasterIdLst>
  <p:sldIdLst>
    <p:sldId id="1315" r:id="rId5"/>
    <p:sldId id="1327" r:id="rId6"/>
    <p:sldId id="1319" r:id="rId7"/>
    <p:sldId id="1317" r:id="rId8"/>
    <p:sldId id="1328" r:id="rId9"/>
    <p:sldId id="1320" r:id="rId10"/>
    <p:sldId id="1321" r:id="rId11"/>
    <p:sldId id="1322" r:id="rId12"/>
    <p:sldId id="1323" r:id="rId13"/>
    <p:sldId id="1324" r:id="rId14"/>
    <p:sldId id="1325" r:id="rId15"/>
    <p:sldId id="265" r:id="rId16"/>
    <p:sldId id="266" r:id="rId17"/>
    <p:sldId id="267" r:id="rId18"/>
    <p:sldId id="268" r:id="rId19"/>
    <p:sldId id="288" r:id="rId20"/>
    <p:sldId id="290" r:id="rId21"/>
    <p:sldId id="291" r:id="rId22"/>
    <p:sldId id="269" r:id="rId23"/>
    <p:sldId id="272" r:id="rId24"/>
    <p:sldId id="273" r:id="rId25"/>
    <p:sldId id="270" r:id="rId26"/>
    <p:sldId id="271" r:id="rId27"/>
    <p:sldId id="276" r:id="rId28"/>
    <p:sldId id="274" r:id="rId29"/>
    <p:sldId id="275" r:id="rId30"/>
    <p:sldId id="277" r:id="rId31"/>
    <p:sldId id="278" r:id="rId32"/>
    <p:sldId id="279" r:id="rId33"/>
    <p:sldId id="280" r:id="rId34"/>
    <p:sldId id="281" r:id="rId35"/>
    <p:sldId id="282" r:id="rId36"/>
    <p:sldId id="283" r:id="rId37"/>
    <p:sldId id="284" r:id="rId38"/>
    <p:sldId id="285" r:id="rId39"/>
    <p:sldId id="286" r:id="rId40"/>
    <p:sldId id="287" r:id="rId41"/>
    <p:sldId id="1318" r:id="rId42"/>
  </p:sldIdLst>
  <p:sldSz cx="12192000" cy="6858000"/>
  <p:notesSz cx="6797675" cy="987266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ederike Kuijpers-Moelker" initials="FK" lastIdx="3" clrIdx="0">
    <p:extLst>
      <p:ext uri="{19B8F6BF-5375-455C-9EA6-DF929625EA0E}">
        <p15:presenceInfo xmlns:p15="http://schemas.microsoft.com/office/powerpoint/2012/main" userId="S::FKuijpers@probiblio.nl::62eca198-2884-4da6-bf76-ad773e78705c" providerId="AD"/>
      </p:ext>
    </p:extLst>
  </p:cmAuthor>
  <p:cmAuthor id="2" name="Fabienne Mokken" initials="FM" lastIdx="5" clrIdx="1">
    <p:extLst>
      <p:ext uri="{19B8F6BF-5375-455C-9EA6-DF929625EA0E}">
        <p15:presenceInfo xmlns:p15="http://schemas.microsoft.com/office/powerpoint/2012/main" userId="S::fMokken@probiblio.nl::a22e315a-7089-444a-8f96-cd58203fa9c6" providerId="AD"/>
      </p:ext>
    </p:extLst>
  </p:cmAuthor>
  <p:cmAuthor id="3" name="Erik Olde Hanhof" initials="EOH" lastIdx="2" clrIdx="2">
    <p:extLst>
      <p:ext uri="{19B8F6BF-5375-455C-9EA6-DF929625EA0E}">
        <p15:presenceInfo xmlns:p15="http://schemas.microsoft.com/office/powerpoint/2012/main" userId="S::eoldehanhof@probiblio.nl::6db6fc8b-494d-4a25-8411-d2bbfbab24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BA500"/>
    <a:srgbClr val="008BD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78" autoAdjust="0"/>
    <p:restoredTop sz="94660"/>
  </p:normalViewPr>
  <p:slideViewPr>
    <p:cSldViewPr snapToGrid="0">
      <p:cViewPr varScale="1">
        <p:scale>
          <a:sx n="80" d="100"/>
          <a:sy n="80" d="100"/>
        </p:scale>
        <p:origin x="80"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ederike Kuijpers-Moelker" userId="62eca198-2884-4da6-bf76-ad773e78705c" providerId="ADAL" clId="{5DE0782D-4117-45B8-A339-FD66260DE9DD}"/>
    <pc:docChg chg="custSel modSld">
      <pc:chgData name="Frederike Kuijpers-Moelker" userId="62eca198-2884-4da6-bf76-ad773e78705c" providerId="ADAL" clId="{5DE0782D-4117-45B8-A339-FD66260DE9DD}" dt="2021-02-16T10:22:22.658" v="30" actId="20577"/>
      <pc:docMkLst>
        <pc:docMk/>
      </pc:docMkLst>
      <pc:sldChg chg="modSp mod">
        <pc:chgData name="Frederike Kuijpers-Moelker" userId="62eca198-2884-4da6-bf76-ad773e78705c" providerId="ADAL" clId="{5DE0782D-4117-45B8-A339-FD66260DE9DD}" dt="2021-02-16T10:22:22.658" v="30" actId="20577"/>
        <pc:sldMkLst>
          <pc:docMk/>
          <pc:sldMk cId="2855252641" sldId="265"/>
        </pc:sldMkLst>
        <pc:spChg chg="mod">
          <ac:chgData name="Frederike Kuijpers-Moelker" userId="62eca198-2884-4da6-bf76-ad773e78705c" providerId="ADAL" clId="{5DE0782D-4117-45B8-A339-FD66260DE9DD}" dt="2021-02-16T10:22:22.658" v="30" actId="20577"/>
          <ac:spMkLst>
            <pc:docMk/>
            <pc:sldMk cId="2855252641" sldId="265"/>
            <ac:spMk id="5" creationId="{1B65206C-C0E8-4964-83F8-CC0A269A4856}"/>
          </ac:spMkLst>
        </pc:spChg>
      </pc:sldChg>
      <pc:sldChg chg="delCm">
        <pc:chgData name="Frederike Kuijpers-Moelker" userId="62eca198-2884-4da6-bf76-ad773e78705c" providerId="ADAL" clId="{5DE0782D-4117-45B8-A339-FD66260DE9DD}" dt="2021-01-12T08:36:04.318" v="0" actId="1592"/>
        <pc:sldMkLst>
          <pc:docMk/>
          <pc:sldMk cId="954122515" sldId="1319"/>
        </pc:sldMkLst>
      </pc:sldChg>
      <pc:sldChg chg="modSp mod">
        <pc:chgData name="Frederike Kuijpers-Moelker" userId="62eca198-2884-4da6-bf76-ad773e78705c" providerId="ADAL" clId="{5DE0782D-4117-45B8-A339-FD66260DE9DD}" dt="2021-01-18T12:24:38.329" v="9" actId="20577"/>
        <pc:sldMkLst>
          <pc:docMk/>
          <pc:sldMk cId="2064453877" sldId="1323"/>
        </pc:sldMkLst>
        <pc:spChg chg="mod">
          <ac:chgData name="Frederike Kuijpers-Moelker" userId="62eca198-2884-4da6-bf76-ad773e78705c" providerId="ADAL" clId="{5DE0782D-4117-45B8-A339-FD66260DE9DD}" dt="2021-01-18T12:24:38.329" v="9" actId="20577"/>
          <ac:spMkLst>
            <pc:docMk/>
            <pc:sldMk cId="2064453877" sldId="1323"/>
            <ac:spMk id="3" creationId="{F6884F78-AD5A-4CFA-BAD5-AEB9425B3BA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49688" y="0"/>
            <a:ext cx="2946400" cy="495300"/>
          </a:xfrm>
          <a:prstGeom prst="rect">
            <a:avLst/>
          </a:prstGeom>
        </p:spPr>
        <p:txBody>
          <a:bodyPr vert="horz" lIns="91440" tIns="45720" rIns="91440" bIns="45720" rtlCol="0"/>
          <a:lstStyle>
            <a:lvl1pPr algn="r">
              <a:defRPr sz="1200"/>
            </a:lvl1pPr>
          </a:lstStyle>
          <a:p>
            <a:fld id="{318319C3-E525-4DBA-A562-5723C953B954}" type="datetimeFigureOut">
              <a:rPr lang="nl-NL" smtClean="0"/>
              <a:t>16-2-2021</a:t>
            </a:fld>
            <a:endParaRPr lang="nl-NL"/>
          </a:p>
        </p:txBody>
      </p:sp>
      <p:sp>
        <p:nvSpPr>
          <p:cNvPr id="4" name="Tijdelijke aanduiding voor dia-afbeelding 3"/>
          <p:cNvSpPr>
            <a:spLocks noGrp="1" noRot="1" noChangeAspect="1"/>
          </p:cNvSpPr>
          <p:nvPr>
            <p:ph type="sldImg" idx="2"/>
          </p:nvPr>
        </p:nvSpPr>
        <p:spPr>
          <a:xfrm>
            <a:off x="438150" y="1233488"/>
            <a:ext cx="5921375" cy="3332162"/>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450" y="4751388"/>
            <a:ext cx="5438775" cy="3887787"/>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377363"/>
            <a:ext cx="2946400" cy="4953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49688" y="9377363"/>
            <a:ext cx="2946400" cy="495300"/>
          </a:xfrm>
          <a:prstGeom prst="rect">
            <a:avLst/>
          </a:prstGeom>
        </p:spPr>
        <p:txBody>
          <a:bodyPr vert="horz" lIns="91440" tIns="45720" rIns="91440" bIns="45720" rtlCol="0" anchor="b"/>
          <a:lstStyle>
            <a:lvl1pPr algn="r">
              <a:defRPr sz="1200"/>
            </a:lvl1pPr>
          </a:lstStyle>
          <a:p>
            <a:fld id="{53A4E8FB-CB75-483A-8E9F-CE0E41259889}" type="slidenum">
              <a:rPr lang="nl-NL" smtClean="0"/>
              <a:t>‹nr.›</a:t>
            </a:fld>
            <a:endParaRPr lang="nl-NL"/>
          </a:p>
        </p:txBody>
      </p:sp>
    </p:spTree>
    <p:extLst>
      <p:ext uri="{BB962C8B-B14F-4D97-AF65-F5344CB8AC3E}">
        <p14:creationId xmlns:p14="http://schemas.microsoft.com/office/powerpoint/2010/main" val="4496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FCBDE4-D5F7-49C8-801F-C7A69898D06E}"/>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654112CB-EC8D-4511-9214-01A847E65A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C3CFC582-6AB3-47BF-A9E5-D05354B069E6}"/>
              </a:ext>
            </a:extLst>
          </p:cNvPr>
          <p:cNvSpPr>
            <a:spLocks noGrp="1"/>
          </p:cNvSpPr>
          <p:nvPr>
            <p:ph type="dt" sz="half" idx="10"/>
          </p:nvPr>
        </p:nvSpPr>
        <p:spPr/>
        <p:txBody>
          <a:bodyPr/>
          <a:lstStyle/>
          <a:p>
            <a:endParaRPr lang="nl-NL"/>
          </a:p>
        </p:txBody>
      </p:sp>
      <p:sp>
        <p:nvSpPr>
          <p:cNvPr id="5" name="Tijdelijke aanduiding voor voettekst 4">
            <a:extLst>
              <a:ext uri="{FF2B5EF4-FFF2-40B4-BE49-F238E27FC236}">
                <a16:creationId xmlns:a16="http://schemas.microsoft.com/office/drawing/2014/main" id="{AF3135EB-0B72-4AFD-B146-B39233A8459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6DE3A67-A379-4978-A719-8D77F99451CB}"/>
              </a:ext>
            </a:extLst>
          </p:cNvPr>
          <p:cNvSpPr>
            <a:spLocks noGrp="1"/>
          </p:cNvSpPr>
          <p:nvPr>
            <p:ph type="sldNum" sz="quarter" idx="12"/>
          </p:nvPr>
        </p:nvSpPr>
        <p:spPr/>
        <p:txBody>
          <a:bodyPr/>
          <a:lstStyle/>
          <a:p>
            <a:fld id="{103CB0E5-0E23-4933-8AB6-15A768443C0A}" type="slidenum">
              <a:rPr lang="nl-NL" smtClean="0"/>
              <a:t>‹nr.›</a:t>
            </a:fld>
            <a:endParaRPr lang="nl-NL"/>
          </a:p>
        </p:txBody>
      </p:sp>
    </p:spTree>
    <p:extLst>
      <p:ext uri="{BB962C8B-B14F-4D97-AF65-F5344CB8AC3E}">
        <p14:creationId xmlns:p14="http://schemas.microsoft.com/office/powerpoint/2010/main" val="408589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359608-36C0-40C1-BC19-B289120E81A1}"/>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6967C6E5-F2A6-4F9E-BB74-EBB38E6A5D65}"/>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085C9EA-5022-4DC5-84A3-CD7D4E506F8F}"/>
              </a:ext>
            </a:extLst>
          </p:cNvPr>
          <p:cNvSpPr>
            <a:spLocks noGrp="1"/>
          </p:cNvSpPr>
          <p:nvPr>
            <p:ph type="dt" sz="half" idx="10"/>
          </p:nvPr>
        </p:nvSpPr>
        <p:spPr/>
        <p:txBody>
          <a:bodyPr/>
          <a:lstStyle/>
          <a:p>
            <a:endParaRPr lang="nl-NL"/>
          </a:p>
        </p:txBody>
      </p:sp>
      <p:sp>
        <p:nvSpPr>
          <p:cNvPr id="5" name="Tijdelijke aanduiding voor voettekst 4">
            <a:extLst>
              <a:ext uri="{FF2B5EF4-FFF2-40B4-BE49-F238E27FC236}">
                <a16:creationId xmlns:a16="http://schemas.microsoft.com/office/drawing/2014/main" id="{63B72EF5-C0D2-486B-8351-2A9195421B7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8EA919E-1B0D-4E9C-947A-A946113F651C}"/>
              </a:ext>
            </a:extLst>
          </p:cNvPr>
          <p:cNvSpPr>
            <a:spLocks noGrp="1"/>
          </p:cNvSpPr>
          <p:nvPr>
            <p:ph type="sldNum" sz="quarter" idx="12"/>
          </p:nvPr>
        </p:nvSpPr>
        <p:spPr/>
        <p:txBody>
          <a:bodyPr/>
          <a:lstStyle/>
          <a:p>
            <a:fld id="{103CB0E5-0E23-4933-8AB6-15A768443C0A}" type="slidenum">
              <a:rPr lang="nl-NL" smtClean="0"/>
              <a:t>‹nr.›</a:t>
            </a:fld>
            <a:endParaRPr lang="nl-NL"/>
          </a:p>
        </p:txBody>
      </p:sp>
    </p:spTree>
    <p:extLst>
      <p:ext uri="{BB962C8B-B14F-4D97-AF65-F5344CB8AC3E}">
        <p14:creationId xmlns:p14="http://schemas.microsoft.com/office/powerpoint/2010/main" val="2281189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7D72E789-14A0-4730-8D9E-EEE76CADC76F}"/>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3CE51E32-0CF5-42AE-B35B-91ABD992FBF0}"/>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840FF33-DD5B-4E13-BBCF-7D441196D790}"/>
              </a:ext>
            </a:extLst>
          </p:cNvPr>
          <p:cNvSpPr>
            <a:spLocks noGrp="1"/>
          </p:cNvSpPr>
          <p:nvPr>
            <p:ph type="dt" sz="half" idx="10"/>
          </p:nvPr>
        </p:nvSpPr>
        <p:spPr/>
        <p:txBody>
          <a:bodyPr/>
          <a:lstStyle/>
          <a:p>
            <a:endParaRPr lang="nl-NL"/>
          </a:p>
        </p:txBody>
      </p:sp>
      <p:sp>
        <p:nvSpPr>
          <p:cNvPr id="5" name="Tijdelijke aanduiding voor voettekst 4">
            <a:extLst>
              <a:ext uri="{FF2B5EF4-FFF2-40B4-BE49-F238E27FC236}">
                <a16:creationId xmlns:a16="http://schemas.microsoft.com/office/drawing/2014/main" id="{BC82A2F4-0BA9-454B-A9D6-5DF28D9A8BF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CF367C6-1F40-4E48-9351-F5ABB8DA50E7}"/>
              </a:ext>
            </a:extLst>
          </p:cNvPr>
          <p:cNvSpPr>
            <a:spLocks noGrp="1"/>
          </p:cNvSpPr>
          <p:nvPr>
            <p:ph type="sldNum" sz="quarter" idx="12"/>
          </p:nvPr>
        </p:nvSpPr>
        <p:spPr/>
        <p:txBody>
          <a:bodyPr/>
          <a:lstStyle/>
          <a:p>
            <a:fld id="{103CB0E5-0E23-4933-8AB6-15A768443C0A}" type="slidenum">
              <a:rPr lang="nl-NL" smtClean="0"/>
              <a:t>‹nr.›</a:t>
            </a:fld>
            <a:endParaRPr lang="nl-NL"/>
          </a:p>
        </p:txBody>
      </p:sp>
    </p:spTree>
    <p:extLst>
      <p:ext uri="{BB962C8B-B14F-4D97-AF65-F5344CB8AC3E}">
        <p14:creationId xmlns:p14="http://schemas.microsoft.com/office/powerpoint/2010/main" val="37712078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beginslide blauw">
    <p:spTree>
      <p:nvGrpSpPr>
        <p:cNvPr id="1" name=""/>
        <p:cNvGrpSpPr/>
        <p:nvPr/>
      </p:nvGrpSpPr>
      <p:grpSpPr>
        <a:xfrm>
          <a:off x="0" y="0"/>
          <a:ext cx="0" cy="0"/>
          <a:chOff x="0" y="0"/>
          <a:chExt cx="0" cy="0"/>
        </a:xfrm>
      </p:grpSpPr>
      <p:sp>
        <p:nvSpPr>
          <p:cNvPr id="31" name="Vrije vorm: vorm 30">
            <a:extLst>
              <a:ext uri="{FF2B5EF4-FFF2-40B4-BE49-F238E27FC236}">
                <a16:creationId xmlns:a16="http://schemas.microsoft.com/office/drawing/2014/main" id="{DC6E2CCF-FCB7-49EF-9591-FE80CFA398A8}"/>
              </a:ext>
            </a:extLst>
          </p:cNvPr>
          <p:cNvSpPr/>
          <p:nvPr userDrawn="1"/>
        </p:nvSpPr>
        <p:spPr>
          <a:xfrm>
            <a:off x="437889" y="403931"/>
            <a:ext cx="11754111" cy="6047739"/>
          </a:xfrm>
          <a:custGeom>
            <a:avLst/>
            <a:gdLst>
              <a:gd name="connsiteX0" fmla="*/ 405142 w 11626516"/>
              <a:gd name="connsiteY0" fmla="*/ 0 h 6047739"/>
              <a:gd name="connsiteX1" fmla="*/ 11626516 w 11626516"/>
              <a:gd name="connsiteY1" fmla="*/ 0 h 6047739"/>
              <a:gd name="connsiteX2" fmla="*/ 11626516 w 11626516"/>
              <a:gd name="connsiteY2" fmla="*/ 6047739 h 6047739"/>
              <a:gd name="connsiteX3" fmla="*/ 0 w 11626516"/>
              <a:gd name="connsiteY3" fmla="*/ 6047739 h 6047739"/>
              <a:gd name="connsiteX4" fmla="*/ 0 w 11626516"/>
              <a:gd name="connsiteY4" fmla="*/ 412376 h 60477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26516" h="6047739">
                <a:moveTo>
                  <a:pt x="405142" y="0"/>
                </a:moveTo>
                <a:lnTo>
                  <a:pt x="11626516" y="0"/>
                </a:lnTo>
                <a:lnTo>
                  <a:pt x="11626516" y="6047739"/>
                </a:lnTo>
                <a:lnTo>
                  <a:pt x="0" y="6047739"/>
                </a:lnTo>
                <a:lnTo>
                  <a:pt x="0" y="412376"/>
                </a:lnTo>
                <a:close/>
              </a:path>
            </a:pathLst>
          </a:custGeom>
          <a:solidFill>
            <a:srgbClr val="87C3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588"/>
          </a:p>
        </p:txBody>
      </p:sp>
      <p:pic>
        <p:nvPicPr>
          <p:cNvPr id="7" name="Afbeelding 6">
            <a:extLst>
              <a:ext uri="{FF2B5EF4-FFF2-40B4-BE49-F238E27FC236}">
                <a16:creationId xmlns:a16="http://schemas.microsoft.com/office/drawing/2014/main" id="{4D131F9E-3A9A-41E4-A795-02021971D4D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54586" y="0"/>
            <a:ext cx="1637414" cy="1637414"/>
          </a:xfrm>
          <a:prstGeom prst="rect">
            <a:avLst/>
          </a:prstGeom>
        </p:spPr>
      </p:pic>
      <p:sp>
        <p:nvSpPr>
          <p:cNvPr id="13" name="Rechthoek 12">
            <a:extLst>
              <a:ext uri="{FF2B5EF4-FFF2-40B4-BE49-F238E27FC236}">
                <a16:creationId xmlns:a16="http://schemas.microsoft.com/office/drawing/2014/main" id="{ED444A1E-FCA6-4E54-A9D2-993E69AA5A07}"/>
              </a:ext>
            </a:extLst>
          </p:cNvPr>
          <p:cNvSpPr/>
          <p:nvPr userDrawn="1"/>
        </p:nvSpPr>
        <p:spPr>
          <a:xfrm>
            <a:off x="5016032" y="2776668"/>
            <a:ext cx="1842188" cy="184218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sz="1588" dirty="0">
              <a:solidFill>
                <a:schemeClr val="bg1"/>
              </a:solidFill>
            </a:endParaRPr>
          </a:p>
        </p:txBody>
      </p:sp>
      <p:sp>
        <p:nvSpPr>
          <p:cNvPr id="14" name="Rechthoek 13">
            <a:extLst>
              <a:ext uri="{FF2B5EF4-FFF2-40B4-BE49-F238E27FC236}">
                <a16:creationId xmlns:a16="http://schemas.microsoft.com/office/drawing/2014/main" id="{FD0601EB-8525-4484-BE2E-BF5AD3E27415}"/>
              </a:ext>
            </a:extLst>
          </p:cNvPr>
          <p:cNvSpPr/>
          <p:nvPr userDrawn="1"/>
        </p:nvSpPr>
        <p:spPr>
          <a:xfrm>
            <a:off x="10555706" y="5846782"/>
            <a:ext cx="1636295" cy="1011218"/>
          </a:xfrm>
          <a:prstGeom prst="rect">
            <a:avLst/>
          </a:prstGeom>
          <a:solidFill>
            <a:srgbClr val="AFAD94">
              <a:alpha val="6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nl-NL" sz="1588" dirty="0">
              <a:solidFill>
                <a:schemeClr val="bg1"/>
              </a:solidFill>
            </a:endParaRPr>
          </a:p>
        </p:txBody>
      </p:sp>
      <p:sp>
        <p:nvSpPr>
          <p:cNvPr id="17" name="Rechthoek 16">
            <a:extLst>
              <a:ext uri="{FF2B5EF4-FFF2-40B4-BE49-F238E27FC236}">
                <a16:creationId xmlns:a16="http://schemas.microsoft.com/office/drawing/2014/main" id="{C5E1D48A-4CC9-4630-B92D-1D48D3F6471B}"/>
              </a:ext>
            </a:extLst>
          </p:cNvPr>
          <p:cNvSpPr/>
          <p:nvPr userDrawn="1"/>
        </p:nvSpPr>
        <p:spPr>
          <a:xfrm>
            <a:off x="8700071" y="4609482"/>
            <a:ext cx="1842188" cy="184218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sz="1588" dirty="0">
              <a:solidFill>
                <a:schemeClr val="bg1"/>
              </a:solidFill>
            </a:endParaRPr>
          </a:p>
        </p:txBody>
      </p:sp>
      <p:sp>
        <p:nvSpPr>
          <p:cNvPr id="19" name="Tijdelijke aanduiding voor tekst 16">
            <a:extLst>
              <a:ext uri="{FF2B5EF4-FFF2-40B4-BE49-F238E27FC236}">
                <a16:creationId xmlns:a16="http://schemas.microsoft.com/office/drawing/2014/main" id="{E6E32536-F841-477C-80BA-FADC319E756D}"/>
              </a:ext>
            </a:extLst>
          </p:cNvPr>
          <p:cNvSpPr>
            <a:spLocks noGrp="1"/>
          </p:cNvSpPr>
          <p:nvPr>
            <p:ph type="body" sz="quarter" idx="14" hasCustomPrompt="1"/>
          </p:nvPr>
        </p:nvSpPr>
        <p:spPr>
          <a:xfrm>
            <a:off x="3171819" y="4609481"/>
            <a:ext cx="1843200" cy="1843200"/>
          </a:xfrm>
          <a:prstGeom prst="rect">
            <a:avLst/>
          </a:prstGeom>
          <a:solidFill>
            <a:schemeClr val="bg1"/>
          </a:solidFill>
          <a:ln>
            <a:solidFill>
              <a:schemeClr val="bg1"/>
            </a:solidFill>
          </a:ln>
        </p:spPr>
        <p:txBody>
          <a:bodyPr/>
          <a:lstStyle>
            <a:lvl1pPr marL="0" indent="0">
              <a:buNone/>
              <a:defRPr sz="1350">
                <a:solidFill>
                  <a:srgbClr val="008ACE"/>
                </a:solidFill>
                <a:latin typeface="+mj-lt"/>
              </a:defRPr>
            </a:lvl1pPr>
          </a:lstStyle>
          <a:p>
            <a:pPr lvl="0"/>
            <a:r>
              <a:rPr lang="nl-NL" dirty="0"/>
              <a:t>Klik om een subtitel of naam van de spreker toe te voegen</a:t>
            </a:r>
          </a:p>
        </p:txBody>
      </p:sp>
      <p:sp>
        <p:nvSpPr>
          <p:cNvPr id="23" name="Titel 1">
            <a:extLst>
              <a:ext uri="{FF2B5EF4-FFF2-40B4-BE49-F238E27FC236}">
                <a16:creationId xmlns:a16="http://schemas.microsoft.com/office/drawing/2014/main" id="{739943ED-3EC6-4B1D-A5E4-25CCBFBB145B}"/>
              </a:ext>
            </a:extLst>
          </p:cNvPr>
          <p:cNvSpPr>
            <a:spLocks noGrp="1"/>
          </p:cNvSpPr>
          <p:nvPr>
            <p:ph type="ctrTitle" hasCustomPrompt="1"/>
          </p:nvPr>
        </p:nvSpPr>
        <p:spPr>
          <a:xfrm>
            <a:off x="1275814" y="1011219"/>
            <a:ext cx="8293488" cy="1479319"/>
          </a:xfrm>
          <a:prstGeom prst="rect">
            <a:avLst/>
          </a:prstGeom>
        </p:spPr>
        <p:txBody>
          <a:bodyPr lIns="0" tIns="0" rIns="0" bIns="0" anchor="t"/>
          <a:lstStyle>
            <a:lvl1pPr algn="l">
              <a:lnSpc>
                <a:spcPct val="80000"/>
              </a:lnSpc>
              <a:defRPr sz="3600" b="1">
                <a:solidFill>
                  <a:schemeClr val="bg1"/>
                </a:solidFill>
                <a:latin typeface="+mn-lt"/>
              </a:defRPr>
            </a:lvl1pPr>
          </a:lstStyle>
          <a:p>
            <a:r>
              <a:rPr lang="nl-NL" dirty="0"/>
              <a:t>Voeg een titel toe</a:t>
            </a:r>
          </a:p>
        </p:txBody>
      </p:sp>
      <p:sp>
        <p:nvSpPr>
          <p:cNvPr id="24" name="Tijdelijke aanduiding voor afbeelding 19">
            <a:extLst>
              <a:ext uri="{FF2B5EF4-FFF2-40B4-BE49-F238E27FC236}">
                <a16:creationId xmlns:a16="http://schemas.microsoft.com/office/drawing/2014/main" id="{C3C2C79C-76BF-42D5-B0B4-6225D21EDED1}"/>
              </a:ext>
            </a:extLst>
          </p:cNvPr>
          <p:cNvSpPr>
            <a:spLocks noGrp="1"/>
          </p:cNvSpPr>
          <p:nvPr>
            <p:ph type="pic" sz="quarter" idx="16" hasCustomPrompt="1"/>
          </p:nvPr>
        </p:nvSpPr>
        <p:spPr>
          <a:xfrm>
            <a:off x="8706287" y="2776162"/>
            <a:ext cx="1843200" cy="1843200"/>
          </a:xfrm>
          <a:prstGeom prst="rect">
            <a:avLst/>
          </a:prstGeom>
        </p:spPr>
        <p:txBody>
          <a:bodyPr anchor="ctr"/>
          <a:lstStyle>
            <a:lvl1pPr marL="0" indent="0" algn="ctr">
              <a:buNone/>
              <a:defRPr sz="1200" i="1"/>
            </a:lvl1pPr>
          </a:lstStyle>
          <a:p>
            <a:r>
              <a:rPr lang="nl-NL" i="1" dirty="0"/>
              <a:t>Klik om een afbeelding toe te voegen of verwijder dit blokje als je geen foto wil gebruiken</a:t>
            </a:r>
            <a:endParaRPr lang="nl-NL" dirty="0"/>
          </a:p>
        </p:txBody>
      </p:sp>
      <p:sp>
        <p:nvSpPr>
          <p:cNvPr id="20" name="Tijdelijke aanduiding voor tekst 16">
            <a:extLst>
              <a:ext uri="{FF2B5EF4-FFF2-40B4-BE49-F238E27FC236}">
                <a16:creationId xmlns:a16="http://schemas.microsoft.com/office/drawing/2014/main" id="{FAF6CA45-46E0-4E35-B299-FDE0A26A6F87}"/>
              </a:ext>
            </a:extLst>
          </p:cNvPr>
          <p:cNvSpPr>
            <a:spLocks noGrp="1"/>
          </p:cNvSpPr>
          <p:nvPr>
            <p:ph type="body" sz="quarter" idx="15" hasCustomPrompt="1"/>
          </p:nvPr>
        </p:nvSpPr>
        <p:spPr>
          <a:xfrm>
            <a:off x="6856869" y="4609481"/>
            <a:ext cx="1843200" cy="1843200"/>
          </a:xfrm>
          <a:prstGeom prst="rect">
            <a:avLst/>
          </a:prstGeom>
          <a:solidFill>
            <a:srgbClr val="DAA500"/>
          </a:solidFill>
          <a:ln>
            <a:solidFill>
              <a:srgbClr val="DAA500"/>
            </a:solidFill>
          </a:ln>
        </p:spPr>
        <p:txBody>
          <a:bodyPr anchor="b"/>
          <a:lstStyle>
            <a:lvl1pPr marL="0" indent="0">
              <a:buNone/>
              <a:defRPr sz="1350" b="0">
                <a:solidFill>
                  <a:schemeClr val="bg1"/>
                </a:solidFill>
                <a:latin typeface="+mn-lt"/>
              </a:defRPr>
            </a:lvl1pPr>
          </a:lstStyle>
          <a:p>
            <a:pPr lvl="0"/>
            <a:r>
              <a:rPr lang="nl-NL" dirty="0"/>
              <a:t>Klik om een datum toe te voegen</a:t>
            </a:r>
          </a:p>
        </p:txBody>
      </p:sp>
      <p:sp>
        <p:nvSpPr>
          <p:cNvPr id="18" name="Rechthoek 17">
            <a:extLst>
              <a:ext uri="{FF2B5EF4-FFF2-40B4-BE49-F238E27FC236}">
                <a16:creationId xmlns:a16="http://schemas.microsoft.com/office/drawing/2014/main" id="{6F386FC7-8C11-4299-BBF3-D3BDA9D5A7B3}"/>
              </a:ext>
            </a:extLst>
          </p:cNvPr>
          <p:cNvSpPr/>
          <p:nvPr userDrawn="1"/>
        </p:nvSpPr>
        <p:spPr>
          <a:xfrm>
            <a:off x="5016032" y="2776668"/>
            <a:ext cx="1842188" cy="184218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sz="1588" dirty="0">
              <a:solidFill>
                <a:schemeClr val="bg1"/>
              </a:solidFill>
            </a:endParaRPr>
          </a:p>
        </p:txBody>
      </p:sp>
    </p:spTree>
    <p:extLst>
      <p:ext uri="{BB962C8B-B14F-4D97-AF65-F5344CB8AC3E}">
        <p14:creationId xmlns:p14="http://schemas.microsoft.com/office/powerpoint/2010/main" val="3037969758"/>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ekstslide blauw">
    <p:bg>
      <p:bgPr>
        <a:solidFill>
          <a:srgbClr val="87C3E7"/>
        </a:solidFill>
        <a:effectLst/>
      </p:bgPr>
    </p:bg>
    <p:spTree>
      <p:nvGrpSpPr>
        <p:cNvPr id="1" name=""/>
        <p:cNvGrpSpPr/>
        <p:nvPr/>
      </p:nvGrpSpPr>
      <p:grpSpPr>
        <a:xfrm>
          <a:off x="0" y="0"/>
          <a:ext cx="0" cy="0"/>
          <a:chOff x="0" y="0"/>
          <a:chExt cx="0" cy="0"/>
        </a:xfrm>
      </p:grpSpPr>
      <p:sp>
        <p:nvSpPr>
          <p:cNvPr id="7" name="Vrije vorm: vorm 6">
            <a:extLst>
              <a:ext uri="{FF2B5EF4-FFF2-40B4-BE49-F238E27FC236}">
                <a16:creationId xmlns:a16="http://schemas.microsoft.com/office/drawing/2014/main" id="{7CF97FAF-0EAE-45F6-B0EC-5351EECDE843}"/>
              </a:ext>
            </a:extLst>
          </p:cNvPr>
          <p:cNvSpPr/>
          <p:nvPr userDrawn="1"/>
        </p:nvSpPr>
        <p:spPr>
          <a:xfrm>
            <a:off x="161365" y="160897"/>
            <a:ext cx="12030634" cy="6536208"/>
          </a:xfrm>
          <a:custGeom>
            <a:avLst/>
            <a:gdLst>
              <a:gd name="connsiteX0" fmla="*/ 1 w 12070976"/>
              <a:gd name="connsiteY0" fmla="*/ 1 h 6549655"/>
              <a:gd name="connsiteX1" fmla="*/ 1 w 12070976"/>
              <a:gd name="connsiteY1" fmla="*/ 176331 h 6549655"/>
              <a:gd name="connsiteX2" fmla="*/ 175774 w 12070976"/>
              <a:gd name="connsiteY2" fmla="*/ 1 h 6549655"/>
              <a:gd name="connsiteX3" fmla="*/ 0 w 12070976"/>
              <a:gd name="connsiteY3" fmla="*/ 0 h 6549655"/>
              <a:gd name="connsiteX4" fmla="*/ 12070976 w 12070976"/>
              <a:gd name="connsiteY4" fmla="*/ 0 h 6549655"/>
              <a:gd name="connsiteX5" fmla="*/ 12070976 w 12070976"/>
              <a:gd name="connsiteY5" fmla="*/ 6549655 h 6549655"/>
              <a:gd name="connsiteX6" fmla="*/ 0 w 12070976"/>
              <a:gd name="connsiteY6" fmla="*/ 6549655 h 6549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70976" h="6549655">
                <a:moveTo>
                  <a:pt x="1" y="1"/>
                </a:moveTo>
                <a:lnTo>
                  <a:pt x="1" y="176331"/>
                </a:lnTo>
                <a:lnTo>
                  <a:pt x="175774" y="1"/>
                </a:lnTo>
                <a:close/>
                <a:moveTo>
                  <a:pt x="0" y="0"/>
                </a:moveTo>
                <a:lnTo>
                  <a:pt x="12070976" y="0"/>
                </a:lnTo>
                <a:lnTo>
                  <a:pt x="12070976" y="6549655"/>
                </a:lnTo>
                <a:lnTo>
                  <a:pt x="0" y="654965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588"/>
          </a:p>
        </p:txBody>
      </p:sp>
      <p:pic>
        <p:nvPicPr>
          <p:cNvPr id="9" name="Afbeelding 8">
            <a:extLst>
              <a:ext uri="{FF2B5EF4-FFF2-40B4-BE49-F238E27FC236}">
                <a16:creationId xmlns:a16="http://schemas.microsoft.com/office/drawing/2014/main" id="{6E3D1A0E-91C0-4942-8F5F-D75CA808E2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525692" y="1"/>
            <a:ext cx="666307" cy="666307"/>
          </a:xfrm>
          <a:prstGeom prst="rect">
            <a:avLst/>
          </a:prstGeom>
        </p:spPr>
      </p:pic>
      <p:sp>
        <p:nvSpPr>
          <p:cNvPr id="11" name="Slide Number Placeholder 5">
            <a:extLst>
              <a:ext uri="{FF2B5EF4-FFF2-40B4-BE49-F238E27FC236}">
                <a16:creationId xmlns:a16="http://schemas.microsoft.com/office/drawing/2014/main" id="{C44DA298-4412-4CD2-BEEC-15263C1D9D79}"/>
              </a:ext>
            </a:extLst>
          </p:cNvPr>
          <p:cNvSpPr>
            <a:spLocks noGrp="1"/>
          </p:cNvSpPr>
          <p:nvPr>
            <p:ph type="sldNum" sz="quarter" idx="12"/>
          </p:nvPr>
        </p:nvSpPr>
        <p:spPr>
          <a:xfrm>
            <a:off x="11675965" y="6196654"/>
            <a:ext cx="365760" cy="365760"/>
          </a:xfrm>
          <a:prstGeom prst="ellipse">
            <a:avLst/>
          </a:prstGeom>
          <a:noFill/>
        </p:spPr>
        <p:txBody>
          <a:bodyPr wrap="none" lIns="0" tIns="0" rIns="0" bIns="0" anchor="ctr"/>
          <a:lstStyle>
            <a:lvl1pPr algn="ctr">
              <a:defRPr sz="900">
                <a:solidFill>
                  <a:srgbClr val="008ACE"/>
                </a:solidFill>
              </a:defRPr>
            </a:lvl1pPr>
          </a:lstStyle>
          <a:p>
            <a:fld id="{8A7A6979-0714-4377-B894-6BE4C2D6E202}" type="slidenum">
              <a:rPr lang="en-US" smtClean="0"/>
              <a:pPr/>
              <a:t>‹nr.›</a:t>
            </a:fld>
            <a:endParaRPr lang="en-US" dirty="0"/>
          </a:p>
        </p:txBody>
      </p:sp>
      <p:sp>
        <p:nvSpPr>
          <p:cNvPr id="8" name="Tijdelijke aanduiding voor afbeelding 19">
            <a:extLst>
              <a:ext uri="{FF2B5EF4-FFF2-40B4-BE49-F238E27FC236}">
                <a16:creationId xmlns:a16="http://schemas.microsoft.com/office/drawing/2014/main" id="{66351EE6-1C18-436B-9564-A00F397E822D}"/>
              </a:ext>
            </a:extLst>
          </p:cNvPr>
          <p:cNvSpPr>
            <a:spLocks noGrp="1"/>
          </p:cNvSpPr>
          <p:nvPr>
            <p:ph type="pic" sz="quarter" idx="11"/>
          </p:nvPr>
        </p:nvSpPr>
        <p:spPr>
          <a:xfrm>
            <a:off x="6096000" y="2063698"/>
            <a:ext cx="4503821" cy="3783083"/>
          </a:xfrm>
          <a:prstGeom prst="rect">
            <a:avLst/>
          </a:prstGeom>
        </p:spPr>
        <p:txBody>
          <a:bodyPr anchor="ctr"/>
          <a:lstStyle>
            <a:lvl1pPr marL="0" indent="0" algn="ctr">
              <a:buNone/>
              <a:defRPr i="1">
                <a:solidFill>
                  <a:schemeClr val="tx1"/>
                </a:solidFill>
              </a:defRPr>
            </a:lvl1pPr>
          </a:lstStyle>
          <a:p>
            <a:endParaRPr lang="nl-NL" dirty="0"/>
          </a:p>
        </p:txBody>
      </p:sp>
      <p:sp>
        <p:nvSpPr>
          <p:cNvPr id="14" name="Tijdelijke aanduiding voor tekst 2">
            <a:extLst>
              <a:ext uri="{FF2B5EF4-FFF2-40B4-BE49-F238E27FC236}">
                <a16:creationId xmlns:a16="http://schemas.microsoft.com/office/drawing/2014/main" id="{F74EBC1D-85E3-4E61-8778-6334EA6D8FA5}"/>
              </a:ext>
            </a:extLst>
          </p:cNvPr>
          <p:cNvSpPr>
            <a:spLocks noGrp="1"/>
          </p:cNvSpPr>
          <p:nvPr>
            <p:ph type="body" sz="quarter" idx="13"/>
          </p:nvPr>
        </p:nvSpPr>
        <p:spPr>
          <a:xfrm>
            <a:off x="1275814" y="2068025"/>
            <a:ext cx="4535440" cy="3774428"/>
          </a:xfrm>
          <a:prstGeom prst="rect">
            <a:avLst/>
          </a:prstGeom>
        </p:spPr>
        <p:txBody>
          <a:bodyPr lIns="0" tIns="0" rIns="0" bIns="0"/>
          <a:lstStyle>
            <a:lvl1pPr marL="171453" indent="-171453">
              <a:buFont typeface="Wingdings" panose="05000000000000000000" pitchFamily="2" charset="2"/>
              <a:buChar char="§"/>
              <a:defRPr sz="2100">
                <a:latin typeface="+mj-lt"/>
              </a:defRPr>
            </a:lvl1pPr>
            <a:lvl2pPr marL="514360" indent="-171453">
              <a:buFont typeface="Calibri Light" panose="020F0302020204030204" pitchFamily="34" charset="0"/>
              <a:buChar char="-"/>
              <a:defRPr sz="2100">
                <a:latin typeface="+mj-lt"/>
              </a:defRPr>
            </a:lvl2pPr>
            <a:lvl3pPr>
              <a:defRPr sz="2100">
                <a:latin typeface="+mj-lt"/>
              </a:defRPr>
            </a:lvl3pPr>
          </a:lstStyle>
          <a:p>
            <a:pPr lvl="0"/>
            <a:r>
              <a:rPr lang="nl-NL" dirty="0"/>
              <a:t>Tekststijl van het model bewerken</a:t>
            </a:r>
          </a:p>
          <a:p>
            <a:pPr lvl="1"/>
            <a:r>
              <a:rPr lang="nl-NL" dirty="0"/>
              <a:t>Tweede niveau</a:t>
            </a:r>
          </a:p>
          <a:p>
            <a:pPr lvl="2"/>
            <a:r>
              <a:rPr lang="nl-NL" dirty="0"/>
              <a:t>Derde niveau</a:t>
            </a:r>
          </a:p>
        </p:txBody>
      </p:sp>
      <p:sp>
        <p:nvSpPr>
          <p:cNvPr id="15" name="Titel 5">
            <a:extLst>
              <a:ext uri="{FF2B5EF4-FFF2-40B4-BE49-F238E27FC236}">
                <a16:creationId xmlns:a16="http://schemas.microsoft.com/office/drawing/2014/main" id="{43CB8CFC-1ADE-4BAF-8D3D-0855D4C52B79}"/>
              </a:ext>
            </a:extLst>
          </p:cNvPr>
          <p:cNvSpPr>
            <a:spLocks noGrp="1"/>
          </p:cNvSpPr>
          <p:nvPr>
            <p:ph type="title" hasCustomPrompt="1"/>
          </p:nvPr>
        </p:nvSpPr>
        <p:spPr>
          <a:xfrm>
            <a:off x="1275815" y="1011219"/>
            <a:ext cx="9324007" cy="661171"/>
          </a:xfrm>
          <a:prstGeom prst="rect">
            <a:avLst/>
          </a:prstGeom>
        </p:spPr>
        <p:txBody>
          <a:bodyPr lIns="0" tIns="0" rIns="0" bIns="0"/>
          <a:lstStyle>
            <a:lvl1pPr>
              <a:lnSpc>
                <a:spcPct val="80000"/>
              </a:lnSpc>
              <a:defRPr sz="3000" b="1">
                <a:solidFill>
                  <a:srgbClr val="008ACE"/>
                </a:solidFill>
                <a:latin typeface="+mn-lt"/>
              </a:defRPr>
            </a:lvl1pPr>
          </a:lstStyle>
          <a:p>
            <a:r>
              <a:rPr lang="nl-NL" dirty="0"/>
              <a:t>Klik om een titel toe te voegen</a:t>
            </a:r>
          </a:p>
        </p:txBody>
      </p:sp>
    </p:spTree>
    <p:extLst>
      <p:ext uri="{BB962C8B-B14F-4D97-AF65-F5344CB8AC3E}">
        <p14:creationId xmlns:p14="http://schemas.microsoft.com/office/powerpoint/2010/main" val="134432582"/>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beginslide bruin">
    <p:spTree>
      <p:nvGrpSpPr>
        <p:cNvPr id="1" name=""/>
        <p:cNvGrpSpPr/>
        <p:nvPr/>
      </p:nvGrpSpPr>
      <p:grpSpPr>
        <a:xfrm>
          <a:off x="0" y="0"/>
          <a:ext cx="0" cy="0"/>
          <a:chOff x="0" y="0"/>
          <a:chExt cx="0" cy="0"/>
        </a:xfrm>
      </p:grpSpPr>
      <p:sp>
        <p:nvSpPr>
          <p:cNvPr id="31" name="Vrije vorm: vorm 30">
            <a:extLst>
              <a:ext uri="{FF2B5EF4-FFF2-40B4-BE49-F238E27FC236}">
                <a16:creationId xmlns:a16="http://schemas.microsoft.com/office/drawing/2014/main" id="{DC6E2CCF-FCB7-49EF-9591-FE80CFA398A8}"/>
              </a:ext>
            </a:extLst>
          </p:cNvPr>
          <p:cNvSpPr/>
          <p:nvPr userDrawn="1"/>
        </p:nvSpPr>
        <p:spPr>
          <a:xfrm>
            <a:off x="437889" y="403931"/>
            <a:ext cx="11754111" cy="6047739"/>
          </a:xfrm>
          <a:custGeom>
            <a:avLst/>
            <a:gdLst>
              <a:gd name="connsiteX0" fmla="*/ 405142 w 11626516"/>
              <a:gd name="connsiteY0" fmla="*/ 0 h 6047739"/>
              <a:gd name="connsiteX1" fmla="*/ 11626516 w 11626516"/>
              <a:gd name="connsiteY1" fmla="*/ 0 h 6047739"/>
              <a:gd name="connsiteX2" fmla="*/ 11626516 w 11626516"/>
              <a:gd name="connsiteY2" fmla="*/ 6047739 h 6047739"/>
              <a:gd name="connsiteX3" fmla="*/ 0 w 11626516"/>
              <a:gd name="connsiteY3" fmla="*/ 6047739 h 6047739"/>
              <a:gd name="connsiteX4" fmla="*/ 0 w 11626516"/>
              <a:gd name="connsiteY4" fmla="*/ 412376 h 60477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26516" h="6047739">
                <a:moveTo>
                  <a:pt x="405142" y="0"/>
                </a:moveTo>
                <a:lnTo>
                  <a:pt x="11626516" y="0"/>
                </a:lnTo>
                <a:lnTo>
                  <a:pt x="11626516" y="6047739"/>
                </a:lnTo>
                <a:lnTo>
                  <a:pt x="0" y="6047739"/>
                </a:lnTo>
                <a:lnTo>
                  <a:pt x="0" y="412376"/>
                </a:lnTo>
                <a:close/>
              </a:path>
            </a:pathLst>
          </a:custGeom>
          <a:solidFill>
            <a:srgbClr val="88C2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588"/>
          </a:p>
        </p:txBody>
      </p:sp>
      <p:pic>
        <p:nvPicPr>
          <p:cNvPr id="7" name="Afbeelding 6">
            <a:extLst>
              <a:ext uri="{FF2B5EF4-FFF2-40B4-BE49-F238E27FC236}">
                <a16:creationId xmlns:a16="http://schemas.microsoft.com/office/drawing/2014/main" id="{4D131F9E-3A9A-41E4-A795-02021971D4D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54586" y="0"/>
            <a:ext cx="1637414" cy="1637414"/>
          </a:xfrm>
          <a:prstGeom prst="rect">
            <a:avLst/>
          </a:prstGeom>
        </p:spPr>
      </p:pic>
      <p:sp>
        <p:nvSpPr>
          <p:cNvPr id="15" name="Tijdelijke aanduiding voor tekst 16">
            <a:extLst>
              <a:ext uri="{FF2B5EF4-FFF2-40B4-BE49-F238E27FC236}">
                <a16:creationId xmlns:a16="http://schemas.microsoft.com/office/drawing/2014/main" id="{AEE1D31E-C74A-4AF0-BDAE-0113603B1D62}"/>
              </a:ext>
            </a:extLst>
          </p:cNvPr>
          <p:cNvSpPr>
            <a:spLocks noGrp="1" noChangeAspect="1"/>
          </p:cNvSpPr>
          <p:nvPr>
            <p:ph type="body" sz="quarter" idx="15" hasCustomPrompt="1"/>
          </p:nvPr>
        </p:nvSpPr>
        <p:spPr>
          <a:xfrm>
            <a:off x="6868186" y="4608469"/>
            <a:ext cx="3686401" cy="1843200"/>
          </a:xfrm>
          <a:prstGeom prst="rect">
            <a:avLst/>
          </a:prstGeom>
          <a:solidFill>
            <a:schemeClr val="bg1"/>
          </a:solidFill>
        </p:spPr>
        <p:txBody>
          <a:bodyPr lIns="180000" tIns="180000" rIns="180000" bIns="180000" anchor="t"/>
          <a:lstStyle>
            <a:lvl1pPr marL="0" indent="0" algn="l">
              <a:buNone/>
              <a:defRPr sz="1200">
                <a:solidFill>
                  <a:srgbClr val="008ACE"/>
                </a:solidFill>
                <a:latin typeface="+mj-lt"/>
              </a:defRPr>
            </a:lvl1pPr>
          </a:lstStyle>
          <a:p>
            <a:pPr lvl="0"/>
            <a:r>
              <a:rPr lang="nl-NL" dirty="0"/>
              <a:t>Klik om contactgegevens toe te voegen</a:t>
            </a:r>
          </a:p>
        </p:txBody>
      </p:sp>
      <p:sp>
        <p:nvSpPr>
          <p:cNvPr id="16" name="Titel 1">
            <a:extLst>
              <a:ext uri="{FF2B5EF4-FFF2-40B4-BE49-F238E27FC236}">
                <a16:creationId xmlns:a16="http://schemas.microsoft.com/office/drawing/2014/main" id="{4EF0351C-30A7-4275-9B24-D4AE55852363}"/>
              </a:ext>
            </a:extLst>
          </p:cNvPr>
          <p:cNvSpPr>
            <a:spLocks noGrp="1"/>
          </p:cNvSpPr>
          <p:nvPr>
            <p:ph type="ctrTitle" hasCustomPrompt="1"/>
          </p:nvPr>
        </p:nvSpPr>
        <p:spPr>
          <a:xfrm>
            <a:off x="1275814" y="1011219"/>
            <a:ext cx="8293488" cy="1479319"/>
          </a:xfrm>
          <a:prstGeom prst="rect">
            <a:avLst/>
          </a:prstGeom>
        </p:spPr>
        <p:txBody>
          <a:bodyPr lIns="0" tIns="0" rIns="0" bIns="0" anchor="t"/>
          <a:lstStyle>
            <a:lvl1pPr algn="l">
              <a:lnSpc>
                <a:spcPct val="80000"/>
              </a:lnSpc>
              <a:defRPr sz="3600" b="1">
                <a:solidFill>
                  <a:schemeClr val="bg1"/>
                </a:solidFill>
                <a:latin typeface="+mn-lt"/>
              </a:defRPr>
            </a:lvl1pPr>
          </a:lstStyle>
          <a:p>
            <a:r>
              <a:rPr lang="nl-NL" dirty="0"/>
              <a:t>Klik om een afsluiting toe te voegen</a:t>
            </a:r>
          </a:p>
        </p:txBody>
      </p:sp>
      <p:sp>
        <p:nvSpPr>
          <p:cNvPr id="18" name="Rechthoek 17">
            <a:extLst>
              <a:ext uri="{FF2B5EF4-FFF2-40B4-BE49-F238E27FC236}">
                <a16:creationId xmlns:a16="http://schemas.microsoft.com/office/drawing/2014/main" id="{B4454235-3DA0-41C7-8C27-9B306C97D7DF}"/>
              </a:ext>
            </a:extLst>
          </p:cNvPr>
          <p:cNvSpPr/>
          <p:nvPr userDrawn="1"/>
        </p:nvSpPr>
        <p:spPr>
          <a:xfrm>
            <a:off x="5024986" y="4608469"/>
            <a:ext cx="1843200" cy="18432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sz="1588" dirty="0">
              <a:solidFill>
                <a:schemeClr val="bg1"/>
              </a:solidFill>
            </a:endParaRPr>
          </a:p>
        </p:txBody>
      </p:sp>
      <p:sp>
        <p:nvSpPr>
          <p:cNvPr id="8" name="Rechthoek 7">
            <a:extLst>
              <a:ext uri="{FF2B5EF4-FFF2-40B4-BE49-F238E27FC236}">
                <a16:creationId xmlns:a16="http://schemas.microsoft.com/office/drawing/2014/main" id="{24234A86-22FE-4C4D-96A3-AE38FEEE93DD}"/>
              </a:ext>
            </a:extLst>
          </p:cNvPr>
          <p:cNvSpPr/>
          <p:nvPr userDrawn="1"/>
        </p:nvSpPr>
        <p:spPr>
          <a:xfrm>
            <a:off x="10555706" y="5846782"/>
            <a:ext cx="1636295" cy="1011218"/>
          </a:xfrm>
          <a:prstGeom prst="rect">
            <a:avLst/>
          </a:prstGeom>
          <a:solidFill>
            <a:srgbClr val="AFAD94">
              <a:alpha val="6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nl-NL" sz="1588" dirty="0">
              <a:solidFill>
                <a:schemeClr val="bg1"/>
              </a:solidFill>
            </a:endParaRPr>
          </a:p>
        </p:txBody>
      </p:sp>
      <p:sp>
        <p:nvSpPr>
          <p:cNvPr id="9" name="Tijdelijke aanduiding voor afbeelding 3">
            <a:extLst>
              <a:ext uri="{FF2B5EF4-FFF2-40B4-BE49-F238E27FC236}">
                <a16:creationId xmlns:a16="http://schemas.microsoft.com/office/drawing/2014/main" id="{84C7DFF0-DB05-4F8C-81D6-D7543B3863F9}"/>
              </a:ext>
            </a:extLst>
          </p:cNvPr>
          <p:cNvSpPr>
            <a:spLocks noGrp="1" noChangeAspect="1"/>
          </p:cNvSpPr>
          <p:nvPr>
            <p:ph type="pic" sz="quarter" idx="11" hasCustomPrompt="1"/>
          </p:nvPr>
        </p:nvSpPr>
        <p:spPr>
          <a:xfrm>
            <a:off x="6868186" y="2765269"/>
            <a:ext cx="1843200" cy="1843200"/>
          </a:xfrm>
          <a:prstGeom prst="rect">
            <a:avLst/>
          </a:prstGeom>
        </p:spPr>
        <p:txBody>
          <a:bodyPr anchor="ctr"/>
          <a:lstStyle>
            <a:lvl1pPr marL="0" indent="0" algn="ctr">
              <a:buNone/>
              <a:defRPr sz="1200" i="1"/>
            </a:lvl1pPr>
          </a:lstStyle>
          <a:p>
            <a:r>
              <a:rPr lang="nl-NL" dirty="0"/>
              <a:t>Klik om een (pas)foto toe te voegen of verwijder dit blokje als je geen foto wil toevoegen</a:t>
            </a:r>
          </a:p>
        </p:txBody>
      </p:sp>
    </p:spTree>
    <p:extLst>
      <p:ext uri="{BB962C8B-B14F-4D97-AF65-F5344CB8AC3E}">
        <p14:creationId xmlns:p14="http://schemas.microsoft.com/office/powerpoint/2010/main" val="30882150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E68E1F-C5CA-463D-AA81-1885CE732045}"/>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8FE2D988-639C-454B-A29B-76815C96CA29}"/>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C8B4A6D-1E7C-419E-BEA1-80A3BA6226F8}"/>
              </a:ext>
            </a:extLst>
          </p:cNvPr>
          <p:cNvSpPr>
            <a:spLocks noGrp="1"/>
          </p:cNvSpPr>
          <p:nvPr>
            <p:ph type="dt" sz="half" idx="10"/>
          </p:nvPr>
        </p:nvSpPr>
        <p:spPr/>
        <p:txBody>
          <a:bodyPr/>
          <a:lstStyle/>
          <a:p>
            <a:endParaRPr lang="nl-NL"/>
          </a:p>
        </p:txBody>
      </p:sp>
      <p:sp>
        <p:nvSpPr>
          <p:cNvPr id="5" name="Tijdelijke aanduiding voor voettekst 4">
            <a:extLst>
              <a:ext uri="{FF2B5EF4-FFF2-40B4-BE49-F238E27FC236}">
                <a16:creationId xmlns:a16="http://schemas.microsoft.com/office/drawing/2014/main" id="{C225860E-45A6-4D59-9445-5BE8BC9342A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B51CE6A-544D-46BE-8CE9-8633B4E36137}"/>
              </a:ext>
            </a:extLst>
          </p:cNvPr>
          <p:cNvSpPr>
            <a:spLocks noGrp="1"/>
          </p:cNvSpPr>
          <p:nvPr>
            <p:ph type="sldNum" sz="quarter" idx="12"/>
          </p:nvPr>
        </p:nvSpPr>
        <p:spPr/>
        <p:txBody>
          <a:bodyPr/>
          <a:lstStyle/>
          <a:p>
            <a:fld id="{103CB0E5-0E23-4933-8AB6-15A768443C0A}" type="slidenum">
              <a:rPr lang="nl-NL" smtClean="0"/>
              <a:t>‹nr.›</a:t>
            </a:fld>
            <a:endParaRPr lang="nl-NL"/>
          </a:p>
        </p:txBody>
      </p:sp>
    </p:spTree>
    <p:extLst>
      <p:ext uri="{BB962C8B-B14F-4D97-AF65-F5344CB8AC3E}">
        <p14:creationId xmlns:p14="http://schemas.microsoft.com/office/powerpoint/2010/main" val="2068590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F6D2D1-3933-4249-A041-96933FC996CD}"/>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69C3F729-B492-4F1A-AD1F-9F488D60A9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FE48585C-E39C-44D5-A96B-B444E6842D7B}"/>
              </a:ext>
            </a:extLst>
          </p:cNvPr>
          <p:cNvSpPr>
            <a:spLocks noGrp="1"/>
          </p:cNvSpPr>
          <p:nvPr>
            <p:ph type="dt" sz="half" idx="10"/>
          </p:nvPr>
        </p:nvSpPr>
        <p:spPr/>
        <p:txBody>
          <a:bodyPr/>
          <a:lstStyle/>
          <a:p>
            <a:endParaRPr lang="nl-NL"/>
          </a:p>
        </p:txBody>
      </p:sp>
      <p:sp>
        <p:nvSpPr>
          <p:cNvPr id="5" name="Tijdelijke aanduiding voor voettekst 4">
            <a:extLst>
              <a:ext uri="{FF2B5EF4-FFF2-40B4-BE49-F238E27FC236}">
                <a16:creationId xmlns:a16="http://schemas.microsoft.com/office/drawing/2014/main" id="{9E0CBE12-228F-4D25-B418-8D3A7D6CC6D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8E3A664-52E3-43A5-96CB-E7DA5FE4931F}"/>
              </a:ext>
            </a:extLst>
          </p:cNvPr>
          <p:cNvSpPr>
            <a:spLocks noGrp="1"/>
          </p:cNvSpPr>
          <p:nvPr>
            <p:ph type="sldNum" sz="quarter" idx="12"/>
          </p:nvPr>
        </p:nvSpPr>
        <p:spPr/>
        <p:txBody>
          <a:bodyPr/>
          <a:lstStyle/>
          <a:p>
            <a:fld id="{103CB0E5-0E23-4933-8AB6-15A768443C0A}" type="slidenum">
              <a:rPr lang="nl-NL" smtClean="0"/>
              <a:t>‹nr.›</a:t>
            </a:fld>
            <a:endParaRPr lang="nl-NL"/>
          </a:p>
        </p:txBody>
      </p:sp>
    </p:spTree>
    <p:extLst>
      <p:ext uri="{BB962C8B-B14F-4D97-AF65-F5344CB8AC3E}">
        <p14:creationId xmlns:p14="http://schemas.microsoft.com/office/powerpoint/2010/main" val="3760727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B9FE4B-359B-4C4C-A069-9FB4B6D0ADA3}"/>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437AA8BF-F07B-45B3-B9BE-742E7558C648}"/>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5752892F-A465-4734-AB42-0719576B84FA}"/>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4F6C5418-DD08-428B-8B71-935B656207DC}"/>
              </a:ext>
            </a:extLst>
          </p:cNvPr>
          <p:cNvSpPr>
            <a:spLocks noGrp="1"/>
          </p:cNvSpPr>
          <p:nvPr>
            <p:ph type="dt" sz="half" idx="10"/>
          </p:nvPr>
        </p:nvSpPr>
        <p:spPr/>
        <p:txBody>
          <a:bodyPr/>
          <a:lstStyle/>
          <a:p>
            <a:endParaRPr lang="nl-NL"/>
          </a:p>
        </p:txBody>
      </p:sp>
      <p:sp>
        <p:nvSpPr>
          <p:cNvPr id="6" name="Tijdelijke aanduiding voor voettekst 5">
            <a:extLst>
              <a:ext uri="{FF2B5EF4-FFF2-40B4-BE49-F238E27FC236}">
                <a16:creationId xmlns:a16="http://schemas.microsoft.com/office/drawing/2014/main" id="{C182166D-2890-48A5-AC76-4EC8B9600618}"/>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A5030DE-B171-4E6F-95DA-A93A0F13B9DF}"/>
              </a:ext>
            </a:extLst>
          </p:cNvPr>
          <p:cNvSpPr>
            <a:spLocks noGrp="1"/>
          </p:cNvSpPr>
          <p:nvPr>
            <p:ph type="sldNum" sz="quarter" idx="12"/>
          </p:nvPr>
        </p:nvSpPr>
        <p:spPr/>
        <p:txBody>
          <a:bodyPr/>
          <a:lstStyle/>
          <a:p>
            <a:fld id="{103CB0E5-0E23-4933-8AB6-15A768443C0A}" type="slidenum">
              <a:rPr lang="nl-NL" smtClean="0"/>
              <a:t>‹nr.›</a:t>
            </a:fld>
            <a:endParaRPr lang="nl-NL"/>
          </a:p>
        </p:txBody>
      </p:sp>
    </p:spTree>
    <p:extLst>
      <p:ext uri="{BB962C8B-B14F-4D97-AF65-F5344CB8AC3E}">
        <p14:creationId xmlns:p14="http://schemas.microsoft.com/office/powerpoint/2010/main" val="1175076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1DAF98-8E9E-4AC3-9A72-36DDE919EDA0}"/>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0D65FE5D-16BA-405D-B6A5-3CFD4D46F3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E661EA7A-EF92-4528-85CE-424BCFD198D0}"/>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B79591E4-EE6B-44EF-8593-DA474EB93A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2BF311B1-4A14-4188-A6CB-2EAE07998AE6}"/>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F8F622E2-9940-4699-A39F-CCBDAD13F44F}"/>
              </a:ext>
            </a:extLst>
          </p:cNvPr>
          <p:cNvSpPr>
            <a:spLocks noGrp="1"/>
          </p:cNvSpPr>
          <p:nvPr>
            <p:ph type="dt" sz="half" idx="10"/>
          </p:nvPr>
        </p:nvSpPr>
        <p:spPr/>
        <p:txBody>
          <a:bodyPr/>
          <a:lstStyle/>
          <a:p>
            <a:endParaRPr lang="nl-NL"/>
          </a:p>
        </p:txBody>
      </p:sp>
      <p:sp>
        <p:nvSpPr>
          <p:cNvPr id="8" name="Tijdelijke aanduiding voor voettekst 7">
            <a:extLst>
              <a:ext uri="{FF2B5EF4-FFF2-40B4-BE49-F238E27FC236}">
                <a16:creationId xmlns:a16="http://schemas.microsoft.com/office/drawing/2014/main" id="{960F66C5-EBDE-47DB-9735-9F749C85845D}"/>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EC2DA5C4-075E-4333-BDFD-F86E6A3831D3}"/>
              </a:ext>
            </a:extLst>
          </p:cNvPr>
          <p:cNvSpPr>
            <a:spLocks noGrp="1"/>
          </p:cNvSpPr>
          <p:nvPr>
            <p:ph type="sldNum" sz="quarter" idx="12"/>
          </p:nvPr>
        </p:nvSpPr>
        <p:spPr/>
        <p:txBody>
          <a:bodyPr/>
          <a:lstStyle/>
          <a:p>
            <a:fld id="{103CB0E5-0E23-4933-8AB6-15A768443C0A}" type="slidenum">
              <a:rPr lang="nl-NL" smtClean="0"/>
              <a:t>‹nr.›</a:t>
            </a:fld>
            <a:endParaRPr lang="nl-NL"/>
          </a:p>
        </p:txBody>
      </p:sp>
    </p:spTree>
    <p:extLst>
      <p:ext uri="{BB962C8B-B14F-4D97-AF65-F5344CB8AC3E}">
        <p14:creationId xmlns:p14="http://schemas.microsoft.com/office/powerpoint/2010/main" val="235104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F562D3-731B-4F87-86AA-7E1544E26E6C}"/>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73D5FE7E-1676-4AE1-A4BF-1C272F5F6391}"/>
              </a:ext>
            </a:extLst>
          </p:cNvPr>
          <p:cNvSpPr>
            <a:spLocks noGrp="1"/>
          </p:cNvSpPr>
          <p:nvPr>
            <p:ph type="dt" sz="half" idx="10"/>
          </p:nvPr>
        </p:nvSpPr>
        <p:spPr/>
        <p:txBody>
          <a:bodyPr/>
          <a:lstStyle/>
          <a:p>
            <a:endParaRPr lang="nl-NL"/>
          </a:p>
        </p:txBody>
      </p:sp>
      <p:sp>
        <p:nvSpPr>
          <p:cNvPr id="4" name="Tijdelijke aanduiding voor voettekst 3">
            <a:extLst>
              <a:ext uri="{FF2B5EF4-FFF2-40B4-BE49-F238E27FC236}">
                <a16:creationId xmlns:a16="http://schemas.microsoft.com/office/drawing/2014/main" id="{97531F7B-0C06-42C9-8107-D60227AECC64}"/>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C12206FD-AF73-4008-BAEB-5F3C7C852F68}"/>
              </a:ext>
            </a:extLst>
          </p:cNvPr>
          <p:cNvSpPr>
            <a:spLocks noGrp="1"/>
          </p:cNvSpPr>
          <p:nvPr>
            <p:ph type="sldNum" sz="quarter" idx="12"/>
          </p:nvPr>
        </p:nvSpPr>
        <p:spPr/>
        <p:txBody>
          <a:bodyPr/>
          <a:lstStyle/>
          <a:p>
            <a:fld id="{103CB0E5-0E23-4933-8AB6-15A768443C0A}" type="slidenum">
              <a:rPr lang="nl-NL" smtClean="0"/>
              <a:t>‹nr.›</a:t>
            </a:fld>
            <a:endParaRPr lang="nl-NL"/>
          </a:p>
        </p:txBody>
      </p:sp>
    </p:spTree>
    <p:extLst>
      <p:ext uri="{BB962C8B-B14F-4D97-AF65-F5344CB8AC3E}">
        <p14:creationId xmlns:p14="http://schemas.microsoft.com/office/powerpoint/2010/main" val="2647177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745931FE-0D01-4F66-9573-CA20B123DE23}"/>
              </a:ext>
            </a:extLst>
          </p:cNvPr>
          <p:cNvSpPr>
            <a:spLocks noGrp="1"/>
          </p:cNvSpPr>
          <p:nvPr>
            <p:ph type="dt" sz="half" idx="10"/>
          </p:nvPr>
        </p:nvSpPr>
        <p:spPr/>
        <p:txBody>
          <a:bodyPr/>
          <a:lstStyle/>
          <a:p>
            <a:endParaRPr lang="nl-NL"/>
          </a:p>
        </p:txBody>
      </p:sp>
      <p:sp>
        <p:nvSpPr>
          <p:cNvPr id="3" name="Tijdelijke aanduiding voor voettekst 2">
            <a:extLst>
              <a:ext uri="{FF2B5EF4-FFF2-40B4-BE49-F238E27FC236}">
                <a16:creationId xmlns:a16="http://schemas.microsoft.com/office/drawing/2014/main" id="{FFD83F26-5AC6-43AE-A3AA-7F17DF58C801}"/>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72D9DF53-0480-441B-A8A0-B254AA4ED5F7}"/>
              </a:ext>
            </a:extLst>
          </p:cNvPr>
          <p:cNvSpPr>
            <a:spLocks noGrp="1"/>
          </p:cNvSpPr>
          <p:nvPr>
            <p:ph type="sldNum" sz="quarter" idx="12"/>
          </p:nvPr>
        </p:nvSpPr>
        <p:spPr/>
        <p:txBody>
          <a:bodyPr/>
          <a:lstStyle/>
          <a:p>
            <a:fld id="{103CB0E5-0E23-4933-8AB6-15A768443C0A}" type="slidenum">
              <a:rPr lang="nl-NL" smtClean="0"/>
              <a:t>‹nr.›</a:t>
            </a:fld>
            <a:endParaRPr lang="nl-NL"/>
          </a:p>
        </p:txBody>
      </p:sp>
    </p:spTree>
    <p:extLst>
      <p:ext uri="{BB962C8B-B14F-4D97-AF65-F5344CB8AC3E}">
        <p14:creationId xmlns:p14="http://schemas.microsoft.com/office/powerpoint/2010/main" val="243071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3D6799-332F-4053-B036-30687A7EF7FB}"/>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05F0F45C-2182-4190-B0DE-68A72C84A2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E972C418-98AE-47E7-94C4-0245A92F11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2F8BAC2E-BE9B-4F84-9714-A788C7731E6F}"/>
              </a:ext>
            </a:extLst>
          </p:cNvPr>
          <p:cNvSpPr>
            <a:spLocks noGrp="1"/>
          </p:cNvSpPr>
          <p:nvPr>
            <p:ph type="dt" sz="half" idx="10"/>
          </p:nvPr>
        </p:nvSpPr>
        <p:spPr/>
        <p:txBody>
          <a:bodyPr/>
          <a:lstStyle/>
          <a:p>
            <a:endParaRPr lang="nl-NL"/>
          </a:p>
        </p:txBody>
      </p:sp>
      <p:sp>
        <p:nvSpPr>
          <p:cNvPr id="6" name="Tijdelijke aanduiding voor voettekst 5">
            <a:extLst>
              <a:ext uri="{FF2B5EF4-FFF2-40B4-BE49-F238E27FC236}">
                <a16:creationId xmlns:a16="http://schemas.microsoft.com/office/drawing/2014/main" id="{BA062463-FD72-4B69-85E8-C9A474CF811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004A6E1-1B25-4D5B-AD2E-EE99EE619221}"/>
              </a:ext>
            </a:extLst>
          </p:cNvPr>
          <p:cNvSpPr>
            <a:spLocks noGrp="1"/>
          </p:cNvSpPr>
          <p:nvPr>
            <p:ph type="sldNum" sz="quarter" idx="12"/>
          </p:nvPr>
        </p:nvSpPr>
        <p:spPr/>
        <p:txBody>
          <a:bodyPr/>
          <a:lstStyle/>
          <a:p>
            <a:fld id="{103CB0E5-0E23-4933-8AB6-15A768443C0A}" type="slidenum">
              <a:rPr lang="nl-NL" smtClean="0"/>
              <a:t>‹nr.›</a:t>
            </a:fld>
            <a:endParaRPr lang="nl-NL"/>
          </a:p>
        </p:txBody>
      </p:sp>
    </p:spTree>
    <p:extLst>
      <p:ext uri="{BB962C8B-B14F-4D97-AF65-F5344CB8AC3E}">
        <p14:creationId xmlns:p14="http://schemas.microsoft.com/office/powerpoint/2010/main" val="410805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C36529-AE14-4177-A789-5018EE42F015}"/>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4627E07C-A540-4138-A3B1-B2F7734489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9F2FAA42-BCFC-4E9A-ADE5-2541A5627E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29775336-874C-4F72-8A59-DF0FB57896D4}"/>
              </a:ext>
            </a:extLst>
          </p:cNvPr>
          <p:cNvSpPr>
            <a:spLocks noGrp="1"/>
          </p:cNvSpPr>
          <p:nvPr>
            <p:ph type="dt" sz="half" idx="10"/>
          </p:nvPr>
        </p:nvSpPr>
        <p:spPr/>
        <p:txBody>
          <a:bodyPr/>
          <a:lstStyle/>
          <a:p>
            <a:endParaRPr lang="nl-NL"/>
          </a:p>
        </p:txBody>
      </p:sp>
      <p:sp>
        <p:nvSpPr>
          <p:cNvPr id="6" name="Tijdelijke aanduiding voor voettekst 5">
            <a:extLst>
              <a:ext uri="{FF2B5EF4-FFF2-40B4-BE49-F238E27FC236}">
                <a16:creationId xmlns:a16="http://schemas.microsoft.com/office/drawing/2014/main" id="{2057D863-DDE3-453B-B070-9FBCD5EB0AF4}"/>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CD1AED1B-1859-44AD-90AE-9EAB9E165D2C}"/>
              </a:ext>
            </a:extLst>
          </p:cNvPr>
          <p:cNvSpPr>
            <a:spLocks noGrp="1"/>
          </p:cNvSpPr>
          <p:nvPr>
            <p:ph type="sldNum" sz="quarter" idx="12"/>
          </p:nvPr>
        </p:nvSpPr>
        <p:spPr/>
        <p:txBody>
          <a:bodyPr/>
          <a:lstStyle/>
          <a:p>
            <a:fld id="{103CB0E5-0E23-4933-8AB6-15A768443C0A}" type="slidenum">
              <a:rPr lang="nl-NL" smtClean="0"/>
              <a:t>‹nr.›</a:t>
            </a:fld>
            <a:endParaRPr lang="nl-NL"/>
          </a:p>
        </p:txBody>
      </p:sp>
    </p:spTree>
    <p:extLst>
      <p:ext uri="{BB962C8B-B14F-4D97-AF65-F5344CB8AC3E}">
        <p14:creationId xmlns:p14="http://schemas.microsoft.com/office/powerpoint/2010/main" val="3404401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3769C437-AA94-420C-95EF-FA86FAD3D6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D2A210CB-995C-4CE6-B5C5-9B117A7702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D03C1C1-61DF-433C-A32A-167AD56059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nl-NL"/>
          </a:p>
        </p:txBody>
      </p:sp>
      <p:sp>
        <p:nvSpPr>
          <p:cNvPr id="5" name="Tijdelijke aanduiding voor voettekst 4">
            <a:extLst>
              <a:ext uri="{FF2B5EF4-FFF2-40B4-BE49-F238E27FC236}">
                <a16:creationId xmlns:a16="http://schemas.microsoft.com/office/drawing/2014/main" id="{3DB25680-CD8F-4CD7-BC7E-2D637D5543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B3998AC7-8BEC-428C-9BC9-FF7E972AE0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3CB0E5-0E23-4933-8AB6-15A768443C0A}" type="slidenum">
              <a:rPr lang="nl-NL" smtClean="0"/>
              <a:t>‹nr.›</a:t>
            </a:fld>
            <a:endParaRPr lang="nl-NL"/>
          </a:p>
        </p:txBody>
      </p:sp>
    </p:spTree>
    <p:extLst>
      <p:ext uri="{BB962C8B-B14F-4D97-AF65-F5344CB8AC3E}">
        <p14:creationId xmlns:p14="http://schemas.microsoft.com/office/powerpoint/2010/main" val="166894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3" r:id="rId12"/>
    <p:sldLayoutId id="2147483665" r:id="rId13"/>
    <p:sldLayoutId id="2147483666"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hyperlink" Target="mailto:fkuijpers@probiblio.nl" TargetMode="Externa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5D0236AB-A605-4A18-8827-033468606D86}"/>
              </a:ext>
            </a:extLst>
          </p:cNvPr>
          <p:cNvSpPr>
            <a:spLocks noGrp="1"/>
          </p:cNvSpPr>
          <p:nvPr>
            <p:ph type="body" sz="quarter" idx="14"/>
          </p:nvPr>
        </p:nvSpPr>
        <p:spPr/>
        <p:txBody>
          <a:bodyPr/>
          <a:lstStyle/>
          <a:p>
            <a:endParaRPr lang="nl-NL" b="1" dirty="0"/>
          </a:p>
          <a:p>
            <a:endParaRPr lang="nl-NL" b="1" dirty="0"/>
          </a:p>
          <a:p>
            <a:endParaRPr lang="nl-NL" b="1" dirty="0"/>
          </a:p>
          <a:p>
            <a:endParaRPr lang="nl-NL" b="1" dirty="0"/>
          </a:p>
          <a:p>
            <a:endParaRPr lang="nl-NL" b="1" dirty="0"/>
          </a:p>
          <a:p>
            <a:r>
              <a:rPr lang="nl-NL" b="1" dirty="0"/>
              <a:t>Frederike Kuijpers</a:t>
            </a:r>
          </a:p>
          <a:p>
            <a:endParaRPr lang="nl-NL" dirty="0"/>
          </a:p>
        </p:txBody>
      </p:sp>
      <p:sp>
        <p:nvSpPr>
          <p:cNvPr id="3" name="Titel 2">
            <a:extLst>
              <a:ext uri="{FF2B5EF4-FFF2-40B4-BE49-F238E27FC236}">
                <a16:creationId xmlns:a16="http://schemas.microsoft.com/office/drawing/2014/main" id="{0D6A9D2A-3613-4D9C-A453-365199625258}"/>
              </a:ext>
            </a:extLst>
          </p:cNvPr>
          <p:cNvSpPr>
            <a:spLocks noGrp="1"/>
          </p:cNvSpPr>
          <p:nvPr>
            <p:ph type="ctrTitle"/>
          </p:nvPr>
        </p:nvSpPr>
        <p:spPr/>
        <p:txBody>
          <a:bodyPr/>
          <a:lstStyle/>
          <a:p>
            <a:r>
              <a:rPr kumimoji="0" lang="nl-NL" sz="4800" b="1" i="0" u="none" strike="noStrike" kern="1200" cap="none" spc="0" normalizeH="0" baseline="0" noProof="0" dirty="0">
                <a:ln>
                  <a:noFill/>
                </a:ln>
                <a:solidFill>
                  <a:prstClr val="white"/>
                </a:solidFill>
                <a:effectLst/>
                <a:uLnTx/>
                <a:uFillTx/>
                <a:latin typeface="Calibri" panose="020F0502020204030204"/>
                <a:ea typeface="+mj-ea"/>
                <a:cs typeface="+mj-cs"/>
              </a:rPr>
              <a:t>Het fundament</a:t>
            </a:r>
            <a:br>
              <a:rPr kumimoji="0" lang="nl-NL" sz="4800" b="1" i="0" u="none" strike="noStrike" kern="1200" cap="none" spc="0" normalizeH="0" baseline="0" noProof="0" dirty="0">
                <a:ln>
                  <a:noFill/>
                </a:ln>
                <a:solidFill>
                  <a:prstClr val="white"/>
                </a:solidFill>
                <a:effectLst/>
                <a:uLnTx/>
                <a:uFillTx/>
                <a:latin typeface="Calibri" panose="020F0502020204030204"/>
                <a:ea typeface="+mj-ea"/>
                <a:cs typeface="+mj-cs"/>
              </a:rPr>
            </a:br>
            <a:r>
              <a:rPr kumimoji="0" lang="nl-NL" sz="2000" b="1" i="0" u="none" strike="noStrike" kern="1200" cap="none" spc="0" normalizeH="0" baseline="0" noProof="0" dirty="0">
                <a:ln>
                  <a:noFill/>
                </a:ln>
                <a:solidFill>
                  <a:prstClr val="white"/>
                </a:solidFill>
                <a:effectLst/>
                <a:uLnTx/>
                <a:uFillTx/>
                <a:latin typeface="Calibri" panose="020F0502020204030204"/>
                <a:ea typeface="+mj-ea"/>
                <a:cs typeface="+mj-cs"/>
              </a:rPr>
              <a:t>De basis voor organisatie(ontwikkeling)</a:t>
            </a:r>
            <a:br>
              <a:rPr kumimoji="0" lang="nl-NL" sz="2000" b="1" i="0" u="none" strike="noStrike" kern="1200" cap="none" spc="0" normalizeH="0" baseline="0" noProof="0" dirty="0">
                <a:ln>
                  <a:noFill/>
                </a:ln>
                <a:solidFill>
                  <a:prstClr val="white"/>
                </a:solidFill>
                <a:effectLst/>
                <a:uLnTx/>
                <a:uFillTx/>
                <a:latin typeface="Calibri" panose="020F0502020204030204"/>
                <a:ea typeface="+mj-ea"/>
                <a:cs typeface="+mj-cs"/>
              </a:rPr>
            </a:br>
            <a:r>
              <a:rPr kumimoji="0" lang="nl-NL" sz="2000" b="1" i="0" u="none" strike="noStrike" kern="1200" cap="none" spc="0" normalizeH="0" baseline="0" noProof="0" dirty="0">
                <a:ln>
                  <a:noFill/>
                </a:ln>
                <a:solidFill>
                  <a:prstClr val="white"/>
                </a:solidFill>
                <a:effectLst/>
                <a:uLnTx/>
                <a:uFillTx/>
                <a:latin typeface="Calibri" panose="020F0502020204030204"/>
                <a:ea typeface="+mj-ea"/>
                <a:cs typeface="+mj-cs"/>
              </a:rPr>
              <a:t>Plannen van organisatieontwikkeling met behulp van KPI’s</a:t>
            </a:r>
            <a:endParaRPr lang="nl-NL" dirty="0"/>
          </a:p>
        </p:txBody>
      </p:sp>
      <p:sp>
        <p:nvSpPr>
          <p:cNvPr id="5" name="Tijdelijke aanduiding voor tekst 4">
            <a:extLst>
              <a:ext uri="{FF2B5EF4-FFF2-40B4-BE49-F238E27FC236}">
                <a16:creationId xmlns:a16="http://schemas.microsoft.com/office/drawing/2014/main" id="{1C040802-3014-442E-8502-5DCC8391D2F6}"/>
              </a:ext>
            </a:extLst>
          </p:cNvPr>
          <p:cNvSpPr>
            <a:spLocks noGrp="1"/>
          </p:cNvSpPr>
          <p:nvPr>
            <p:ph type="body" sz="quarter" idx="15"/>
          </p:nvPr>
        </p:nvSpPr>
        <p:spPr>
          <a:ln>
            <a:solidFill>
              <a:srgbClr val="DBA500"/>
            </a:solidFill>
          </a:ln>
        </p:spPr>
        <p:txBody>
          <a:bodyPr/>
          <a:lstStyle/>
          <a:p>
            <a:endParaRPr lang="nl-NL" sz="1400" dirty="0"/>
          </a:p>
          <a:p>
            <a:endParaRPr lang="nl-NL" sz="1400" dirty="0"/>
          </a:p>
          <a:p>
            <a:r>
              <a:rPr lang="nl-NL" sz="1400" dirty="0"/>
              <a:t>December 2020</a:t>
            </a:r>
          </a:p>
        </p:txBody>
      </p:sp>
      <p:pic>
        <p:nvPicPr>
          <p:cNvPr id="1026" name="Picture 2" descr="Business Grafiek Met Groene Stijgende Pijl Omhoog Te Bewegen Naar Het  Midden Van De Rode Target GeÃ¯soleerd Op Een Witte Achtergrond  Royalty-Vrije Foto, Plaatjes, Beelden En Stock Fotografie. Image 18853308.">
            <a:extLst>
              <a:ext uri="{FF2B5EF4-FFF2-40B4-BE49-F238E27FC236}">
                <a16:creationId xmlns:a16="http://schemas.microsoft.com/office/drawing/2014/main" id="{DE36A992-2AFC-45D2-A6D2-2DC11BF3A9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14344" y="2766281"/>
            <a:ext cx="1843200" cy="18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016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AD7ADBE-5BF5-44C4-B554-B2B34B5200EA}"/>
              </a:ext>
            </a:extLst>
          </p:cNvPr>
          <p:cNvSpPr>
            <a:spLocks noGrp="1"/>
          </p:cNvSpPr>
          <p:nvPr>
            <p:ph type="sldNum" sz="quarter" idx="12"/>
          </p:nvPr>
        </p:nvSpPr>
        <p:spPr/>
        <p:txBody>
          <a:bodyPr/>
          <a:lstStyle/>
          <a:p>
            <a:fld id="{8A7A6979-0714-4377-B894-6BE4C2D6E202}" type="slidenum">
              <a:rPr lang="en-US" smtClean="0"/>
              <a:pPr/>
              <a:t>10</a:t>
            </a:fld>
            <a:endParaRPr lang="en-US" dirty="0"/>
          </a:p>
        </p:txBody>
      </p:sp>
      <p:sp>
        <p:nvSpPr>
          <p:cNvPr id="3" name="Rechthoek 2">
            <a:extLst>
              <a:ext uri="{FF2B5EF4-FFF2-40B4-BE49-F238E27FC236}">
                <a16:creationId xmlns:a16="http://schemas.microsoft.com/office/drawing/2014/main" id="{5BB16578-671E-41CB-AE98-089A0BD3026C}"/>
              </a:ext>
            </a:extLst>
          </p:cNvPr>
          <p:cNvSpPr/>
          <p:nvPr/>
        </p:nvSpPr>
        <p:spPr>
          <a:xfrm>
            <a:off x="361214" y="361507"/>
            <a:ext cx="11021490" cy="6134986"/>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400" b="1" dirty="0">
                <a:solidFill>
                  <a:schemeClr val="accent1">
                    <a:lumMod val="50000"/>
                  </a:schemeClr>
                </a:solidFill>
              </a:rPr>
              <a:t>Management van Middelen - 2</a:t>
            </a:r>
          </a:p>
          <a:p>
            <a:endParaRPr lang="nl-NL" sz="1000" b="1" dirty="0">
              <a:solidFill>
                <a:schemeClr val="accent1">
                  <a:lumMod val="50000"/>
                </a:schemeClr>
              </a:solidFill>
            </a:endParaRPr>
          </a:p>
          <a:p>
            <a:r>
              <a:rPr lang="nl-NL" sz="1000" b="1" dirty="0">
                <a:solidFill>
                  <a:schemeClr val="accent1">
                    <a:lumMod val="50000"/>
                  </a:schemeClr>
                </a:solidFill>
              </a:rPr>
              <a:t>Niveau Diensten en Materialen</a:t>
            </a:r>
          </a:p>
          <a:p>
            <a:r>
              <a:rPr lang="nl-NL" sz="1000" b="1" i="1" dirty="0">
                <a:solidFill>
                  <a:schemeClr val="accent1">
                    <a:lumMod val="50000"/>
                  </a:schemeClr>
                </a:solidFill>
              </a:rPr>
              <a:t>KPI:</a:t>
            </a:r>
          </a:p>
          <a:p>
            <a:r>
              <a:rPr lang="nl-NL" sz="1000" i="1" dirty="0">
                <a:solidFill>
                  <a:schemeClr val="accent1">
                    <a:lumMod val="50000"/>
                  </a:schemeClr>
                </a:solidFill>
              </a:rPr>
              <a:t>Ambitie, strategie en beleid worden toegepast bij de keuze voor uitbesteding</a:t>
            </a:r>
          </a:p>
          <a:p>
            <a:r>
              <a:rPr lang="nl-NL" sz="1000" b="1" i="1" dirty="0">
                <a:solidFill>
                  <a:schemeClr val="accent1">
                    <a:lumMod val="50000"/>
                  </a:schemeClr>
                </a:solidFill>
              </a:rPr>
              <a:t>Prestatie-indicator:</a:t>
            </a:r>
          </a:p>
          <a:p>
            <a:r>
              <a:rPr lang="nl-NL" sz="1000" i="1" dirty="0">
                <a:solidFill>
                  <a:schemeClr val="accent1">
                    <a:lumMod val="50000"/>
                  </a:schemeClr>
                </a:solidFill>
              </a:rPr>
              <a:t>- Kaders, richtlijnen en proces rond uitbesteding zijn vastgesteld, geïmplementeerd en geborgd (inkoopbeleid)</a:t>
            </a:r>
          </a:p>
          <a:p>
            <a:r>
              <a:rPr lang="nl-NL" sz="1000" i="1" dirty="0">
                <a:solidFill>
                  <a:schemeClr val="accent1">
                    <a:lumMod val="50000"/>
                  </a:schemeClr>
                </a:solidFill>
              </a:rPr>
              <a:t>- Het proces rond uitbesteding is vastgesteld, efficiënt, wordt gemonitord en verantwoord</a:t>
            </a:r>
          </a:p>
          <a:p>
            <a:r>
              <a:rPr lang="nl-NL" sz="1000" i="1" dirty="0">
                <a:solidFill>
                  <a:schemeClr val="accent1">
                    <a:lumMod val="50000"/>
                  </a:schemeClr>
                </a:solidFill>
              </a:rPr>
              <a:t>- Er is vastgesteld welke bedrijfsonderdelen en/of expertise niet in de organisatie aanwezig maar wel nodig zijn o de ambities te realiseren (zie 4.2 kolom 2, @Renske – deze zie jij nog niet </a:t>
            </a:r>
            <a:r>
              <a:rPr lang="nl-NL" sz="1000" i="1" dirty="0">
                <a:solidFill>
                  <a:schemeClr val="accent1">
                    <a:lumMod val="50000"/>
                  </a:schemeClr>
                </a:solidFill>
                <a:sym typeface="Wingdings" panose="05000000000000000000" pitchFamily="2" charset="2"/>
              </a:rPr>
              <a:t></a:t>
            </a:r>
            <a:r>
              <a:rPr lang="nl-NL" sz="1000" i="1" dirty="0">
                <a:solidFill>
                  <a:schemeClr val="accent1">
                    <a:lumMod val="50000"/>
                  </a:schemeClr>
                </a:solidFill>
              </a:rPr>
              <a:t>)</a:t>
            </a:r>
          </a:p>
          <a:p>
            <a:endParaRPr lang="nl-NL" sz="1000" i="1" dirty="0">
              <a:solidFill>
                <a:schemeClr val="accent1">
                  <a:lumMod val="50000"/>
                </a:schemeClr>
              </a:solidFill>
            </a:endParaRPr>
          </a:p>
          <a:p>
            <a:r>
              <a:rPr lang="nl-NL" sz="1000" b="1" i="1" dirty="0">
                <a:solidFill>
                  <a:schemeClr val="accent1">
                    <a:lumMod val="50000"/>
                  </a:schemeClr>
                </a:solidFill>
              </a:rPr>
              <a:t>KPI:</a:t>
            </a:r>
          </a:p>
          <a:p>
            <a:r>
              <a:rPr lang="nl-NL" sz="1000" i="1" dirty="0">
                <a:solidFill>
                  <a:schemeClr val="accent1">
                    <a:lumMod val="50000"/>
                  </a:schemeClr>
                </a:solidFill>
              </a:rPr>
              <a:t>Op basis van haar ambitie, strategie en beleid verwerft en gebruikt de organisatie diensten en materialen en beheert zij haar faciliteiten</a:t>
            </a:r>
          </a:p>
          <a:p>
            <a:r>
              <a:rPr lang="nl-NL" sz="1000" b="1" i="1" dirty="0">
                <a:solidFill>
                  <a:schemeClr val="accent1">
                    <a:lumMod val="50000"/>
                  </a:schemeClr>
                </a:solidFill>
              </a:rPr>
              <a:t>Prestatie-indicator:</a:t>
            </a:r>
          </a:p>
          <a:p>
            <a:pPr marL="171450" indent="-171450">
              <a:buFontTx/>
              <a:buChar char="-"/>
            </a:pPr>
            <a:r>
              <a:rPr lang="nl-NL" sz="1000" i="1" dirty="0">
                <a:solidFill>
                  <a:schemeClr val="accent1">
                    <a:lumMod val="50000"/>
                  </a:schemeClr>
                </a:solidFill>
              </a:rPr>
              <a:t>De organisatie verwerft en gebruikt diensten en materialen conform ambitie, strategie en beleid</a:t>
            </a:r>
          </a:p>
          <a:p>
            <a:pPr marL="171450" indent="-171450">
              <a:buFontTx/>
              <a:buChar char="-"/>
            </a:pPr>
            <a:r>
              <a:rPr lang="nl-NL" sz="1000" i="1" dirty="0">
                <a:solidFill>
                  <a:schemeClr val="accent1">
                    <a:lumMod val="50000"/>
                  </a:schemeClr>
                </a:solidFill>
              </a:rPr>
              <a:t>De organisatie beheert haar faciliteiten conform ambitie, strategie en beleid </a:t>
            </a:r>
          </a:p>
          <a:p>
            <a:pPr marL="171450" indent="-171450">
              <a:buFontTx/>
              <a:buChar char="-"/>
            </a:pPr>
            <a:endParaRPr lang="nl-NL" sz="1000" b="1" i="1" dirty="0">
              <a:solidFill>
                <a:schemeClr val="accent1">
                  <a:lumMod val="50000"/>
                </a:schemeClr>
              </a:solidFill>
            </a:endParaRPr>
          </a:p>
          <a:p>
            <a:r>
              <a:rPr lang="nl-NL" sz="1000" b="1" i="1" dirty="0">
                <a:solidFill>
                  <a:schemeClr val="accent1">
                    <a:lumMod val="50000"/>
                  </a:schemeClr>
                </a:solidFill>
              </a:rPr>
              <a:t>KPI:</a:t>
            </a:r>
          </a:p>
          <a:p>
            <a:r>
              <a:rPr lang="nl-NL" sz="1000" i="1" dirty="0">
                <a:solidFill>
                  <a:schemeClr val="accent1">
                    <a:lumMod val="50000"/>
                  </a:schemeClr>
                </a:solidFill>
              </a:rPr>
              <a:t>De organisatie selecteert en betrekt haar partners o.b.v. haar ambitie, strategie en beleid </a:t>
            </a:r>
          </a:p>
          <a:p>
            <a:r>
              <a:rPr lang="nl-NL" sz="1000" b="1" i="1" dirty="0">
                <a:solidFill>
                  <a:schemeClr val="accent1">
                    <a:lumMod val="50000"/>
                  </a:schemeClr>
                </a:solidFill>
              </a:rPr>
              <a:t>Prestatie-indicator:</a:t>
            </a:r>
          </a:p>
          <a:p>
            <a:pPr marL="171450" indent="-171450">
              <a:buFontTx/>
              <a:buChar char="-"/>
            </a:pPr>
            <a:r>
              <a:rPr lang="nl-NL" sz="1000" i="1" dirty="0">
                <a:solidFill>
                  <a:schemeClr val="accent1">
                    <a:lumMod val="50000"/>
                  </a:schemeClr>
                </a:solidFill>
              </a:rPr>
              <a:t>De ambitie met betrekking tot  samenwerking met partners is onderdeel van het Strategisch Kader</a:t>
            </a:r>
          </a:p>
          <a:p>
            <a:pPr marL="171450" indent="-171450">
              <a:buFontTx/>
              <a:buChar char="-"/>
            </a:pPr>
            <a:r>
              <a:rPr lang="nl-NL" sz="1000" i="1" dirty="0">
                <a:solidFill>
                  <a:schemeClr val="accent1">
                    <a:lumMod val="50000"/>
                  </a:schemeClr>
                </a:solidFill>
              </a:rPr>
              <a:t>Relatie met de gemeente en bijdrage aan gemeentelijke doelen</a:t>
            </a:r>
          </a:p>
          <a:p>
            <a:pPr marL="171450" indent="-171450">
              <a:buFontTx/>
              <a:buChar char="-"/>
            </a:pPr>
            <a:r>
              <a:rPr lang="nl-NL" sz="1000" i="1" dirty="0">
                <a:solidFill>
                  <a:schemeClr val="accent1">
                    <a:lumMod val="50000"/>
                  </a:schemeClr>
                </a:solidFill>
              </a:rPr>
              <a:t>Elke samenwerking met partner(s) levert aanvullende (maatschappelijke) waarde in het werkgebied van de organisatie</a:t>
            </a:r>
          </a:p>
          <a:p>
            <a:pPr marL="171450" indent="-171450">
              <a:buFontTx/>
              <a:buChar char="-"/>
            </a:pPr>
            <a:r>
              <a:rPr lang="nl-NL" sz="1000" i="1" dirty="0">
                <a:solidFill>
                  <a:schemeClr val="accent1">
                    <a:lumMod val="50000"/>
                  </a:schemeClr>
                </a:solidFill>
              </a:rPr>
              <a:t>De organisatie weet wie haar stakeholders zijn betrekt hen bij het bepalen van de doelen op basis van de ambitie en informeert hen over de voortgang</a:t>
            </a:r>
          </a:p>
          <a:p>
            <a:pPr marL="171450" indent="-171450">
              <a:buFontTx/>
              <a:buChar char="-"/>
            </a:pPr>
            <a:endParaRPr lang="nl-NL" sz="1000" i="1" dirty="0">
              <a:solidFill>
                <a:schemeClr val="accent1">
                  <a:lumMod val="50000"/>
                </a:schemeClr>
              </a:solidFill>
            </a:endParaRPr>
          </a:p>
          <a:p>
            <a:r>
              <a:rPr lang="nl-NL" sz="1000" b="1" i="1" dirty="0">
                <a:solidFill>
                  <a:schemeClr val="accent1">
                    <a:lumMod val="50000"/>
                  </a:schemeClr>
                </a:solidFill>
              </a:rPr>
              <a:t>KPI:</a:t>
            </a:r>
          </a:p>
          <a:p>
            <a:r>
              <a:rPr lang="nl-NL" sz="1000" i="1" dirty="0">
                <a:solidFill>
                  <a:schemeClr val="accent1">
                    <a:lumMod val="50000"/>
                  </a:schemeClr>
                </a:solidFill>
              </a:rPr>
              <a:t>De organisatie optimaliseert de toegevoegde waarde van eigen organisatie op maatschappelijk verantwoorde wijze</a:t>
            </a:r>
          </a:p>
          <a:p>
            <a:r>
              <a:rPr lang="nl-NL" sz="1000" b="1" i="1" dirty="0">
                <a:solidFill>
                  <a:schemeClr val="accent1">
                    <a:lumMod val="50000"/>
                  </a:schemeClr>
                </a:solidFill>
              </a:rPr>
              <a:t>Prestatie-indicator:</a:t>
            </a:r>
          </a:p>
          <a:p>
            <a:r>
              <a:rPr lang="nl-NL" sz="1000" b="1" i="1" dirty="0">
                <a:solidFill>
                  <a:schemeClr val="accent1">
                    <a:lumMod val="50000"/>
                  </a:schemeClr>
                </a:solidFill>
              </a:rPr>
              <a:t>- </a:t>
            </a:r>
            <a:r>
              <a:rPr lang="nl-NL" sz="1000" i="1" dirty="0">
                <a:solidFill>
                  <a:schemeClr val="accent1">
                    <a:lumMod val="50000"/>
                  </a:schemeClr>
                </a:solidFill>
              </a:rPr>
              <a:t>De organisatie maakt in al haar keuzes afwegingen met betrekking tot duurzaamheid en sociaal-maatschappelijke bijdrage </a:t>
            </a:r>
          </a:p>
          <a:p>
            <a:endParaRPr lang="nl-NL" sz="1000" i="1" dirty="0">
              <a:solidFill>
                <a:schemeClr val="accent1">
                  <a:lumMod val="50000"/>
                </a:schemeClr>
              </a:solidFill>
            </a:endParaRPr>
          </a:p>
        </p:txBody>
      </p:sp>
    </p:spTree>
    <p:extLst>
      <p:ext uri="{BB962C8B-B14F-4D97-AF65-F5344CB8AC3E}">
        <p14:creationId xmlns:p14="http://schemas.microsoft.com/office/powerpoint/2010/main" val="1779579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AD7ADBE-5BF5-44C4-B554-B2B34B5200EA}"/>
              </a:ext>
            </a:extLst>
          </p:cNvPr>
          <p:cNvSpPr>
            <a:spLocks noGrp="1"/>
          </p:cNvSpPr>
          <p:nvPr>
            <p:ph type="sldNum" sz="quarter" idx="12"/>
          </p:nvPr>
        </p:nvSpPr>
        <p:spPr/>
        <p:txBody>
          <a:bodyPr/>
          <a:lstStyle/>
          <a:p>
            <a:fld id="{8A7A6979-0714-4377-B894-6BE4C2D6E202}" type="slidenum">
              <a:rPr lang="en-US" smtClean="0"/>
              <a:pPr/>
              <a:t>11</a:t>
            </a:fld>
            <a:endParaRPr lang="en-US" dirty="0"/>
          </a:p>
        </p:txBody>
      </p:sp>
      <p:sp>
        <p:nvSpPr>
          <p:cNvPr id="3" name="Rechthoek 2">
            <a:extLst>
              <a:ext uri="{FF2B5EF4-FFF2-40B4-BE49-F238E27FC236}">
                <a16:creationId xmlns:a16="http://schemas.microsoft.com/office/drawing/2014/main" id="{75863ECC-7BFC-48DA-8C59-FA32FF9DFA25}"/>
              </a:ext>
            </a:extLst>
          </p:cNvPr>
          <p:cNvSpPr/>
          <p:nvPr/>
        </p:nvSpPr>
        <p:spPr>
          <a:xfrm>
            <a:off x="448401" y="351608"/>
            <a:ext cx="10866474" cy="5922335"/>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400" b="1" dirty="0">
                <a:solidFill>
                  <a:schemeClr val="accent1">
                    <a:lumMod val="50000"/>
                  </a:schemeClr>
                </a:solidFill>
              </a:rPr>
              <a:t>Management van Processen</a:t>
            </a:r>
          </a:p>
          <a:p>
            <a:endParaRPr lang="nl-NL" sz="1200" dirty="0">
              <a:solidFill>
                <a:schemeClr val="accent1">
                  <a:lumMod val="50000"/>
                </a:schemeClr>
              </a:solidFill>
            </a:endParaRPr>
          </a:p>
          <a:p>
            <a:r>
              <a:rPr lang="nl-NL" sz="1000" b="1" dirty="0">
                <a:solidFill>
                  <a:schemeClr val="accent1">
                    <a:lumMod val="50000"/>
                  </a:schemeClr>
                </a:solidFill>
              </a:rPr>
              <a:t>Niveau Identificeren en ontwerpen</a:t>
            </a:r>
          </a:p>
          <a:p>
            <a:r>
              <a:rPr lang="nl-NL" sz="1000" b="1" i="1" dirty="0">
                <a:solidFill>
                  <a:schemeClr val="accent1">
                    <a:lumMod val="50000"/>
                  </a:schemeClr>
                </a:solidFill>
              </a:rPr>
              <a:t>KPI: </a:t>
            </a:r>
            <a:r>
              <a:rPr lang="nl-NL" sz="1000" i="1" dirty="0">
                <a:solidFill>
                  <a:schemeClr val="accent1">
                    <a:lumMod val="50000"/>
                  </a:schemeClr>
                </a:solidFill>
              </a:rPr>
              <a:t>De organisatie heeft haar integrale processtelsel en professionaliteit geïdentificeerd en georganiseerd</a:t>
            </a:r>
          </a:p>
          <a:p>
            <a:r>
              <a:rPr lang="nl-NL" sz="1000" b="1" i="1" dirty="0">
                <a:solidFill>
                  <a:schemeClr val="accent1">
                    <a:lumMod val="50000"/>
                  </a:schemeClr>
                </a:solidFill>
              </a:rPr>
              <a:t>Prestatie-indicator:</a:t>
            </a:r>
          </a:p>
          <a:p>
            <a:pPr marL="171450" indent="-171450">
              <a:buFontTx/>
              <a:buChar char="-"/>
            </a:pPr>
            <a:r>
              <a:rPr lang="nl-NL" sz="1000" i="1" dirty="0">
                <a:solidFill>
                  <a:schemeClr val="accent1">
                    <a:lumMod val="50000"/>
                  </a:schemeClr>
                </a:solidFill>
              </a:rPr>
              <a:t>Processen zijn geïdentificeerd</a:t>
            </a:r>
          </a:p>
          <a:p>
            <a:pPr marL="171450" indent="-171450">
              <a:buFontTx/>
              <a:buChar char="-"/>
            </a:pPr>
            <a:r>
              <a:rPr lang="nl-NL" sz="1000" i="1" dirty="0">
                <a:solidFill>
                  <a:schemeClr val="accent1">
                    <a:lumMod val="50000"/>
                  </a:schemeClr>
                </a:solidFill>
              </a:rPr>
              <a:t>De procesinrichting is ondersteunend aan de ambitie van de organisatie</a:t>
            </a:r>
          </a:p>
          <a:p>
            <a:pPr marL="171450" indent="-171450">
              <a:buFontTx/>
              <a:buChar char="-"/>
            </a:pPr>
            <a:r>
              <a:rPr lang="nl-NL" sz="1000" i="1" dirty="0">
                <a:solidFill>
                  <a:schemeClr val="accent1">
                    <a:lumMod val="50000"/>
                  </a:schemeClr>
                </a:solidFill>
              </a:rPr>
              <a:t>De processen vormen een bundeling van kennis en expertise die in de organisatie aanwezig is </a:t>
            </a:r>
          </a:p>
          <a:p>
            <a:pPr marL="171450" indent="-171450">
              <a:buFontTx/>
              <a:buChar char="-"/>
            </a:pPr>
            <a:endParaRPr lang="nl-NL" sz="1000" i="1" dirty="0">
              <a:solidFill>
                <a:schemeClr val="accent1">
                  <a:lumMod val="50000"/>
                </a:schemeClr>
              </a:solidFill>
            </a:endParaRPr>
          </a:p>
          <a:p>
            <a:r>
              <a:rPr lang="nl-NL" sz="1000" b="1" i="1" dirty="0">
                <a:solidFill>
                  <a:schemeClr val="accent1">
                    <a:lumMod val="50000"/>
                  </a:schemeClr>
                </a:solidFill>
              </a:rPr>
              <a:t>KPI: </a:t>
            </a:r>
            <a:r>
              <a:rPr lang="nl-NL" sz="1000" i="1" dirty="0">
                <a:solidFill>
                  <a:schemeClr val="accent1">
                    <a:lumMod val="50000"/>
                  </a:schemeClr>
                </a:solidFill>
              </a:rPr>
              <a:t>De procesorganisatie is ontworpen om de geformuleerde strategie en beleidsdoelstellingen te realiseren</a:t>
            </a:r>
          </a:p>
          <a:p>
            <a:r>
              <a:rPr lang="nl-NL" sz="1000" b="1" i="1" dirty="0">
                <a:solidFill>
                  <a:schemeClr val="accent1">
                    <a:lumMod val="50000"/>
                  </a:schemeClr>
                </a:solidFill>
              </a:rPr>
              <a:t>Prestatie-indicator:</a:t>
            </a:r>
          </a:p>
          <a:p>
            <a:pPr marL="171450" indent="-171450">
              <a:buFontTx/>
              <a:buChar char="-"/>
            </a:pPr>
            <a:r>
              <a:rPr lang="nl-NL" sz="1000" i="1" dirty="0">
                <a:solidFill>
                  <a:schemeClr val="accent1">
                    <a:lumMod val="50000"/>
                  </a:schemeClr>
                </a:solidFill>
              </a:rPr>
              <a:t>De organisatie heeft onderscheid gemaakt tussen haar besturende, primaire en ondersteunende processen</a:t>
            </a:r>
          </a:p>
          <a:p>
            <a:pPr marL="171450" indent="-171450">
              <a:buFontTx/>
              <a:buChar char="-"/>
            </a:pPr>
            <a:r>
              <a:rPr lang="nl-NL" sz="1000" i="1" dirty="0">
                <a:solidFill>
                  <a:schemeClr val="accent1">
                    <a:lumMod val="50000"/>
                  </a:schemeClr>
                </a:solidFill>
              </a:rPr>
              <a:t>Verantwoordelijkheid voor de uitvoering van de processen is getrapt vastgesteld</a:t>
            </a:r>
          </a:p>
          <a:p>
            <a:pPr marL="171450" indent="-171450">
              <a:buFontTx/>
              <a:buChar char="-"/>
            </a:pPr>
            <a:r>
              <a:rPr lang="nl-NL" sz="1000" i="1" dirty="0">
                <a:solidFill>
                  <a:schemeClr val="accent1">
                    <a:lumMod val="50000"/>
                  </a:schemeClr>
                </a:solidFill>
              </a:rPr>
              <a:t>(De beschrijving van) processen en onderhoud van de procesorganisatie vormt een integraal en dynamisch onderdeel van de bedrijfsvoering</a:t>
            </a:r>
          </a:p>
          <a:p>
            <a:pPr marL="171450" indent="-171450">
              <a:buFontTx/>
              <a:buChar char="-"/>
            </a:pPr>
            <a:r>
              <a:rPr lang="nl-NL" sz="1000" i="1" dirty="0">
                <a:solidFill>
                  <a:schemeClr val="accent1">
                    <a:lumMod val="50000"/>
                  </a:schemeClr>
                </a:solidFill>
              </a:rPr>
              <a:t>De processen bieden koers aan de keuzes en uitvoering van de strategie op de resultaatgebieden</a:t>
            </a:r>
          </a:p>
          <a:p>
            <a:pPr marL="171450" indent="-171450">
              <a:buFontTx/>
              <a:buChar char="-"/>
            </a:pPr>
            <a:endParaRPr lang="nl-NL" sz="1000" dirty="0">
              <a:solidFill>
                <a:schemeClr val="accent1">
                  <a:lumMod val="50000"/>
                </a:schemeClr>
              </a:solidFill>
            </a:endParaRPr>
          </a:p>
          <a:p>
            <a:r>
              <a:rPr lang="nl-NL" sz="1000" b="1" dirty="0">
                <a:solidFill>
                  <a:schemeClr val="accent1">
                    <a:lumMod val="50000"/>
                  </a:schemeClr>
                </a:solidFill>
              </a:rPr>
              <a:t>Niveau Uitvoeren en beheersen</a:t>
            </a:r>
          </a:p>
          <a:p>
            <a:r>
              <a:rPr lang="nl-NL" sz="1000" b="1" i="1" dirty="0">
                <a:solidFill>
                  <a:schemeClr val="accent1">
                    <a:lumMod val="50000"/>
                  </a:schemeClr>
                </a:solidFill>
              </a:rPr>
              <a:t>KPI:</a:t>
            </a:r>
          </a:p>
          <a:p>
            <a:r>
              <a:rPr lang="nl-NL" sz="1000" i="1" dirty="0">
                <a:solidFill>
                  <a:schemeClr val="accent1">
                    <a:lumMod val="50000"/>
                  </a:schemeClr>
                </a:solidFill>
              </a:rPr>
              <a:t>De organisatie voert haar processen efficiënt en professioneel uit, medewerkers worden op hun competenties ingezet om de waarde voor in- en externe klanten te realiseren</a:t>
            </a:r>
          </a:p>
          <a:p>
            <a:r>
              <a:rPr lang="nl-NL" sz="1000" b="1" i="1" dirty="0">
                <a:solidFill>
                  <a:schemeClr val="accent1">
                    <a:lumMod val="50000"/>
                  </a:schemeClr>
                </a:solidFill>
              </a:rPr>
              <a:t>Prestatie-indicator:</a:t>
            </a:r>
          </a:p>
          <a:p>
            <a:pPr lvl="0">
              <a:buNone/>
            </a:pPr>
            <a:r>
              <a:rPr lang="nl-NL" sz="1000" i="1" dirty="0">
                <a:solidFill>
                  <a:schemeClr val="accent1">
                    <a:lumMod val="50000"/>
                  </a:schemeClr>
                </a:solidFill>
              </a:rPr>
              <a:t>- Op alle niveaus wordt het proces gezien als een werkinstructie om waarde voor de klant te creëren en er wordt conform proces gehandeld </a:t>
            </a:r>
          </a:p>
          <a:p>
            <a:pPr lvl="0">
              <a:buNone/>
            </a:pPr>
            <a:r>
              <a:rPr lang="nl-NL" sz="1000" i="1" dirty="0">
                <a:solidFill>
                  <a:schemeClr val="accent1">
                    <a:lumMod val="50000"/>
                  </a:schemeClr>
                </a:solidFill>
              </a:rPr>
              <a:t>- Op alle niveaus in de organisatie worden de medewerkers ingezet om waarde te creëren</a:t>
            </a:r>
          </a:p>
          <a:p>
            <a:endParaRPr lang="nl-NL" sz="1000" b="1" dirty="0">
              <a:solidFill>
                <a:schemeClr val="accent1">
                  <a:lumMod val="50000"/>
                </a:schemeClr>
              </a:solidFill>
            </a:endParaRPr>
          </a:p>
          <a:p>
            <a:r>
              <a:rPr lang="nl-NL" sz="1000" b="1" dirty="0">
                <a:solidFill>
                  <a:schemeClr val="accent1">
                    <a:lumMod val="50000"/>
                  </a:schemeClr>
                </a:solidFill>
              </a:rPr>
              <a:t>Niveau Doorlichten en verbeteren</a:t>
            </a:r>
          </a:p>
          <a:p>
            <a:r>
              <a:rPr lang="nl-NL" sz="1000" b="1" i="1" dirty="0">
                <a:solidFill>
                  <a:schemeClr val="accent1">
                    <a:lumMod val="50000"/>
                  </a:schemeClr>
                </a:solidFill>
              </a:rPr>
              <a:t>KPI:</a:t>
            </a:r>
          </a:p>
          <a:p>
            <a:r>
              <a:rPr lang="nl-NL" sz="1000" i="1" dirty="0">
                <a:solidFill>
                  <a:schemeClr val="accent1">
                    <a:lumMod val="50000"/>
                  </a:schemeClr>
                </a:solidFill>
              </a:rPr>
              <a:t>De organisatie beoordeeld de effectiviteit van het integrale processtelsel, de afzonderlijke processen en de daarbij behorende professionaliteit</a:t>
            </a:r>
          </a:p>
          <a:p>
            <a:r>
              <a:rPr lang="nl-NL" sz="1000" b="1" i="1" dirty="0">
                <a:solidFill>
                  <a:schemeClr val="accent1">
                    <a:lumMod val="50000"/>
                  </a:schemeClr>
                </a:solidFill>
              </a:rPr>
              <a:t>Prestatie-indicator:</a:t>
            </a:r>
          </a:p>
          <a:p>
            <a:pPr lvl="0">
              <a:buNone/>
            </a:pPr>
            <a:r>
              <a:rPr lang="nl-NL" sz="1000" i="1" dirty="0">
                <a:solidFill>
                  <a:schemeClr val="accent1">
                    <a:lumMod val="50000"/>
                  </a:schemeClr>
                </a:solidFill>
              </a:rPr>
              <a:t>- Het processtelsel is beoordeeld  en  waar nodig zijn verbeteringen voorgesteld  (Interne beoordeling op strategisch niveau)</a:t>
            </a:r>
          </a:p>
          <a:p>
            <a:pPr lvl="0">
              <a:buNone/>
            </a:pPr>
            <a:r>
              <a:rPr lang="nl-NL" sz="1000" i="1" dirty="0">
                <a:solidFill>
                  <a:schemeClr val="accent1">
                    <a:lumMod val="50000"/>
                  </a:schemeClr>
                </a:solidFill>
              </a:rPr>
              <a:t>- Medewerkers toetsen periodiek de operationele processen op hun werking (Interne beoordeling op operationeel niveau)</a:t>
            </a:r>
          </a:p>
          <a:p>
            <a:pPr lvl="0">
              <a:buNone/>
            </a:pPr>
            <a:r>
              <a:rPr lang="nl-NL" sz="1000" i="1" dirty="0">
                <a:solidFill>
                  <a:schemeClr val="accent1">
                    <a:lumMod val="50000"/>
                  </a:schemeClr>
                </a:solidFill>
              </a:rPr>
              <a:t>- De beoordeling van de processen door stakeholders, financiers en klanten worden gebruikt als input voor verbeterideeën (externe beoordeling op alle niveaus) </a:t>
            </a:r>
          </a:p>
          <a:p>
            <a:pPr marL="171450" indent="-171450">
              <a:buFontTx/>
              <a:buChar char="-"/>
            </a:pPr>
            <a:endParaRPr lang="nl-NL" sz="1000" i="1" dirty="0">
              <a:solidFill>
                <a:schemeClr val="accent1">
                  <a:lumMod val="50000"/>
                </a:schemeClr>
              </a:solidFill>
            </a:endParaRPr>
          </a:p>
          <a:p>
            <a:r>
              <a:rPr lang="nl-NL" sz="1000" b="1" i="1" dirty="0">
                <a:solidFill>
                  <a:schemeClr val="accent1">
                    <a:lumMod val="50000"/>
                  </a:schemeClr>
                </a:solidFill>
              </a:rPr>
              <a:t>KPI: </a:t>
            </a:r>
            <a:r>
              <a:rPr lang="nl-NL" sz="1000" i="1" dirty="0">
                <a:solidFill>
                  <a:schemeClr val="accent1">
                    <a:lumMod val="50000"/>
                  </a:schemeClr>
                </a:solidFill>
              </a:rPr>
              <a:t>De organisatie zoekt actief naar vernieuwing en verbetering en past haar processen hierop aan (continu verbeteren)</a:t>
            </a:r>
          </a:p>
          <a:p>
            <a:r>
              <a:rPr lang="nl-NL" sz="1000" b="1" i="1" dirty="0">
                <a:solidFill>
                  <a:schemeClr val="accent1">
                    <a:lumMod val="50000"/>
                  </a:schemeClr>
                </a:solidFill>
              </a:rPr>
              <a:t>Prestatie-indicator:</a:t>
            </a:r>
          </a:p>
          <a:p>
            <a:pPr marL="171450" indent="-171450">
              <a:buFontTx/>
              <a:buChar char="-"/>
            </a:pPr>
            <a:r>
              <a:rPr lang="nl-NL" sz="1000" i="1" dirty="0">
                <a:solidFill>
                  <a:schemeClr val="accent1">
                    <a:lumMod val="50000"/>
                  </a:schemeClr>
                </a:solidFill>
              </a:rPr>
              <a:t>De organisatie is in staat tot continu verbeteren</a:t>
            </a:r>
          </a:p>
          <a:p>
            <a:pPr marL="171450" indent="-171450">
              <a:buFontTx/>
              <a:buChar char="-"/>
            </a:pPr>
            <a:r>
              <a:rPr lang="nl-NL" sz="1000" i="1" dirty="0">
                <a:solidFill>
                  <a:schemeClr val="accent1">
                    <a:lumMod val="50000"/>
                  </a:schemeClr>
                </a:solidFill>
              </a:rPr>
              <a:t>De organisatie verbetert continu</a:t>
            </a:r>
          </a:p>
          <a:p>
            <a:pPr marL="171450" indent="-171450">
              <a:buFontTx/>
              <a:buChar char="-"/>
            </a:pPr>
            <a:endParaRPr lang="nl-NL" sz="1000" i="1" dirty="0">
              <a:solidFill>
                <a:schemeClr val="accent1">
                  <a:lumMod val="50000"/>
                </a:schemeClr>
              </a:solidFill>
            </a:endParaRPr>
          </a:p>
          <a:p>
            <a:endParaRPr lang="nl-NL" sz="1000" i="1" dirty="0">
              <a:solidFill>
                <a:schemeClr val="accent1">
                  <a:lumMod val="50000"/>
                </a:schemeClr>
              </a:solidFill>
            </a:endParaRPr>
          </a:p>
        </p:txBody>
      </p:sp>
    </p:spTree>
    <p:extLst>
      <p:ext uri="{BB962C8B-B14F-4D97-AF65-F5344CB8AC3E}">
        <p14:creationId xmlns:p14="http://schemas.microsoft.com/office/powerpoint/2010/main" val="624203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5D4439-42C3-42EE-8F96-263F1F438F4E}"/>
              </a:ext>
            </a:extLst>
          </p:cNvPr>
          <p:cNvSpPr>
            <a:spLocks noGrp="1"/>
          </p:cNvSpPr>
          <p:nvPr>
            <p:ph type="title"/>
          </p:nvPr>
        </p:nvSpPr>
        <p:spPr>
          <a:xfrm>
            <a:off x="707572" y="93921"/>
            <a:ext cx="10515600" cy="558606"/>
          </a:xfrm>
        </p:spPr>
        <p:txBody>
          <a:bodyPr>
            <a:normAutofit/>
          </a:bodyPr>
          <a:lstStyle/>
          <a:p>
            <a:r>
              <a:rPr lang="nl-NL" sz="1400" b="1" dirty="0">
                <a:solidFill>
                  <a:schemeClr val="accent1">
                    <a:lumMod val="50000"/>
                  </a:schemeClr>
                </a:solidFill>
                <a:latin typeface="+mn-lt"/>
                <a:ea typeface="+mn-ea"/>
                <a:cs typeface="+mn-cs"/>
              </a:rPr>
              <a:t>Activiteitenplan meerjarig</a:t>
            </a:r>
            <a:br>
              <a:rPr lang="nl-NL" sz="1400" b="1" dirty="0">
                <a:solidFill>
                  <a:schemeClr val="accent1">
                    <a:lumMod val="50000"/>
                  </a:schemeClr>
                </a:solidFill>
                <a:latin typeface="+mn-lt"/>
                <a:ea typeface="+mn-ea"/>
                <a:cs typeface="+mn-cs"/>
              </a:rPr>
            </a:br>
            <a:endParaRPr lang="nl-NL" sz="1400" b="1" dirty="0">
              <a:solidFill>
                <a:schemeClr val="accent1">
                  <a:lumMod val="50000"/>
                </a:schemeClr>
              </a:solidFill>
              <a:latin typeface="+mn-lt"/>
              <a:ea typeface="+mn-ea"/>
              <a:cs typeface="+mn-cs"/>
            </a:endParaRPr>
          </a:p>
        </p:txBody>
      </p:sp>
      <p:graphicFrame>
        <p:nvGraphicFramePr>
          <p:cNvPr id="3" name="Tabel 3">
            <a:extLst>
              <a:ext uri="{FF2B5EF4-FFF2-40B4-BE49-F238E27FC236}">
                <a16:creationId xmlns:a16="http://schemas.microsoft.com/office/drawing/2014/main" id="{04627807-3FF8-4CB0-8282-5A462C981DA3}"/>
              </a:ext>
            </a:extLst>
          </p:cNvPr>
          <p:cNvGraphicFramePr>
            <a:graphicFrameLocks noGrp="1"/>
          </p:cNvGraphicFramePr>
          <p:nvPr>
            <p:extLst>
              <p:ext uri="{D42A27DB-BD31-4B8C-83A1-F6EECF244321}">
                <p14:modId xmlns:p14="http://schemas.microsoft.com/office/powerpoint/2010/main" val="3534025988"/>
              </p:ext>
            </p:extLst>
          </p:nvPr>
        </p:nvGraphicFramePr>
        <p:xfrm>
          <a:off x="707572" y="652527"/>
          <a:ext cx="10951942" cy="4709160"/>
        </p:xfrm>
        <a:graphic>
          <a:graphicData uri="http://schemas.openxmlformats.org/drawingml/2006/table">
            <a:tbl>
              <a:tblPr firstRow="1" bandRow="1">
                <a:tableStyleId>{5940675A-B579-460E-94D1-54222C63F5DA}</a:tableStyleId>
              </a:tblPr>
              <a:tblGrid>
                <a:gridCol w="1892396">
                  <a:extLst>
                    <a:ext uri="{9D8B030D-6E8A-4147-A177-3AD203B41FA5}">
                      <a16:colId xmlns:a16="http://schemas.microsoft.com/office/drawing/2014/main" val="1777072274"/>
                    </a:ext>
                  </a:extLst>
                </a:gridCol>
                <a:gridCol w="2064431">
                  <a:extLst>
                    <a:ext uri="{9D8B030D-6E8A-4147-A177-3AD203B41FA5}">
                      <a16:colId xmlns:a16="http://schemas.microsoft.com/office/drawing/2014/main" val="4070651378"/>
                    </a:ext>
                  </a:extLst>
                </a:gridCol>
                <a:gridCol w="4190352">
                  <a:extLst>
                    <a:ext uri="{9D8B030D-6E8A-4147-A177-3AD203B41FA5}">
                      <a16:colId xmlns:a16="http://schemas.microsoft.com/office/drawing/2014/main" val="4005953780"/>
                    </a:ext>
                  </a:extLst>
                </a:gridCol>
                <a:gridCol w="208280">
                  <a:extLst>
                    <a:ext uri="{9D8B030D-6E8A-4147-A177-3AD203B41FA5}">
                      <a16:colId xmlns:a16="http://schemas.microsoft.com/office/drawing/2014/main" val="535294939"/>
                    </a:ext>
                  </a:extLst>
                </a:gridCol>
                <a:gridCol w="208280">
                  <a:extLst>
                    <a:ext uri="{9D8B030D-6E8A-4147-A177-3AD203B41FA5}">
                      <a16:colId xmlns:a16="http://schemas.microsoft.com/office/drawing/2014/main" val="2078337913"/>
                    </a:ext>
                  </a:extLst>
                </a:gridCol>
                <a:gridCol w="208280">
                  <a:extLst>
                    <a:ext uri="{9D8B030D-6E8A-4147-A177-3AD203B41FA5}">
                      <a16:colId xmlns:a16="http://schemas.microsoft.com/office/drawing/2014/main" val="3376546094"/>
                    </a:ext>
                  </a:extLst>
                </a:gridCol>
                <a:gridCol w="208280">
                  <a:extLst>
                    <a:ext uri="{9D8B030D-6E8A-4147-A177-3AD203B41FA5}">
                      <a16:colId xmlns:a16="http://schemas.microsoft.com/office/drawing/2014/main" val="2224511822"/>
                    </a:ext>
                  </a:extLst>
                </a:gridCol>
                <a:gridCol w="684020">
                  <a:extLst>
                    <a:ext uri="{9D8B030D-6E8A-4147-A177-3AD203B41FA5}">
                      <a16:colId xmlns:a16="http://schemas.microsoft.com/office/drawing/2014/main" val="835717249"/>
                    </a:ext>
                  </a:extLst>
                </a:gridCol>
                <a:gridCol w="671804">
                  <a:extLst>
                    <a:ext uri="{9D8B030D-6E8A-4147-A177-3AD203B41FA5}">
                      <a16:colId xmlns:a16="http://schemas.microsoft.com/office/drawing/2014/main" val="4038619198"/>
                    </a:ext>
                  </a:extLst>
                </a:gridCol>
                <a:gridCol w="615819">
                  <a:extLst>
                    <a:ext uri="{9D8B030D-6E8A-4147-A177-3AD203B41FA5}">
                      <a16:colId xmlns:a16="http://schemas.microsoft.com/office/drawing/2014/main" val="1944634576"/>
                    </a:ext>
                  </a:extLst>
                </a:gridCol>
              </a:tblGrid>
              <a:tr h="270262">
                <a:tc gridSpan="10">
                  <a:txBody>
                    <a:bodyPr/>
                    <a:lstStyle/>
                    <a:p>
                      <a:r>
                        <a:rPr lang="nl-NL" sz="1400" b="1" i="1" kern="1200" dirty="0">
                          <a:solidFill>
                            <a:schemeClr val="accent1">
                              <a:lumMod val="50000"/>
                            </a:schemeClr>
                          </a:solidFill>
                          <a:latin typeface="+mn-lt"/>
                          <a:ea typeface="+mn-ea"/>
                          <a:cs typeface="+mn-cs"/>
                        </a:rPr>
                        <a:t>Leiderschap - Richten                                                                                                                                                                                          </a:t>
                      </a:r>
                    </a:p>
                  </a:txBody>
                  <a:tcPr>
                    <a:solidFill>
                      <a:schemeClr val="accent6">
                        <a:lumMod val="60000"/>
                        <a:lumOff val="40000"/>
                      </a:schemeClr>
                    </a:solidFill>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extLst>
                  <a:ext uri="{0D108BD9-81ED-4DB2-BD59-A6C34878D82A}">
                    <a16:rowId xmlns:a16="http://schemas.microsoft.com/office/drawing/2014/main" val="906977884"/>
                  </a:ext>
                </a:extLst>
              </a:tr>
              <a:tr h="370840">
                <a:tc>
                  <a:txBody>
                    <a:bodyPr/>
                    <a:lstStyle/>
                    <a:p>
                      <a:r>
                        <a:rPr lang="nl-NL" sz="1400" b="1" kern="1200" dirty="0">
                          <a:solidFill>
                            <a:schemeClr val="accent1">
                              <a:lumMod val="50000"/>
                            </a:schemeClr>
                          </a:solidFill>
                          <a:latin typeface="+mn-lt"/>
                          <a:ea typeface="+mn-ea"/>
                          <a:cs typeface="+mn-cs"/>
                        </a:rPr>
                        <a:t>KPI </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Prestatie-indicator</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Activiteit</a:t>
                      </a:r>
                    </a:p>
                  </a:txBody>
                  <a:tcPr>
                    <a:solidFill>
                      <a:schemeClr val="tx2">
                        <a:lumMod val="20000"/>
                        <a:lumOff val="80000"/>
                      </a:schemeClr>
                    </a:solidFill>
                  </a:tcPr>
                </a:tc>
                <a:tc gridSpan="4">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1</a:t>
                      </a:r>
                    </a:p>
                  </a:txBody>
                  <a:tcPr>
                    <a:solidFill>
                      <a:schemeClr val="tx2">
                        <a:lumMod val="20000"/>
                        <a:lumOff val="80000"/>
                      </a:schemeClr>
                    </a:solidFill>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2</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3</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4</a:t>
                      </a:r>
                    </a:p>
                  </a:txBody>
                  <a:tcPr>
                    <a:solidFill>
                      <a:schemeClr val="tx2">
                        <a:lumMod val="20000"/>
                        <a:lumOff val="80000"/>
                      </a:schemeClr>
                    </a:solidFill>
                  </a:tcPr>
                </a:tc>
                <a:extLst>
                  <a:ext uri="{0D108BD9-81ED-4DB2-BD59-A6C34878D82A}">
                    <a16:rowId xmlns:a16="http://schemas.microsoft.com/office/drawing/2014/main" val="1946260980"/>
                  </a:ext>
                </a:extLst>
              </a:tr>
              <a:tr h="370840">
                <a:tc rowSpan="8">
                  <a:txBody>
                    <a:bodyPr/>
                    <a:lstStyle/>
                    <a:p>
                      <a:r>
                        <a:rPr lang="nl-NL" sz="1000" i="0" kern="1200" dirty="0">
                          <a:solidFill>
                            <a:schemeClr val="accent1">
                              <a:lumMod val="50000"/>
                            </a:schemeClr>
                          </a:solidFill>
                          <a:latin typeface="+mn-lt"/>
                          <a:ea typeface="+mn-ea"/>
                          <a:cs typeface="+mn-cs"/>
                        </a:rPr>
                        <a:t>1.1 De organisatie weet wat haar bestaansrecht en unieke kracht is. Dit is vertaald naar de ambities (missie/visie) voor de toekomst</a:t>
                      </a:r>
                    </a:p>
                  </a:txBody>
                  <a:tcPr/>
                </a:tc>
                <a:tc rowSpan="8">
                  <a:txBody>
                    <a:bodyPr/>
                    <a:lstStyle/>
                    <a:p>
                      <a:pPr marL="0" algn="l" defTabSz="914400" rtl="0" eaLnBrk="1" latinLnBrk="0" hangingPunct="1"/>
                      <a:r>
                        <a:rPr lang="nl-NL" sz="1000" i="0" kern="1200" dirty="0">
                          <a:solidFill>
                            <a:schemeClr val="accent1">
                              <a:lumMod val="50000"/>
                            </a:schemeClr>
                          </a:solidFill>
                          <a:latin typeface="+mn-lt"/>
                          <a:ea typeface="+mn-ea"/>
                          <a:cs typeface="+mn-cs"/>
                        </a:rPr>
                        <a:t>Leiding zorgt voor heldere kaders en structuren gebaseerd op strategie en beleid en toekomstbestendigheid voor lange en korte termijn</a:t>
                      </a:r>
                    </a:p>
                    <a:p>
                      <a:pPr marL="0" algn="l" defTabSz="914400" rtl="0" eaLnBrk="1" latinLnBrk="0" hangingPunct="1"/>
                      <a:endParaRPr lang="nl-NL" sz="1000" i="0" kern="1200" dirty="0">
                        <a:solidFill>
                          <a:schemeClr val="accent1">
                            <a:lumMod val="50000"/>
                          </a:schemeClr>
                        </a:solidFill>
                        <a:latin typeface="+mn-lt"/>
                        <a:ea typeface="+mn-ea"/>
                        <a:cs typeface="+mn-cs"/>
                      </a:endParaRPr>
                    </a:p>
                    <a:p>
                      <a:pPr marL="0" algn="l" defTabSz="914400" rtl="0" eaLnBrk="1" latinLnBrk="0" hangingPunct="1"/>
                      <a:endParaRPr lang="nl-NL" sz="1000" i="0" kern="1200" dirty="0">
                        <a:solidFill>
                          <a:schemeClr val="accent1">
                            <a:lumMod val="50000"/>
                          </a:schemeClr>
                        </a:solidFill>
                        <a:latin typeface="+mn-lt"/>
                        <a:ea typeface="+mn-ea"/>
                        <a:cs typeface="+mn-cs"/>
                      </a:endParaRPr>
                    </a:p>
                    <a:p>
                      <a:pPr marL="0" algn="l" defTabSz="914400" rtl="0" eaLnBrk="1" latinLnBrk="0" hangingPunct="1"/>
                      <a:endParaRPr lang="nl-NL" sz="1000" i="0" kern="1200" dirty="0">
                        <a:solidFill>
                          <a:schemeClr val="accent1">
                            <a:lumMod val="50000"/>
                          </a:schemeClr>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000" i="0" kern="1200" dirty="0">
                          <a:solidFill>
                            <a:schemeClr val="accent1">
                              <a:lumMod val="50000"/>
                            </a:schemeClr>
                          </a:solidFill>
                          <a:latin typeface="+mn-lt"/>
                          <a:ea typeface="+mn-ea"/>
                          <a:cs typeface="+mn-cs"/>
                        </a:rPr>
                        <a:t>Leiding betrekt medewerkers bij totstandkoming strategie en beleid</a:t>
                      </a:r>
                    </a:p>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lvl="0">
                        <a:buNone/>
                      </a:pPr>
                      <a:r>
                        <a:rPr lang="nl-NL" sz="1000" b="1" i="0" kern="1200" dirty="0">
                          <a:solidFill>
                            <a:schemeClr val="accent1">
                              <a:lumMod val="50000"/>
                            </a:schemeClr>
                          </a:solidFill>
                          <a:latin typeface="+mn-lt"/>
                          <a:ea typeface="+mn-ea"/>
                          <a:cs typeface="+mn-cs"/>
                        </a:rPr>
                        <a:t>Lange termijn</a:t>
                      </a:r>
                    </a:p>
                    <a:p>
                      <a:pPr lvl="0">
                        <a:buNone/>
                      </a:pPr>
                      <a:r>
                        <a:rPr lang="nl-NL" sz="1000" i="0" kern="1200" dirty="0">
                          <a:solidFill>
                            <a:schemeClr val="accent1">
                              <a:lumMod val="50000"/>
                            </a:schemeClr>
                          </a:solidFill>
                          <a:latin typeface="+mn-lt"/>
                          <a:ea typeface="+mn-ea"/>
                          <a:cs typeface="+mn-cs"/>
                        </a:rPr>
                        <a:t>Opstellen strategisch kader óf jaarlijks herijken strategisch kader, inclusief strategische doelstellingen (meerjarig; waar zijn we van en voor wie, ambitie en bestaansrecht)</a:t>
                      </a: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042783441"/>
                  </a:ext>
                </a:extLst>
              </a:tr>
              <a:tr h="37084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i="0" kern="1200" dirty="0">
                          <a:solidFill>
                            <a:schemeClr val="accent1">
                              <a:lumMod val="50000"/>
                            </a:schemeClr>
                          </a:solidFill>
                          <a:latin typeface="+mn-lt"/>
                          <a:ea typeface="+mn-ea"/>
                          <a:cs typeface="+mn-cs"/>
                        </a:rPr>
                        <a:t>KPI-set gebaseerd op strategisch kader/strategische doelstellingen opstellen of herijken (organisatie en resultaten)</a:t>
                      </a: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2136479495"/>
                  </a:ext>
                </a:extLst>
              </a:tr>
              <a:tr h="37084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i="0" kern="1200" dirty="0">
                          <a:solidFill>
                            <a:schemeClr val="accent1">
                              <a:lumMod val="50000"/>
                            </a:schemeClr>
                          </a:solidFill>
                          <a:latin typeface="+mn-lt"/>
                          <a:ea typeface="+mn-ea"/>
                          <a:cs typeface="+mn-cs"/>
                        </a:rPr>
                        <a:t>De wijze van management op Strategisch HR-Middelen-Processen-Resultaten vaststellen zodat deze altijd bijdraagt aan de realisatie van de strategische doelstellingen uit het strategisch kader, deze zijn doorvertaald naar specifieke doelstellingen, KPI's, indicatoren en activiteiten</a:t>
                      </a: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4143673988"/>
                  </a:ext>
                </a:extLst>
              </a:tr>
              <a:tr h="370840">
                <a:tc vMerge="1">
                  <a:txBody>
                    <a:bodyPr/>
                    <a:lstStyle/>
                    <a:p>
                      <a:endParaRPr lang="nl-NL"/>
                    </a:p>
                  </a:txBody>
                  <a:tcPr/>
                </a:tc>
                <a:tc vMerge="1">
                  <a:txBody>
                    <a:bodyPr/>
                    <a:lstStyle/>
                    <a:p>
                      <a:endParaRPr lang="nl-NL"/>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i="0" kern="1200" dirty="0">
                          <a:solidFill>
                            <a:schemeClr val="accent1">
                              <a:lumMod val="50000"/>
                            </a:schemeClr>
                          </a:solidFill>
                          <a:latin typeface="+mn-lt"/>
                          <a:ea typeface="+mn-ea"/>
                          <a:cs typeface="+mn-cs"/>
                        </a:rPr>
                        <a:t>Keuze maken voor een systeem ten behoeve van monitoring en verantwoording</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3441129357"/>
                  </a:ext>
                </a:extLst>
              </a:tr>
              <a:tr h="37084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i="0" kern="1200" dirty="0">
                          <a:solidFill>
                            <a:schemeClr val="accent1">
                              <a:lumMod val="50000"/>
                            </a:schemeClr>
                          </a:solidFill>
                          <a:latin typeface="+mn-lt"/>
                          <a:ea typeface="+mn-ea"/>
                          <a:cs typeface="+mn-cs"/>
                        </a:rPr>
                        <a:t>Helder marketing oriëntatie vaststellen en op strategisch niveau in organogram positioneren, de uitwerking en inrichting vind plaats onder inrichten (1.2)</a:t>
                      </a: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2478068088"/>
                  </a:ext>
                </a:extLst>
              </a:tr>
              <a:tr h="370840">
                <a:tc vMerge="1">
                  <a:txBody>
                    <a:bodyPr/>
                    <a:lstStyle/>
                    <a:p>
                      <a:endParaRPr lang="nl-NL"/>
                    </a:p>
                  </a:txBody>
                  <a:tcPr/>
                </a:tc>
                <a:tc vMerge="1">
                  <a:txBody>
                    <a:bodyPr/>
                    <a:lstStyle/>
                    <a:p>
                      <a:endParaRPr lang="nl-NL"/>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i="0" kern="1200" dirty="0">
                          <a:solidFill>
                            <a:schemeClr val="accent1">
                              <a:lumMod val="50000"/>
                            </a:schemeClr>
                          </a:solidFill>
                          <a:latin typeface="+mn-lt"/>
                          <a:ea typeface="+mn-ea"/>
                          <a:cs typeface="+mn-cs"/>
                        </a:rPr>
                        <a:t>Keuze maken voor gebruik van een CRM-systeem</a:t>
                      </a: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3445575584"/>
                  </a:ext>
                </a:extLst>
              </a:tr>
              <a:tr h="370840">
                <a:tc vMerge="1">
                  <a:txBody>
                    <a:bodyPr/>
                    <a:lstStyle/>
                    <a:p>
                      <a:endParaRPr lang="nl-NL"/>
                    </a:p>
                  </a:txBody>
                  <a:tcPr/>
                </a:tc>
                <a:tc vMerge="1">
                  <a:txBody>
                    <a:bodyPr/>
                    <a:lstStyle/>
                    <a:p>
                      <a:endParaRPr lang="nl-NL"/>
                    </a:p>
                  </a:txBody>
                  <a:tcPr/>
                </a:tc>
                <a:tc>
                  <a:txBody>
                    <a:bodyPr/>
                    <a:lstStyle/>
                    <a:p>
                      <a:pPr marL="0" lvl="0" algn="l" defTabSz="914400" rtl="0" eaLnBrk="1" latinLnBrk="0" hangingPunct="1">
                        <a:buNone/>
                      </a:pPr>
                      <a:r>
                        <a:rPr lang="nl-NL" sz="1000" b="1" i="0" kern="1200" dirty="0">
                          <a:solidFill>
                            <a:schemeClr val="accent1">
                              <a:lumMod val="50000"/>
                            </a:schemeClr>
                          </a:solidFill>
                          <a:latin typeface="+mn-lt"/>
                          <a:ea typeface="+mn-ea"/>
                          <a:cs typeface="+mn-cs"/>
                        </a:rPr>
                        <a:t>Kortere termijn</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000" i="0" kern="1200" dirty="0">
                          <a:solidFill>
                            <a:schemeClr val="accent1">
                              <a:lumMod val="50000"/>
                            </a:schemeClr>
                          </a:solidFill>
                          <a:latin typeface="+mn-lt"/>
                          <a:ea typeface="+mn-ea"/>
                          <a:cs typeface="+mn-cs"/>
                        </a:rPr>
                        <a:t>Prestatie-indicatoren vaststellen voor 1 jaar </a:t>
                      </a:r>
                      <a:r>
                        <a:rPr lang="nl-NL" sz="1000" i="0" kern="1200" dirty="0" err="1">
                          <a:solidFill>
                            <a:schemeClr val="accent1">
                              <a:lumMod val="50000"/>
                            </a:schemeClr>
                          </a:solidFill>
                          <a:latin typeface="+mn-lt"/>
                          <a:ea typeface="+mn-ea"/>
                          <a:cs typeface="+mn-cs"/>
                        </a:rPr>
                        <a:t>òf</a:t>
                      </a:r>
                      <a:r>
                        <a:rPr lang="nl-NL" sz="1000" i="0" kern="1200" dirty="0">
                          <a:solidFill>
                            <a:schemeClr val="accent1">
                              <a:lumMod val="50000"/>
                            </a:schemeClr>
                          </a:solidFill>
                          <a:latin typeface="+mn-lt"/>
                          <a:ea typeface="+mn-ea"/>
                          <a:cs typeface="+mn-cs"/>
                        </a:rPr>
                        <a:t> prestatie-indicatoren herijken en indien nodig verwijderen, bijstellen of nieuw bepalen</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024436356"/>
                  </a:ext>
                </a:extLst>
              </a:tr>
              <a:tr h="370840">
                <a:tc vMerge="1">
                  <a:txBody>
                    <a:bodyPr/>
                    <a:lstStyle/>
                    <a:p>
                      <a:endParaRPr lang="nl-NL"/>
                    </a:p>
                  </a:txBody>
                  <a:tcPr/>
                </a:tc>
                <a:tc vMerge="1">
                  <a:txBody>
                    <a:bodyPr/>
                    <a:lstStyle/>
                    <a:p>
                      <a:endParaRPr lang="nl-NL"/>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i="0" kern="1200" dirty="0">
                          <a:solidFill>
                            <a:schemeClr val="accent1">
                              <a:lumMod val="50000"/>
                            </a:schemeClr>
                          </a:solidFill>
                          <a:latin typeface="+mn-lt"/>
                          <a:ea typeface="+mn-ea"/>
                          <a:cs typeface="+mn-cs"/>
                        </a:rPr>
                        <a:t>Vaststellen jaarplan/jaarwerkplan/afdelingsplan</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399496853"/>
                  </a:ext>
                </a:extLst>
              </a:tr>
            </a:tbl>
          </a:graphicData>
        </a:graphic>
      </p:graphicFrame>
      <p:sp>
        <p:nvSpPr>
          <p:cNvPr id="5" name="Rechthoek: ezelsoor 4">
            <a:extLst>
              <a:ext uri="{FF2B5EF4-FFF2-40B4-BE49-F238E27FC236}">
                <a16:creationId xmlns:a16="http://schemas.microsoft.com/office/drawing/2014/main" id="{1B65206C-C0E8-4964-83F8-CC0A269A4856}"/>
              </a:ext>
            </a:extLst>
          </p:cNvPr>
          <p:cNvSpPr/>
          <p:nvPr/>
        </p:nvSpPr>
        <p:spPr>
          <a:xfrm>
            <a:off x="90536" y="5558829"/>
            <a:ext cx="1107085" cy="1028088"/>
          </a:xfrm>
          <a:prstGeom prst="foldedCorner">
            <a:avLst/>
          </a:prstGeom>
          <a:solidFill>
            <a:schemeClr val="bg1">
              <a:lumMod val="95000"/>
            </a:schemeClr>
          </a:solidFill>
        </p:spPr>
        <p:style>
          <a:lnRef idx="1">
            <a:schemeClr val="accent5"/>
          </a:lnRef>
          <a:fillRef idx="2">
            <a:schemeClr val="accent5"/>
          </a:fillRef>
          <a:effectRef idx="1">
            <a:schemeClr val="accent5"/>
          </a:effectRef>
          <a:fontRef idx="minor">
            <a:schemeClr val="dk1"/>
          </a:fontRef>
        </p:style>
        <p:txBody>
          <a:bodyPr rtlCol="0" anchor="ctr"/>
          <a:lstStyle/>
          <a:p>
            <a:r>
              <a:rPr lang="nl-NL" sz="1100" b="1" dirty="0">
                <a:solidFill>
                  <a:srgbClr val="00B050"/>
                </a:solidFill>
                <a:latin typeface="segoe ui" panose="020B0502040204020203" pitchFamily="34" charset="0"/>
              </a:rPr>
              <a:t>V</a:t>
            </a:r>
            <a:r>
              <a:rPr lang="nl-NL" sz="1000" b="0" i="0" dirty="0">
                <a:solidFill>
                  <a:srgbClr val="212529"/>
                </a:solidFill>
                <a:effectLst/>
                <a:latin typeface="segoe ui" panose="020B0502040204020203" pitchFamily="34" charset="0"/>
              </a:rPr>
              <a:t> </a:t>
            </a:r>
            <a:r>
              <a:rPr lang="nl-NL" sz="1000" dirty="0">
                <a:solidFill>
                  <a:srgbClr val="00B050"/>
                </a:solidFill>
              </a:rPr>
              <a:t>   Afgerond</a:t>
            </a:r>
          </a:p>
          <a:p>
            <a:r>
              <a:rPr lang="nl-NL" sz="1400" b="1" i="0" dirty="0">
                <a:solidFill>
                  <a:srgbClr val="FF0000"/>
                </a:solidFill>
                <a:effectLst/>
                <a:latin typeface="segoe ui" panose="020B0502040204020203" pitchFamily="34" charset="0"/>
              </a:rPr>
              <a:t>X</a:t>
            </a:r>
            <a:r>
              <a:rPr lang="nl-NL" sz="1000" dirty="0"/>
              <a:t>   </a:t>
            </a:r>
            <a:r>
              <a:rPr lang="nl-NL" sz="1000" dirty="0">
                <a:solidFill>
                  <a:srgbClr val="FF0000"/>
                </a:solidFill>
              </a:rPr>
              <a:t>Ontwikkelen</a:t>
            </a:r>
          </a:p>
          <a:p>
            <a:r>
              <a:rPr lang="nl-NL" sz="1400" b="1" i="0" dirty="0">
                <a:solidFill>
                  <a:srgbClr val="0070C0"/>
                </a:solidFill>
                <a:effectLst/>
                <a:latin typeface="segoe ui" panose="020B0502040204020203" pitchFamily="34" charset="0"/>
              </a:rPr>
              <a:t>X</a:t>
            </a:r>
            <a:r>
              <a:rPr lang="nl-NL" sz="1400" dirty="0"/>
              <a:t> </a:t>
            </a:r>
            <a:r>
              <a:rPr lang="nl-NL" sz="1000" dirty="0"/>
              <a:t> </a:t>
            </a:r>
            <a:r>
              <a:rPr lang="nl-NL" sz="1000" dirty="0">
                <a:solidFill>
                  <a:srgbClr val="0070C0"/>
                </a:solidFill>
              </a:rPr>
              <a:t>Herijken</a:t>
            </a:r>
          </a:p>
          <a:p>
            <a:r>
              <a:rPr lang="nl-NL" sz="1400" b="1" i="0" dirty="0">
                <a:solidFill>
                  <a:srgbClr val="00B050"/>
                </a:solidFill>
                <a:effectLst/>
                <a:latin typeface="segoe ui" panose="020B0502040204020203" pitchFamily="34" charset="0"/>
              </a:rPr>
              <a:t>!</a:t>
            </a:r>
            <a:r>
              <a:rPr lang="nl-NL" sz="1000" dirty="0">
                <a:solidFill>
                  <a:srgbClr val="00B050"/>
                </a:solidFill>
              </a:rPr>
              <a:t>    </a:t>
            </a:r>
            <a:r>
              <a:rPr lang="nl-NL" sz="1000" dirty="0"/>
              <a:t> </a:t>
            </a:r>
            <a:r>
              <a:rPr lang="nl-NL" sz="1000" dirty="0">
                <a:solidFill>
                  <a:srgbClr val="00B050"/>
                </a:solidFill>
              </a:rPr>
              <a:t>Consolideren</a:t>
            </a:r>
          </a:p>
        </p:txBody>
      </p:sp>
      <p:sp>
        <p:nvSpPr>
          <p:cNvPr id="4" name="Tijdelijke aanduiding voor dianummer 3">
            <a:extLst>
              <a:ext uri="{FF2B5EF4-FFF2-40B4-BE49-F238E27FC236}">
                <a16:creationId xmlns:a16="http://schemas.microsoft.com/office/drawing/2014/main" id="{2CCCDDE2-64FB-49EE-99B4-58A440BC5264}"/>
              </a:ext>
            </a:extLst>
          </p:cNvPr>
          <p:cNvSpPr>
            <a:spLocks noGrp="1"/>
          </p:cNvSpPr>
          <p:nvPr>
            <p:ph type="sldNum" sz="quarter" idx="12"/>
          </p:nvPr>
        </p:nvSpPr>
        <p:spPr/>
        <p:txBody>
          <a:bodyPr/>
          <a:lstStyle/>
          <a:p>
            <a:fld id="{103CB0E5-0E23-4933-8AB6-15A768443C0A}" type="slidenum">
              <a:rPr lang="nl-NL" smtClean="0"/>
              <a:t>12</a:t>
            </a:fld>
            <a:endParaRPr lang="nl-NL"/>
          </a:p>
        </p:txBody>
      </p:sp>
    </p:spTree>
    <p:extLst>
      <p:ext uri="{BB962C8B-B14F-4D97-AF65-F5344CB8AC3E}">
        <p14:creationId xmlns:p14="http://schemas.microsoft.com/office/powerpoint/2010/main" val="2855252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a:extLst>
              <a:ext uri="{FF2B5EF4-FFF2-40B4-BE49-F238E27FC236}">
                <a16:creationId xmlns:a16="http://schemas.microsoft.com/office/drawing/2014/main" id="{39219E11-9842-4417-9D47-DE2F9026ECFC}"/>
              </a:ext>
            </a:extLst>
          </p:cNvPr>
          <p:cNvGraphicFramePr>
            <a:graphicFrameLocks noGrp="1"/>
          </p:cNvGraphicFramePr>
          <p:nvPr>
            <p:extLst>
              <p:ext uri="{D42A27DB-BD31-4B8C-83A1-F6EECF244321}">
                <p14:modId xmlns:p14="http://schemas.microsoft.com/office/powerpoint/2010/main" val="459263844"/>
              </p:ext>
            </p:extLst>
          </p:nvPr>
        </p:nvGraphicFramePr>
        <p:xfrm>
          <a:off x="796601" y="167951"/>
          <a:ext cx="10716345" cy="5441820"/>
        </p:xfrm>
        <a:graphic>
          <a:graphicData uri="http://schemas.openxmlformats.org/drawingml/2006/table">
            <a:tbl>
              <a:tblPr firstRow="1" bandRow="1">
                <a:tableStyleId>{5940675A-B579-460E-94D1-54222C63F5DA}</a:tableStyleId>
              </a:tblPr>
              <a:tblGrid>
                <a:gridCol w="1656799">
                  <a:extLst>
                    <a:ext uri="{9D8B030D-6E8A-4147-A177-3AD203B41FA5}">
                      <a16:colId xmlns:a16="http://schemas.microsoft.com/office/drawing/2014/main" val="1980687794"/>
                    </a:ext>
                  </a:extLst>
                </a:gridCol>
                <a:gridCol w="2064431">
                  <a:extLst>
                    <a:ext uri="{9D8B030D-6E8A-4147-A177-3AD203B41FA5}">
                      <a16:colId xmlns:a16="http://schemas.microsoft.com/office/drawing/2014/main" val="1620095385"/>
                    </a:ext>
                  </a:extLst>
                </a:gridCol>
                <a:gridCol w="4190352">
                  <a:extLst>
                    <a:ext uri="{9D8B030D-6E8A-4147-A177-3AD203B41FA5}">
                      <a16:colId xmlns:a16="http://schemas.microsoft.com/office/drawing/2014/main" val="1960387525"/>
                    </a:ext>
                  </a:extLst>
                </a:gridCol>
                <a:gridCol w="208280">
                  <a:extLst>
                    <a:ext uri="{9D8B030D-6E8A-4147-A177-3AD203B41FA5}">
                      <a16:colId xmlns:a16="http://schemas.microsoft.com/office/drawing/2014/main" val="2904915509"/>
                    </a:ext>
                  </a:extLst>
                </a:gridCol>
                <a:gridCol w="208280">
                  <a:extLst>
                    <a:ext uri="{9D8B030D-6E8A-4147-A177-3AD203B41FA5}">
                      <a16:colId xmlns:a16="http://schemas.microsoft.com/office/drawing/2014/main" val="2367373996"/>
                    </a:ext>
                  </a:extLst>
                </a:gridCol>
                <a:gridCol w="208280">
                  <a:extLst>
                    <a:ext uri="{9D8B030D-6E8A-4147-A177-3AD203B41FA5}">
                      <a16:colId xmlns:a16="http://schemas.microsoft.com/office/drawing/2014/main" val="670836284"/>
                    </a:ext>
                  </a:extLst>
                </a:gridCol>
                <a:gridCol w="208280">
                  <a:extLst>
                    <a:ext uri="{9D8B030D-6E8A-4147-A177-3AD203B41FA5}">
                      <a16:colId xmlns:a16="http://schemas.microsoft.com/office/drawing/2014/main" val="3440323025"/>
                    </a:ext>
                  </a:extLst>
                </a:gridCol>
                <a:gridCol w="684020">
                  <a:extLst>
                    <a:ext uri="{9D8B030D-6E8A-4147-A177-3AD203B41FA5}">
                      <a16:colId xmlns:a16="http://schemas.microsoft.com/office/drawing/2014/main" val="3407259166"/>
                    </a:ext>
                  </a:extLst>
                </a:gridCol>
                <a:gridCol w="671804">
                  <a:extLst>
                    <a:ext uri="{9D8B030D-6E8A-4147-A177-3AD203B41FA5}">
                      <a16:colId xmlns:a16="http://schemas.microsoft.com/office/drawing/2014/main" val="3119544773"/>
                    </a:ext>
                  </a:extLst>
                </a:gridCol>
                <a:gridCol w="615819">
                  <a:extLst>
                    <a:ext uri="{9D8B030D-6E8A-4147-A177-3AD203B41FA5}">
                      <a16:colId xmlns:a16="http://schemas.microsoft.com/office/drawing/2014/main" val="308118611"/>
                    </a:ext>
                  </a:extLst>
                </a:gridCol>
              </a:tblGrid>
              <a:tr h="307910">
                <a:tc gridSpan="10">
                  <a:txBody>
                    <a:bodyPr/>
                    <a:lstStyle/>
                    <a:p>
                      <a:r>
                        <a:rPr lang="nl-NL" sz="1400" b="1" i="1" kern="1200" dirty="0">
                          <a:solidFill>
                            <a:schemeClr val="accent1">
                              <a:lumMod val="50000"/>
                            </a:schemeClr>
                          </a:solidFill>
                          <a:latin typeface="+mn-lt"/>
                          <a:ea typeface="+mn-ea"/>
                          <a:cs typeface="+mn-cs"/>
                        </a:rPr>
                        <a:t>Leiderschap - Inrichten</a:t>
                      </a:r>
                    </a:p>
                  </a:txBody>
                  <a:tcPr>
                    <a:solidFill>
                      <a:schemeClr val="accent6">
                        <a:lumMod val="60000"/>
                        <a:lumOff val="40000"/>
                      </a:schemeClr>
                    </a:solidFill>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extLst>
                  <a:ext uri="{0D108BD9-81ED-4DB2-BD59-A6C34878D82A}">
                    <a16:rowId xmlns:a16="http://schemas.microsoft.com/office/drawing/2014/main" val="192568879"/>
                  </a:ext>
                </a:extLst>
              </a:tr>
              <a:tr h="307910">
                <a:tc>
                  <a:txBody>
                    <a:bodyPr/>
                    <a:lstStyle/>
                    <a:p>
                      <a:r>
                        <a:rPr lang="nl-NL" sz="1400" b="1" kern="1200" dirty="0">
                          <a:solidFill>
                            <a:schemeClr val="accent1">
                              <a:lumMod val="50000"/>
                            </a:schemeClr>
                          </a:solidFill>
                          <a:latin typeface="+mn-lt"/>
                          <a:ea typeface="+mn-ea"/>
                          <a:cs typeface="+mn-cs"/>
                        </a:rPr>
                        <a:t>KPI</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Prestatie-indicator</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Activiteit</a:t>
                      </a:r>
                    </a:p>
                  </a:txBody>
                  <a:tcPr>
                    <a:solidFill>
                      <a:schemeClr val="tx2">
                        <a:lumMod val="20000"/>
                        <a:lumOff val="80000"/>
                      </a:schemeClr>
                    </a:solidFill>
                  </a:tcPr>
                </a:tc>
                <a:tc gridSpan="4">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1</a:t>
                      </a:r>
                    </a:p>
                  </a:txBody>
                  <a:tcPr>
                    <a:solidFill>
                      <a:schemeClr val="tx2">
                        <a:lumMod val="20000"/>
                        <a:lumOff val="80000"/>
                      </a:schemeClr>
                    </a:solidFill>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2</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3</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4</a:t>
                      </a:r>
                    </a:p>
                  </a:txBody>
                  <a:tcPr>
                    <a:solidFill>
                      <a:schemeClr val="tx2">
                        <a:lumMod val="20000"/>
                        <a:lumOff val="80000"/>
                      </a:schemeClr>
                    </a:solidFill>
                  </a:tcPr>
                </a:tc>
                <a:extLst>
                  <a:ext uri="{0D108BD9-81ED-4DB2-BD59-A6C34878D82A}">
                    <a16:rowId xmlns:a16="http://schemas.microsoft.com/office/drawing/2014/main" val="1538182492"/>
                  </a:ext>
                </a:extLst>
              </a:tr>
              <a:tr h="117847">
                <a:tc rowSpan="10">
                  <a:txBody>
                    <a:bodyPr/>
                    <a:lstStyle/>
                    <a:p>
                      <a:r>
                        <a:rPr lang="nl-NL" sz="1000" i="0" dirty="0">
                          <a:solidFill>
                            <a:schemeClr val="accent1">
                              <a:lumMod val="50000"/>
                            </a:schemeClr>
                          </a:solidFill>
                        </a:rPr>
                        <a:t>1.2 De organisatie heeft een managementsysteem ingericht op de vastgestelde strategische inrichting en biedt kaders voor sturing op cultuur, competenties en structuren.</a:t>
                      </a:r>
                      <a:endParaRPr lang="nl-NL" sz="1000" i="0" kern="1200" dirty="0">
                        <a:solidFill>
                          <a:schemeClr val="accent1">
                            <a:lumMod val="50000"/>
                          </a:schemeClr>
                        </a:solidFill>
                        <a:latin typeface="+mn-lt"/>
                        <a:ea typeface="+mn-ea"/>
                        <a:cs typeface="+mn-cs"/>
                      </a:endParaRPr>
                    </a:p>
                  </a:txBody>
                  <a:tcPr/>
                </a:tc>
                <a:tc row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i="0" dirty="0">
                          <a:solidFill>
                            <a:schemeClr val="accent1">
                              <a:lumMod val="50000"/>
                            </a:schemeClr>
                          </a:solidFill>
                        </a:rPr>
                        <a:t>De inrichting van de organisatie (organisatiestructuur) is passend bij en ondersteunend aan de ambitie</a:t>
                      </a:r>
                    </a:p>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i="0" kern="1200" dirty="0">
                          <a:solidFill>
                            <a:schemeClr val="accent1">
                              <a:lumMod val="50000"/>
                            </a:schemeClr>
                          </a:solidFill>
                          <a:latin typeface="+mn-lt"/>
                          <a:ea typeface="+mn-ea"/>
                          <a:cs typeface="+mn-cs"/>
                        </a:rPr>
                        <a:t>Organogram opstellen óf organogram herijken. Het organogram geeft schematisch weer hoe de interne structuur van de organisatie geregeld is. Wie draagt verantwoordelijkheid voor welke aansturing. welke medewerkers en welke resultaten. Het organogram geeft duidelijkheid en maakt inzichtelijk welke afspraken er zijn met betrekking tot verantwoordelijkheden.</a:t>
                      </a: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112727752"/>
                  </a:ext>
                </a:extLst>
              </a:tr>
              <a:tr h="37084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lvl="0"/>
                      <a:r>
                        <a:rPr lang="nl-NL" sz="1000" i="0" kern="1200" dirty="0">
                          <a:solidFill>
                            <a:schemeClr val="accent1">
                              <a:lumMod val="50000"/>
                            </a:schemeClr>
                          </a:solidFill>
                          <a:latin typeface="+mn-lt"/>
                          <a:ea typeface="+mn-ea"/>
                          <a:cs typeface="+mn-cs"/>
                        </a:rPr>
                        <a:t>Communiceren en toelichten organogram in de organisatie</a:t>
                      </a: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537196010"/>
                  </a:ext>
                </a:extLst>
              </a:tr>
              <a:tr h="37084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marL="0" lvl="0" algn="l" defTabSz="914400" rtl="0" eaLnBrk="1" latinLnBrk="0" hangingPunct="1">
                        <a:buNone/>
                      </a:pPr>
                      <a:r>
                        <a:rPr lang="nl-NL" sz="1000" i="0" kern="1200" dirty="0">
                          <a:solidFill>
                            <a:schemeClr val="accent1">
                              <a:lumMod val="50000"/>
                            </a:schemeClr>
                          </a:solidFill>
                          <a:latin typeface="+mn-lt"/>
                          <a:ea typeface="+mn-ea"/>
                          <a:cs typeface="+mn-cs"/>
                        </a:rPr>
                        <a:t>Bevoegdhedenregeling opstellen óf bevoegdhedenregeling herijken, bevoegdhedenregeling communiceren naar de individuele medewerkers</a:t>
                      </a: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2258463471"/>
                  </a:ext>
                </a:extLst>
              </a:tr>
              <a:tr h="370840">
                <a:tc vMerge="1">
                  <a:txBody>
                    <a:bodyPr/>
                    <a:lstStyle/>
                    <a:p>
                      <a:endParaRPr lang="nl-NL"/>
                    </a:p>
                  </a:txBody>
                  <a:tcPr/>
                </a:tc>
                <a:tc vMerge="1">
                  <a:txBody>
                    <a:bodyPr/>
                    <a:lstStyle/>
                    <a:p>
                      <a:endParaRPr lang="nl-NL"/>
                    </a:p>
                  </a:txBody>
                  <a:tcPr/>
                </a:tc>
                <a:tc>
                  <a:txBody>
                    <a:bodyPr/>
                    <a:lstStyle/>
                    <a:p>
                      <a:pPr marL="0" lvl="0" algn="l" defTabSz="914400" rtl="0" eaLnBrk="1" latinLnBrk="0" hangingPunct="1">
                        <a:buNone/>
                      </a:pPr>
                      <a:r>
                        <a:rPr lang="nl-NL" sz="1000" i="0" kern="1200" dirty="0">
                          <a:solidFill>
                            <a:schemeClr val="accent1">
                              <a:lumMod val="50000"/>
                            </a:schemeClr>
                          </a:solidFill>
                          <a:latin typeface="+mn-lt"/>
                          <a:ea typeface="+mn-ea"/>
                          <a:cs typeface="+mn-cs"/>
                        </a:rPr>
                        <a:t>Helder en eenduidig inrichten van de (wijze van) sturing op resultaten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000" i="0" kern="1200" dirty="0">
                        <a:solidFill>
                          <a:schemeClr val="accent1">
                            <a:lumMod val="50000"/>
                          </a:schemeClr>
                        </a:solidFill>
                        <a:latin typeface="+mn-lt"/>
                        <a:ea typeface="+mn-ea"/>
                        <a:cs typeface="+mn-cs"/>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3755614091"/>
                  </a:ext>
                </a:extLst>
              </a:tr>
              <a:tr h="37084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marL="0" lvl="0" algn="l" defTabSz="914400" rtl="0" eaLnBrk="1" latinLnBrk="0" hangingPunct="1">
                        <a:buNone/>
                      </a:pPr>
                      <a:r>
                        <a:rPr lang="nl-NL" sz="1000" i="0" kern="1200" dirty="0">
                          <a:solidFill>
                            <a:schemeClr val="accent1">
                              <a:lumMod val="50000"/>
                            </a:schemeClr>
                          </a:solidFill>
                          <a:latin typeface="+mn-lt"/>
                          <a:ea typeface="+mn-ea"/>
                          <a:cs typeface="+mn-cs"/>
                        </a:rPr>
                        <a:t>Helder en eenduidig inrichten van de (wijze van) coaching op competenties (verbinden aan Management van Medewerkers) - Feedbackcultuur Inrichten</a:t>
                      </a: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140603574"/>
                  </a:ext>
                </a:extLst>
              </a:tr>
              <a:tr h="370840">
                <a:tc vMerge="1">
                  <a:txBody>
                    <a:bodyPr/>
                    <a:lstStyle/>
                    <a:p>
                      <a:endParaRPr lang="nl-NL"/>
                    </a:p>
                  </a:txBody>
                  <a:tcPr/>
                </a:tc>
                <a:tc vMerge="1">
                  <a:txBody>
                    <a:bodyPr/>
                    <a:lstStyle/>
                    <a:p>
                      <a:endParaRPr lang="nl-NL"/>
                    </a:p>
                  </a:txBody>
                  <a:tcPr/>
                </a:tc>
                <a:tc>
                  <a:txBody>
                    <a:bodyPr/>
                    <a:lstStyle/>
                    <a:p>
                      <a:pPr marL="0" lvl="0" algn="l" defTabSz="914400" rtl="0" eaLnBrk="1" latinLnBrk="0" hangingPunct="1">
                        <a:buNone/>
                      </a:pPr>
                      <a:r>
                        <a:rPr lang="nl-NL" sz="1000" i="0" kern="1200" dirty="0">
                          <a:solidFill>
                            <a:schemeClr val="accent1">
                              <a:lumMod val="50000"/>
                            </a:schemeClr>
                          </a:solidFill>
                          <a:latin typeface="+mn-lt"/>
                          <a:ea typeface="+mn-ea"/>
                          <a:cs typeface="+mn-cs"/>
                        </a:rPr>
                        <a:t>Inrichten rapportagestructuur met bijbehorende cyclus waarin resultaten en bevindingen worden samengevat</a:t>
                      </a: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876146700"/>
                  </a:ext>
                </a:extLst>
              </a:tr>
              <a:tr h="161423">
                <a:tc vMerge="1">
                  <a:txBody>
                    <a:bodyPr/>
                    <a:lstStyle/>
                    <a:p>
                      <a:endParaRPr lang="nl-NL" sz="1000" i="0" kern="1200" dirty="0">
                        <a:solidFill>
                          <a:schemeClr val="accent1">
                            <a:lumMod val="50000"/>
                          </a:schemeClr>
                        </a:solidFill>
                        <a:latin typeface="+mn-lt"/>
                        <a:ea typeface="+mn-ea"/>
                        <a:cs typeface="+mn-cs"/>
                      </a:endParaRPr>
                    </a:p>
                  </a:txBody>
                  <a:tcPr/>
                </a:tc>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000" b="0" i="0" u="none" strike="noStrike" kern="1200" cap="none" spc="0" normalizeH="0" baseline="0" noProof="0" dirty="0">
                          <a:ln>
                            <a:noFill/>
                          </a:ln>
                          <a:solidFill>
                            <a:srgbClr val="4472C4">
                              <a:lumMod val="50000"/>
                            </a:srgbClr>
                          </a:solidFill>
                          <a:effectLst/>
                          <a:uLnTx/>
                          <a:uFillTx/>
                          <a:latin typeface="+mn-lt"/>
                          <a:ea typeface="+mn-ea"/>
                          <a:cs typeface="+mn-cs"/>
                        </a:rPr>
                        <a:t>De marketing- en communicatiestrategie is passend bij en ondersteunend aan de ambitie</a:t>
                      </a:r>
                    </a:p>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lvl="0"/>
                      <a:r>
                        <a:rPr kumimoji="0" lang="nl-NL" sz="1000" b="0" i="0" u="none" strike="noStrike" kern="1200" cap="none" spc="0" normalizeH="0" baseline="0" dirty="0">
                          <a:ln>
                            <a:noFill/>
                          </a:ln>
                          <a:solidFill>
                            <a:srgbClr val="4472C4">
                              <a:lumMod val="50000"/>
                            </a:srgbClr>
                          </a:solidFill>
                          <a:effectLst/>
                          <a:uLnTx/>
                          <a:uFillTx/>
                          <a:latin typeface="+mn-lt"/>
                          <a:ea typeface="+mn-ea"/>
                          <a:cs typeface="+mn-cs"/>
                        </a:rPr>
                        <a:t>Opstellen marketing- en communicatiebeleid óf herijken marketing en communicatiebeleid</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163456400"/>
                  </a:ext>
                </a:extLst>
              </a:tr>
              <a:tr h="370840">
                <a:tc vMerge="1">
                  <a:txBody>
                    <a:bodyPr/>
                    <a:lstStyle/>
                    <a:p>
                      <a:endParaRPr lang="nl-NL" sz="1000" i="0" kern="1200" dirty="0">
                        <a:solidFill>
                          <a:schemeClr val="accent1">
                            <a:lumMod val="50000"/>
                          </a:schemeClr>
                        </a:solidFill>
                        <a:latin typeface="+mn-lt"/>
                        <a:ea typeface="+mn-ea"/>
                        <a:cs typeface="+mn-cs"/>
                      </a:endParaRPr>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lvl="0">
                        <a:buNone/>
                      </a:pPr>
                      <a:r>
                        <a:rPr kumimoji="0" lang="nl-NL" sz="1000" b="0" i="0" u="none" strike="noStrike" kern="1200" cap="none" spc="0" normalizeH="0" baseline="0" dirty="0">
                          <a:ln>
                            <a:noFill/>
                          </a:ln>
                          <a:solidFill>
                            <a:srgbClr val="4472C4">
                              <a:lumMod val="50000"/>
                            </a:srgbClr>
                          </a:solidFill>
                          <a:effectLst/>
                          <a:uLnTx/>
                          <a:uFillTx/>
                          <a:latin typeface="+mn-lt"/>
                          <a:ea typeface="+mn-ea"/>
                          <a:cs typeface="+mn-cs"/>
                        </a:rPr>
                        <a:t>Bepalen focusdoelgroepen</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31454823"/>
                  </a:ext>
                </a:extLst>
              </a:tr>
              <a:tr h="370840">
                <a:tc vMerge="1">
                  <a:txBody>
                    <a:bodyPr/>
                    <a:lstStyle/>
                    <a:p>
                      <a:endParaRPr lang="nl-NL"/>
                    </a:p>
                  </a:txBody>
                  <a:tcPr/>
                </a:tc>
                <a:tc vMerge="1">
                  <a:txBody>
                    <a:bodyPr/>
                    <a:lstStyle/>
                    <a:p>
                      <a:endParaRPr lang="nl-NL"/>
                    </a:p>
                  </a:txBody>
                  <a:tcPr/>
                </a:tc>
                <a:tc>
                  <a:txBody>
                    <a:bodyPr/>
                    <a:lstStyle/>
                    <a:p>
                      <a:pPr lvl="0">
                        <a:buNone/>
                      </a:pPr>
                      <a:r>
                        <a:rPr kumimoji="0" lang="nl-NL" sz="1000" b="0" i="0" u="none" strike="noStrike" kern="1200" cap="none" spc="0" normalizeH="0" baseline="0" dirty="0">
                          <a:ln>
                            <a:noFill/>
                          </a:ln>
                          <a:solidFill>
                            <a:srgbClr val="4472C4">
                              <a:lumMod val="50000"/>
                            </a:srgbClr>
                          </a:solidFill>
                          <a:effectLst/>
                          <a:uLnTx/>
                          <a:uFillTx/>
                          <a:latin typeface="+mn-lt"/>
                          <a:ea typeface="+mn-ea"/>
                          <a:cs typeface="+mn-cs"/>
                        </a:rPr>
                        <a:t>Heldere positionering imago/naar buiten toe/hoe kom je over</a:t>
                      </a:r>
                    </a:p>
                    <a:p>
                      <a:pPr marL="171450" lvl="0" indent="-171450">
                        <a:buFontTx/>
                        <a:buChar char="-"/>
                      </a:pPr>
                      <a:r>
                        <a:rPr kumimoji="0" lang="nl-NL" sz="1000" b="0" i="0" u="none" strike="noStrike" kern="1200" cap="none" spc="0" normalizeH="0" baseline="0" dirty="0">
                          <a:ln>
                            <a:noFill/>
                          </a:ln>
                          <a:solidFill>
                            <a:srgbClr val="4472C4">
                              <a:lumMod val="50000"/>
                            </a:srgbClr>
                          </a:solidFill>
                          <a:effectLst/>
                          <a:uLnTx/>
                          <a:uFillTx/>
                          <a:latin typeface="+mn-lt"/>
                          <a:ea typeface="+mn-ea"/>
                          <a:cs typeface="+mn-cs"/>
                        </a:rPr>
                        <a:t>external branding hoe presenteer je je, vertaling van positionering</a:t>
                      </a:r>
                    </a:p>
                    <a:p>
                      <a:pPr marL="171450" lvl="0" indent="-171450">
                        <a:buFontTx/>
                        <a:buChar char="-"/>
                      </a:pPr>
                      <a:r>
                        <a:rPr kumimoji="0" lang="nl-NL" sz="1000" b="0" i="0" u="none" strike="noStrike" kern="1200" cap="none" spc="0" normalizeH="0" baseline="0" dirty="0">
                          <a:ln>
                            <a:noFill/>
                          </a:ln>
                          <a:solidFill>
                            <a:srgbClr val="4472C4">
                              <a:lumMod val="50000"/>
                            </a:srgbClr>
                          </a:solidFill>
                          <a:effectLst/>
                          <a:uLnTx/>
                          <a:uFillTx/>
                          <a:latin typeface="+mn-lt"/>
                          <a:ea typeface="+mn-ea"/>
                          <a:cs typeface="+mn-cs"/>
                        </a:rPr>
                        <a:t>internal branding;  met medewerkers kerncompetenties, gedrag passend bij imago</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497586951"/>
                  </a:ext>
                </a:extLst>
              </a:tr>
              <a:tr h="370840">
                <a:tc vMerge="1">
                  <a:txBody>
                    <a:bodyPr/>
                    <a:lstStyle/>
                    <a:p>
                      <a:endParaRPr lang="nl-NL" sz="1000" i="0" kern="1200" dirty="0">
                        <a:solidFill>
                          <a:schemeClr val="accent1">
                            <a:lumMod val="50000"/>
                          </a:schemeClr>
                        </a:solidFill>
                        <a:latin typeface="+mn-lt"/>
                        <a:ea typeface="+mn-ea"/>
                        <a:cs typeface="+mn-cs"/>
                      </a:endParaRPr>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lvl="0">
                        <a:buNone/>
                      </a:pPr>
                      <a:r>
                        <a:rPr kumimoji="0" lang="nl-NL" sz="1000" b="0" i="0" u="none" strike="noStrike" kern="1200" cap="none" spc="0" normalizeH="0" baseline="0" dirty="0">
                          <a:ln>
                            <a:noFill/>
                          </a:ln>
                          <a:solidFill>
                            <a:srgbClr val="4472C4">
                              <a:lumMod val="50000"/>
                            </a:srgbClr>
                          </a:solidFill>
                          <a:effectLst/>
                          <a:uLnTx/>
                          <a:uFillTx/>
                          <a:latin typeface="+mn-lt"/>
                          <a:ea typeface="+mn-ea"/>
                          <a:cs typeface="+mn-cs"/>
                        </a:rPr>
                        <a:t>Operationeel marketing- en communicatieplan opstellen gebaseerd op de marketingstrategie - welke activiteiten ga je uitvoeren  om de doelstellingen voor de doelgroepen te realiseren (klantgroepen, stakeholders, partners)</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611458223"/>
                  </a:ext>
                </a:extLst>
              </a:tr>
            </a:tbl>
          </a:graphicData>
        </a:graphic>
      </p:graphicFrame>
      <p:sp>
        <p:nvSpPr>
          <p:cNvPr id="3" name="Tijdelijke aanduiding voor dianummer 2">
            <a:extLst>
              <a:ext uri="{FF2B5EF4-FFF2-40B4-BE49-F238E27FC236}">
                <a16:creationId xmlns:a16="http://schemas.microsoft.com/office/drawing/2014/main" id="{0DFFDF7F-BBE5-4570-A8E1-2C847C904B62}"/>
              </a:ext>
            </a:extLst>
          </p:cNvPr>
          <p:cNvSpPr>
            <a:spLocks noGrp="1"/>
          </p:cNvSpPr>
          <p:nvPr>
            <p:ph type="sldNum" sz="quarter" idx="12"/>
          </p:nvPr>
        </p:nvSpPr>
        <p:spPr/>
        <p:txBody>
          <a:bodyPr/>
          <a:lstStyle/>
          <a:p>
            <a:fld id="{103CB0E5-0E23-4933-8AB6-15A768443C0A}" type="slidenum">
              <a:rPr lang="nl-NL" smtClean="0"/>
              <a:t>13</a:t>
            </a:fld>
            <a:endParaRPr lang="nl-NL"/>
          </a:p>
        </p:txBody>
      </p:sp>
    </p:spTree>
    <p:extLst>
      <p:ext uri="{BB962C8B-B14F-4D97-AF65-F5344CB8AC3E}">
        <p14:creationId xmlns:p14="http://schemas.microsoft.com/office/powerpoint/2010/main" val="28044832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2">
            <a:extLst>
              <a:ext uri="{FF2B5EF4-FFF2-40B4-BE49-F238E27FC236}">
                <a16:creationId xmlns:a16="http://schemas.microsoft.com/office/drawing/2014/main" id="{6F8CEBDF-A5AB-4864-B038-43C8D2EA37DF}"/>
              </a:ext>
            </a:extLst>
          </p:cNvPr>
          <p:cNvGraphicFramePr>
            <a:graphicFrameLocks noGrp="1"/>
          </p:cNvGraphicFramePr>
          <p:nvPr>
            <p:extLst>
              <p:ext uri="{D42A27DB-BD31-4B8C-83A1-F6EECF244321}">
                <p14:modId xmlns:p14="http://schemas.microsoft.com/office/powerpoint/2010/main" val="1804412599"/>
              </p:ext>
            </p:extLst>
          </p:nvPr>
        </p:nvGraphicFramePr>
        <p:xfrm>
          <a:off x="704321" y="461167"/>
          <a:ext cx="10716345" cy="4045077"/>
        </p:xfrm>
        <a:graphic>
          <a:graphicData uri="http://schemas.openxmlformats.org/drawingml/2006/table">
            <a:tbl>
              <a:tblPr firstRow="1" bandRow="1">
                <a:tableStyleId>{5940675A-B579-460E-94D1-54222C63F5DA}</a:tableStyleId>
              </a:tblPr>
              <a:tblGrid>
                <a:gridCol w="1656799">
                  <a:extLst>
                    <a:ext uri="{9D8B030D-6E8A-4147-A177-3AD203B41FA5}">
                      <a16:colId xmlns:a16="http://schemas.microsoft.com/office/drawing/2014/main" val="1980687794"/>
                    </a:ext>
                  </a:extLst>
                </a:gridCol>
                <a:gridCol w="2064431">
                  <a:extLst>
                    <a:ext uri="{9D8B030D-6E8A-4147-A177-3AD203B41FA5}">
                      <a16:colId xmlns:a16="http://schemas.microsoft.com/office/drawing/2014/main" val="1620095385"/>
                    </a:ext>
                  </a:extLst>
                </a:gridCol>
                <a:gridCol w="4190352">
                  <a:extLst>
                    <a:ext uri="{9D8B030D-6E8A-4147-A177-3AD203B41FA5}">
                      <a16:colId xmlns:a16="http://schemas.microsoft.com/office/drawing/2014/main" val="1960387525"/>
                    </a:ext>
                  </a:extLst>
                </a:gridCol>
                <a:gridCol w="208280">
                  <a:extLst>
                    <a:ext uri="{9D8B030D-6E8A-4147-A177-3AD203B41FA5}">
                      <a16:colId xmlns:a16="http://schemas.microsoft.com/office/drawing/2014/main" val="2904915509"/>
                    </a:ext>
                  </a:extLst>
                </a:gridCol>
                <a:gridCol w="208280">
                  <a:extLst>
                    <a:ext uri="{9D8B030D-6E8A-4147-A177-3AD203B41FA5}">
                      <a16:colId xmlns:a16="http://schemas.microsoft.com/office/drawing/2014/main" val="1796838232"/>
                    </a:ext>
                  </a:extLst>
                </a:gridCol>
                <a:gridCol w="208280">
                  <a:extLst>
                    <a:ext uri="{9D8B030D-6E8A-4147-A177-3AD203B41FA5}">
                      <a16:colId xmlns:a16="http://schemas.microsoft.com/office/drawing/2014/main" val="2556149010"/>
                    </a:ext>
                  </a:extLst>
                </a:gridCol>
                <a:gridCol w="208280">
                  <a:extLst>
                    <a:ext uri="{9D8B030D-6E8A-4147-A177-3AD203B41FA5}">
                      <a16:colId xmlns:a16="http://schemas.microsoft.com/office/drawing/2014/main" val="4202291376"/>
                    </a:ext>
                  </a:extLst>
                </a:gridCol>
                <a:gridCol w="684020">
                  <a:extLst>
                    <a:ext uri="{9D8B030D-6E8A-4147-A177-3AD203B41FA5}">
                      <a16:colId xmlns:a16="http://schemas.microsoft.com/office/drawing/2014/main" val="3407259166"/>
                    </a:ext>
                  </a:extLst>
                </a:gridCol>
                <a:gridCol w="671804">
                  <a:extLst>
                    <a:ext uri="{9D8B030D-6E8A-4147-A177-3AD203B41FA5}">
                      <a16:colId xmlns:a16="http://schemas.microsoft.com/office/drawing/2014/main" val="3119544773"/>
                    </a:ext>
                  </a:extLst>
                </a:gridCol>
                <a:gridCol w="615819">
                  <a:extLst>
                    <a:ext uri="{9D8B030D-6E8A-4147-A177-3AD203B41FA5}">
                      <a16:colId xmlns:a16="http://schemas.microsoft.com/office/drawing/2014/main" val="308118611"/>
                    </a:ext>
                  </a:extLst>
                </a:gridCol>
              </a:tblGrid>
              <a:tr h="295909">
                <a:tc gridSpan="10">
                  <a:txBody>
                    <a:bodyPr/>
                    <a:lstStyle/>
                    <a:p>
                      <a:r>
                        <a:rPr lang="nl-NL" sz="1400" b="1" i="1" kern="1200" dirty="0">
                          <a:solidFill>
                            <a:schemeClr val="accent1">
                              <a:lumMod val="50000"/>
                            </a:schemeClr>
                          </a:solidFill>
                          <a:latin typeface="+mn-lt"/>
                          <a:ea typeface="+mn-ea"/>
                          <a:cs typeface="+mn-cs"/>
                        </a:rPr>
                        <a:t>Leiderschap - Verrichten</a:t>
                      </a:r>
                    </a:p>
                  </a:txBody>
                  <a:tcPr>
                    <a:solidFill>
                      <a:schemeClr val="accent6">
                        <a:lumMod val="60000"/>
                        <a:lumOff val="40000"/>
                      </a:schemeClr>
                    </a:solidFill>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extLst>
                  <a:ext uri="{0D108BD9-81ED-4DB2-BD59-A6C34878D82A}">
                    <a16:rowId xmlns:a16="http://schemas.microsoft.com/office/drawing/2014/main" val="1004492839"/>
                  </a:ext>
                </a:extLst>
              </a:tr>
              <a:tr h="295909">
                <a:tc>
                  <a:txBody>
                    <a:bodyPr/>
                    <a:lstStyle/>
                    <a:p>
                      <a:r>
                        <a:rPr lang="nl-NL" sz="1400" b="1" kern="1200" dirty="0">
                          <a:solidFill>
                            <a:schemeClr val="accent1">
                              <a:lumMod val="50000"/>
                            </a:schemeClr>
                          </a:solidFill>
                          <a:latin typeface="+mn-lt"/>
                          <a:ea typeface="+mn-ea"/>
                          <a:cs typeface="+mn-cs"/>
                        </a:rPr>
                        <a:t>KPI</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Prestatie-indicator</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Activiteit</a:t>
                      </a:r>
                    </a:p>
                  </a:txBody>
                  <a:tcPr>
                    <a:solidFill>
                      <a:schemeClr val="tx2">
                        <a:lumMod val="20000"/>
                        <a:lumOff val="80000"/>
                      </a:schemeClr>
                    </a:solidFill>
                  </a:tcPr>
                </a:tc>
                <a:tc gridSpan="4">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1</a:t>
                      </a:r>
                    </a:p>
                  </a:txBody>
                  <a:tcPr>
                    <a:solidFill>
                      <a:schemeClr val="tx2">
                        <a:lumMod val="20000"/>
                        <a:lumOff val="80000"/>
                      </a:schemeClr>
                    </a:solidFill>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2</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3</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4</a:t>
                      </a:r>
                    </a:p>
                  </a:txBody>
                  <a:tcPr>
                    <a:solidFill>
                      <a:schemeClr val="tx2">
                        <a:lumMod val="20000"/>
                        <a:lumOff val="80000"/>
                      </a:schemeClr>
                    </a:solidFill>
                  </a:tcPr>
                </a:tc>
                <a:extLst>
                  <a:ext uri="{0D108BD9-81ED-4DB2-BD59-A6C34878D82A}">
                    <a16:rowId xmlns:a16="http://schemas.microsoft.com/office/drawing/2014/main" val="1538182492"/>
                  </a:ext>
                </a:extLst>
              </a:tr>
              <a:tr h="354028">
                <a:tc rowSpan="7">
                  <a:txBody>
                    <a:bodyPr/>
                    <a:lstStyle/>
                    <a:p>
                      <a:pPr algn="l">
                        <a:lnSpc>
                          <a:spcPct val="107000"/>
                        </a:lnSpc>
                        <a:spcAft>
                          <a:spcPts val="800"/>
                        </a:spcAft>
                      </a:pPr>
                      <a:r>
                        <a:rPr lang="nl-NL" sz="1000" dirty="0">
                          <a:effectLst/>
                          <a:latin typeface="Calibri" panose="020F0502020204030204" pitchFamily="34" charset="0"/>
                          <a:ea typeface="Calibri" panose="020F0502020204030204" pitchFamily="34" charset="0"/>
                          <a:cs typeface="Times New Roman" panose="02020603050405020304" pitchFamily="18" charset="0"/>
                        </a:rPr>
                        <a:t>1.3 De leidinggevenden van de organisatie zorgen voor het uitvoeren van het strategisch kader en het draaien van het managementsysteem als geheel</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nl-NL" sz="1000" i="0" kern="1200" dirty="0">
                        <a:solidFill>
                          <a:schemeClr val="accent1">
                            <a:lumMod val="50000"/>
                          </a:schemeClr>
                        </a:solidFill>
                        <a:latin typeface="+mn-lt"/>
                        <a:ea typeface="+mn-ea"/>
                        <a:cs typeface="+mn-cs"/>
                      </a:endParaRPr>
                    </a:p>
                  </a:txBody>
                  <a:tcPr/>
                </a:tc>
                <a:tc rowSpan="7">
                  <a:txBody>
                    <a:bodyPr/>
                    <a:lstStyle/>
                    <a:p>
                      <a:pPr algn="l">
                        <a:lnSpc>
                          <a:spcPct val="107000"/>
                        </a:lnSpc>
                        <a:spcAft>
                          <a:spcPts val="800"/>
                        </a:spcAft>
                      </a:pPr>
                      <a:r>
                        <a:rPr lang="nl-NL" sz="1000" dirty="0">
                          <a:effectLst/>
                          <a:latin typeface="Calibri" panose="020F0502020204030204" pitchFamily="34" charset="0"/>
                          <a:ea typeface="Calibri" panose="020F0502020204030204" pitchFamily="34" charset="0"/>
                          <a:cs typeface="Times New Roman" panose="02020603050405020304" pitchFamily="18" charset="0"/>
                        </a:rPr>
                        <a:t>Leidinggevenden zijn persoonlijk betrokken, sturen op continu verbeteren en mobiliseren medewerkers en partners</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marL="0" lvl="0" algn="l" defTabSz="914400" rtl="0" eaLnBrk="1" latinLnBrk="0" hangingPunct="1">
                        <a:lnSpc>
                          <a:spcPct val="107000"/>
                        </a:lnSpc>
                        <a:spcAft>
                          <a:spcPts val="800"/>
                        </a:spcAft>
                      </a:pPr>
                      <a:r>
                        <a:rPr lang="nl-NL" sz="1000" kern="1200">
                          <a:solidFill>
                            <a:schemeClr val="tx1"/>
                          </a:solidFill>
                          <a:effectLst/>
                          <a:latin typeface="Calibri" panose="020F0502020204030204" pitchFamily="34" charset="0"/>
                          <a:ea typeface="+mn-ea"/>
                          <a:cs typeface="Times New Roman" panose="02020603050405020304" pitchFamily="18" charset="0"/>
                        </a:rPr>
                        <a:t>Leidinggevende werkt aan zijn/haarbenodigde kennis, vaardigheden en competenties en werkt aan zijn/haar ontwikkeling op basis van een plan en met het oog op duurzame en toekomstige uitvoering van het strategisch kader </a:t>
                      </a:r>
                      <a:endParaRPr lang="nl-NL" sz="1000" kern="1200" dirty="0">
                        <a:solidFill>
                          <a:schemeClr val="tx1"/>
                        </a:solidFill>
                        <a:effectLst/>
                        <a:latin typeface="Calibri" panose="020F0502020204030204" pitchFamily="34" charset="0"/>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112727752"/>
                  </a:ext>
                </a:extLst>
              </a:tr>
              <a:tr h="354028">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marL="0" lvl="0" algn="l" defTabSz="914400" rtl="0" eaLnBrk="1" latinLnBrk="0" hangingPunct="1">
                        <a:lnSpc>
                          <a:spcPct val="107000"/>
                        </a:lnSpc>
                        <a:spcAft>
                          <a:spcPts val="800"/>
                        </a:spcAft>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Leidinggevende is cultuurdrager en is zich bewust van zijn/haar voorbeeld functie (ethiek). Hij/zij laat zien hoe het moet, draagt cultuur, anker en normen en waarden uit en vertoont voorbeeldgedrag.</a:t>
                      </a:r>
                      <a:endParaRPr lang="nl-NL" sz="1000" kern="1200" dirty="0">
                        <a:solidFill>
                          <a:schemeClr val="tx1"/>
                        </a:solidFill>
                        <a:effectLst/>
                        <a:latin typeface="Calibri" panose="020F0502020204030204" pitchFamily="34" charset="0"/>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537196010"/>
                  </a:ext>
                </a:extLst>
              </a:tr>
              <a:tr h="354028">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marL="0" lvl="0" algn="l" defTabSz="914400" rtl="0" eaLnBrk="1" latinLnBrk="0" hangingPunct="1">
                        <a:lnSpc>
                          <a:spcPct val="107000"/>
                        </a:lnSpc>
                        <a:spcAft>
                          <a:spcPts val="800"/>
                        </a:spcAft>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Leidinggevende geeft en ontvangt feedback </a:t>
                      </a:r>
                      <a:endParaRPr lang="nl-NL" sz="1000" kern="1200" dirty="0">
                        <a:solidFill>
                          <a:schemeClr val="tx1"/>
                        </a:solidFill>
                        <a:effectLst/>
                        <a:latin typeface="Calibri" panose="020F0502020204030204" pitchFamily="34" charset="0"/>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2258463471"/>
                  </a:ext>
                </a:extLst>
              </a:tr>
              <a:tr h="354028">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marL="0" lvl="0" algn="l" defTabSz="914400" rtl="0" eaLnBrk="1" latinLnBrk="0" hangingPunct="1">
                        <a:lnSpc>
                          <a:spcPct val="107000"/>
                        </a:lnSpc>
                        <a:spcAft>
                          <a:spcPts val="800"/>
                        </a:spcAft>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Leidinggevende stuurt en coacht zijn/haar medewerkers in een continu proces op resultaten, persoonlijk leiderschap, kennis, vaardigheden en competenties (IMWR)</a:t>
                      </a:r>
                      <a:endParaRPr lang="nl-NL" sz="1000" kern="1200" dirty="0">
                        <a:solidFill>
                          <a:schemeClr val="tx1"/>
                        </a:solidFill>
                        <a:effectLst/>
                        <a:latin typeface="Calibri" panose="020F0502020204030204" pitchFamily="34" charset="0"/>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1140603574"/>
                  </a:ext>
                </a:extLst>
              </a:tr>
              <a:tr h="354028">
                <a:tc vMerge="1">
                  <a:txBody>
                    <a:bodyPr/>
                    <a:lstStyle/>
                    <a:p>
                      <a:endParaRPr lang="nl-NL"/>
                    </a:p>
                  </a:txBody>
                  <a:tcPr/>
                </a:tc>
                <a:tc vMerge="1">
                  <a:txBody>
                    <a:bodyPr/>
                    <a:lstStyle/>
                    <a:p>
                      <a:endParaRPr lang="nl-NL"/>
                    </a:p>
                  </a:txBody>
                  <a:tcPr/>
                </a:tc>
                <a:tc>
                  <a:txBody>
                    <a:bodyPr/>
                    <a:lstStyle/>
                    <a:p>
                      <a:pPr marL="0" lvl="0" algn="l" defTabSz="914400" rtl="0" eaLnBrk="1" latinLnBrk="0" hangingPunct="1">
                        <a:lnSpc>
                          <a:spcPct val="107000"/>
                        </a:lnSpc>
                        <a:spcAft>
                          <a:spcPts val="800"/>
                        </a:spcAft>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Leidinggevende stuurt op werken conform de vastgestelde processen en op continu verbeteren hiervan</a:t>
                      </a:r>
                      <a:endParaRPr lang="nl-NL" sz="1000" kern="1200" dirty="0">
                        <a:solidFill>
                          <a:schemeClr val="tx1"/>
                        </a:solidFill>
                        <a:effectLst/>
                        <a:latin typeface="Calibri" panose="020F0502020204030204" pitchFamily="34" charset="0"/>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761238725"/>
                  </a:ext>
                </a:extLst>
              </a:tr>
              <a:tr h="354028">
                <a:tc vMerge="1">
                  <a:txBody>
                    <a:bodyPr/>
                    <a:lstStyle/>
                    <a:p>
                      <a:endParaRPr lang="nl-NL"/>
                    </a:p>
                  </a:txBody>
                  <a:tcPr/>
                </a:tc>
                <a:tc vMerge="1">
                  <a:txBody>
                    <a:bodyPr/>
                    <a:lstStyle/>
                    <a:p>
                      <a:endParaRPr lang="nl-NL"/>
                    </a:p>
                  </a:txBody>
                  <a:tcPr/>
                </a:tc>
                <a:tc>
                  <a:txBody>
                    <a:bodyPr/>
                    <a:lstStyle/>
                    <a:p>
                      <a:pPr marL="0" lvl="0" algn="l" defTabSz="914400" rtl="0" eaLnBrk="1" latinLnBrk="0" hangingPunct="1">
                        <a:lnSpc>
                          <a:spcPct val="107000"/>
                        </a:lnSpc>
                        <a:spcAft>
                          <a:spcPts val="800"/>
                        </a:spcAft>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Leidinggevende stuurt en coacht op kosten en op effectieve en efficiënte inzet van middelen</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4017870027"/>
                  </a:ext>
                </a:extLst>
              </a:tr>
              <a:tr h="354028">
                <a:tc vMerge="1">
                  <a:txBody>
                    <a:bodyPr/>
                    <a:lstStyle/>
                    <a:p>
                      <a:endParaRPr lang="nl-NL"/>
                    </a:p>
                  </a:txBody>
                  <a:tcPr/>
                </a:tc>
                <a:tc vMerge="1">
                  <a:txBody>
                    <a:bodyPr/>
                    <a:lstStyle/>
                    <a:p>
                      <a:endParaRPr lang="nl-NL"/>
                    </a:p>
                  </a:txBody>
                  <a:tcPr/>
                </a:tc>
                <a:tc>
                  <a:txBody>
                    <a:bodyPr/>
                    <a:lstStyle/>
                    <a:p>
                      <a:pPr marL="0" lvl="0" algn="l" defTabSz="914400" rtl="0" eaLnBrk="1" latinLnBrk="0" hangingPunct="1">
                        <a:lnSpc>
                          <a:spcPct val="107000"/>
                        </a:lnSpc>
                        <a:spcAft>
                          <a:spcPts val="800"/>
                        </a:spcAft>
                      </a:pPr>
                      <a:r>
                        <a:rPr lang="nl-NL" sz="1000" kern="1200" dirty="0">
                          <a:solidFill>
                            <a:schemeClr val="tx1"/>
                          </a:solidFill>
                          <a:effectLst/>
                          <a:latin typeface="Calibri" panose="020F0502020204030204" pitchFamily="34" charset="0"/>
                          <a:ea typeface="+mn-ea"/>
                          <a:cs typeface="Times New Roman" panose="02020603050405020304" pitchFamily="18" charset="0"/>
                        </a:rPr>
                        <a:t>Leidinggevende voert PDCA uit op middelen/processen/medewerkers</a:t>
                      </a:r>
                      <a:endParaRPr lang="nl-NL" sz="1000" kern="1200" dirty="0">
                        <a:solidFill>
                          <a:schemeClr val="tx1"/>
                        </a:solidFill>
                        <a:effectLst/>
                        <a:latin typeface="Calibri" panose="020F0502020204030204" pitchFamily="34" charset="0"/>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876146700"/>
                  </a:ext>
                </a:extLst>
              </a:tr>
            </a:tbl>
          </a:graphicData>
        </a:graphic>
      </p:graphicFrame>
      <p:sp>
        <p:nvSpPr>
          <p:cNvPr id="2" name="Tijdelijke aanduiding voor dianummer 1">
            <a:extLst>
              <a:ext uri="{FF2B5EF4-FFF2-40B4-BE49-F238E27FC236}">
                <a16:creationId xmlns:a16="http://schemas.microsoft.com/office/drawing/2014/main" id="{FA4113FD-7605-428C-917F-4A1A4658E1C3}"/>
              </a:ext>
            </a:extLst>
          </p:cNvPr>
          <p:cNvSpPr>
            <a:spLocks noGrp="1"/>
          </p:cNvSpPr>
          <p:nvPr>
            <p:ph type="sldNum" sz="quarter" idx="12"/>
          </p:nvPr>
        </p:nvSpPr>
        <p:spPr/>
        <p:txBody>
          <a:bodyPr/>
          <a:lstStyle/>
          <a:p>
            <a:fld id="{103CB0E5-0E23-4933-8AB6-15A768443C0A}" type="slidenum">
              <a:rPr lang="nl-NL" smtClean="0"/>
              <a:t>14</a:t>
            </a:fld>
            <a:endParaRPr lang="nl-NL"/>
          </a:p>
        </p:txBody>
      </p:sp>
    </p:spTree>
    <p:extLst>
      <p:ext uri="{BB962C8B-B14F-4D97-AF65-F5344CB8AC3E}">
        <p14:creationId xmlns:p14="http://schemas.microsoft.com/office/powerpoint/2010/main" val="14499240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2">
            <a:extLst>
              <a:ext uri="{FF2B5EF4-FFF2-40B4-BE49-F238E27FC236}">
                <a16:creationId xmlns:a16="http://schemas.microsoft.com/office/drawing/2014/main" id="{30515DB4-885F-47EE-8AC3-0D395B61594E}"/>
              </a:ext>
            </a:extLst>
          </p:cNvPr>
          <p:cNvGraphicFramePr>
            <a:graphicFrameLocks noGrp="1"/>
          </p:cNvGraphicFramePr>
          <p:nvPr>
            <p:extLst>
              <p:ext uri="{D42A27DB-BD31-4B8C-83A1-F6EECF244321}">
                <p14:modId xmlns:p14="http://schemas.microsoft.com/office/powerpoint/2010/main" val="969307506"/>
              </p:ext>
            </p:extLst>
          </p:nvPr>
        </p:nvGraphicFramePr>
        <p:xfrm>
          <a:off x="503339" y="232316"/>
          <a:ext cx="10715992" cy="6423848"/>
        </p:xfrm>
        <a:graphic>
          <a:graphicData uri="http://schemas.openxmlformats.org/drawingml/2006/table">
            <a:tbl>
              <a:tblPr firstRow="1" bandRow="1">
                <a:tableStyleId>{5940675A-B579-460E-94D1-54222C63F5DA}</a:tableStyleId>
              </a:tblPr>
              <a:tblGrid>
                <a:gridCol w="1656446">
                  <a:extLst>
                    <a:ext uri="{9D8B030D-6E8A-4147-A177-3AD203B41FA5}">
                      <a16:colId xmlns:a16="http://schemas.microsoft.com/office/drawing/2014/main" val="1980687794"/>
                    </a:ext>
                  </a:extLst>
                </a:gridCol>
                <a:gridCol w="2064431">
                  <a:extLst>
                    <a:ext uri="{9D8B030D-6E8A-4147-A177-3AD203B41FA5}">
                      <a16:colId xmlns:a16="http://schemas.microsoft.com/office/drawing/2014/main" val="1620095385"/>
                    </a:ext>
                  </a:extLst>
                </a:gridCol>
                <a:gridCol w="4190352">
                  <a:extLst>
                    <a:ext uri="{9D8B030D-6E8A-4147-A177-3AD203B41FA5}">
                      <a16:colId xmlns:a16="http://schemas.microsoft.com/office/drawing/2014/main" val="1960387525"/>
                    </a:ext>
                  </a:extLst>
                </a:gridCol>
                <a:gridCol w="208280">
                  <a:extLst>
                    <a:ext uri="{9D8B030D-6E8A-4147-A177-3AD203B41FA5}">
                      <a16:colId xmlns:a16="http://schemas.microsoft.com/office/drawing/2014/main" val="2904915509"/>
                    </a:ext>
                  </a:extLst>
                </a:gridCol>
                <a:gridCol w="208280">
                  <a:extLst>
                    <a:ext uri="{9D8B030D-6E8A-4147-A177-3AD203B41FA5}">
                      <a16:colId xmlns:a16="http://schemas.microsoft.com/office/drawing/2014/main" val="474044862"/>
                    </a:ext>
                  </a:extLst>
                </a:gridCol>
                <a:gridCol w="208280">
                  <a:extLst>
                    <a:ext uri="{9D8B030D-6E8A-4147-A177-3AD203B41FA5}">
                      <a16:colId xmlns:a16="http://schemas.microsoft.com/office/drawing/2014/main" val="3231081732"/>
                    </a:ext>
                  </a:extLst>
                </a:gridCol>
                <a:gridCol w="208280">
                  <a:extLst>
                    <a:ext uri="{9D8B030D-6E8A-4147-A177-3AD203B41FA5}">
                      <a16:colId xmlns:a16="http://schemas.microsoft.com/office/drawing/2014/main" val="883278330"/>
                    </a:ext>
                  </a:extLst>
                </a:gridCol>
                <a:gridCol w="684020">
                  <a:extLst>
                    <a:ext uri="{9D8B030D-6E8A-4147-A177-3AD203B41FA5}">
                      <a16:colId xmlns:a16="http://schemas.microsoft.com/office/drawing/2014/main" val="3407259166"/>
                    </a:ext>
                  </a:extLst>
                </a:gridCol>
                <a:gridCol w="671804">
                  <a:extLst>
                    <a:ext uri="{9D8B030D-6E8A-4147-A177-3AD203B41FA5}">
                      <a16:colId xmlns:a16="http://schemas.microsoft.com/office/drawing/2014/main" val="3119544773"/>
                    </a:ext>
                  </a:extLst>
                </a:gridCol>
                <a:gridCol w="615819">
                  <a:extLst>
                    <a:ext uri="{9D8B030D-6E8A-4147-A177-3AD203B41FA5}">
                      <a16:colId xmlns:a16="http://schemas.microsoft.com/office/drawing/2014/main" val="308118611"/>
                    </a:ext>
                  </a:extLst>
                </a:gridCol>
              </a:tblGrid>
              <a:tr h="307910">
                <a:tc gridSpan="10">
                  <a:txBody>
                    <a:bodyPr/>
                    <a:lstStyle/>
                    <a:p>
                      <a:r>
                        <a:rPr lang="nl-NL" sz="1400" b="1" i="1" kern="1200" dirty="0">
                          <a:solidFill>
                            <a:schemeClr val="accent1">
                              <a:lumMod val="50000"/>
                            </a:schemeClr>
                          </a:solidFill>
                          <a:latin typeface="+mn-lt"/>
                          <a:ea typeface="+mn-ea"/>
                          <a:cs typeface="+mn-cs"/>
                        </a:rPr>
                        <a:t>Strategie en Beleid – Oriënteren</a:t>
                      </a:r>
                    </a:p>
                  </a:txBody>
                  <a:tcPr>
                    <a:solidFill>
                      <a:schemeClr val="accent6">
                        <a:lumMod val="60000"/>
                        <a:lumOff val="40000"/>
                      </a:schemeClr>
                    </a:solidFill>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extLst>
                  <a:ext uri="{0D108BD9-81ED-4DB2-BD59-A6C34878D82A}">
                    <a16:rowId xmlns:a16="http://schemas.microsoft.com/office/drawing/2014/main" val="2333383849"/>
                  </a:ext>
                </a:extLst>
              </a:tr>
              <a:tr h="307910">
                <a:tc>
                  <a:txBody>
                    <a:bodyPr/>
                    <a:lstStyle/>
                    <a:p>
                      <a:r>
                        <a:rPr lang="nl-NL" sz="1400" b="1" kern="1200" dirty="0">
                          <a:solidFill>
                            <a:schemeClr val="accent1">
                              <a:lumMod val="50000"/>
                            </a:schemeClr>
                          </a:solidFill>
                          <a:latin typeface="+mn-lt"/>
                          <a:ea typeface="+mn-ea"/>
                          <a:cs typeface="+mn-cs"/>
                        </a:rPr>
                        <a:t>KPI</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Prestatie-indicator</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Activiteit</a:t>
                      </a:r>
                    </a:p>
                  </a:txBody>
                  <a:tcPr>
                    <a:solidFill>
                      <a:schemeClr val="tx2">
                        <a:lumMod val="20000"/>
                        <a:lumOff val="80000"/>
                      </a:schemeClr>
                    </a:solidFill>
                  </a:tcPr>
                </a:tc>
                <a:tc gridSpan="4">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1</a:t>
                      </a:r>
                    </a:p>
                  </a:txBody>
                  <a:tcPr>
                    <a:solidFill>
                      <a:schemeClr val="tx2">
                        <a:lumMod val="20000"/>
                        <a:lumOff val="80000"/>
                      </a:schemeClr>
                    </a:solidFill>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2</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3</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4</a:t>
                      </a:r>
                    </a:p>
                  </a:txBody>
                  <a:tcPr>
                    <a:solidFill>
                      <a:schemeClr val="tx2">
                        <a:lumMod val="20000"/>
                        <a:lumOff val="80000"/>
                      </a:schemeClr>
                    </a:solidFill>
                  </a:tcPr>
                </a:tc>
                <a:extLst>
                  <a:ext uri="{0D108BD9-81ED-4DB2-BD59-A6C34878D82A}">
                    <a16:rowId xmlns:a16="http://schemas.microsoft.com/office/drawing/2014/main" val="1538182492"/>
                  </a:ext>
                </a:extLst>
              </a:tr>
              <a:tr h="117847">
                <a:tc rowSpan="6">
                  <a:txBody>
                    <a:bodyPr/>
                    <a:lstStyle/>
                    <a:p>
                      <a:pPr algn="l">
                        <a:lnSpc>
                          <a:spcPct val="107000"/>
                        </a:lnSpc>
                        <a:spcAft>
                          <a:spcPts val="800"/>
                        </a:spcAft>
                      </a:pPr>
                      <a:r>
                        <a:rPr lang="nl-NL" sz="1000" dirty="0">
                          <a:effectLst/>
                          <a:latin typeface="Calibri" panose="020F0502020204030204" pitchFamily="34" charset="0"/>
                          <a:ea typeface="Calibri" panose="020F0502020204030204" pitchFamily="34" charset="0"/>
                          <a:cs typeface="Times New Roman" panose="02020603050405020304" pitchFamily="18" charset="0"/>
                        </a:rPr>
                        <a:t>Organisatie oriënteert zich continu op wat er binnen en buiten de branche gebeurt</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p>
                      <a:endParaRPr lang="nl-NL" sz="1000" i="0" kern="1200" dirty="0">
                        <a:solidFill>
                          <a:schemeClr val="accent1">
                            <a:lumMod val="50000"/>
                          </a:schemeClr>
                        </a:solidFill>
                        <a:latin typeface="+mn-lt"/>
                        <a:ea typeface="+mn-ea"/>
                        <a:cs typeface="+mn-cs"/>
                      </a:endParaRPr>
                    </a:p>
                  </a:txBody>
                  <a:tcPr/>
                </a:tc>
                <a:tc rowSpan="4">
                  <a:txBody>
                    <a:bodyPr/>
                    <a:lstStyle/>
                    <a:p>
                      <a:pPr algn="l">
                        <a:lnSpc>
                          <a:spcPct val="107000"/>
                        </a:lnSpc>
                        <a:spcAft>
                          <a:spcPts val="800"/>
                        </a:spcAft>
                      </a:pPr>
                      <a:r>
                        <a:rPr lang="nl-NL" sz="1000" dirty="0">
                          <a:effectLst/>
                          <a:latin typeface="Calibri" panose="020F0502020204030204" pitchFamily="34" charset="0"/>
                          <a:ea typeface="Calibri" panose="020F0502020204030204" pitchFamily="34" charset="0"/>
                          <a:cs typeface="Times New Roman" panose="02020603050405020304" pitchFamily="18" charset="0"/>
                        </a:rPr>
                        <a:t>De organisatie verzamelt structureel informatie voor het vaststellen en bijstellen van de ambitie</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600" i="1" kern="1200" dirty="0">
                          <a:solidFill>
                            <a:schemeClr val="tx1"/>
                          </a:solidFill>
                          <a:effectLst/>
                          <a:latin typeface="Calibri" panose="020F0502020204030204" pitchFamily="34" charset="0"/>
                          <a:ea typeface="+mn-ea"/>
                          <a:cs typeface="Times New Roman" panose="02020603050405020304" pitchFamily="18" charset="0"/>
                        </a:rPr>
                        <a:t>Als onderdeel van de P&amp;C Cyclus – blik naar binnen, naar buiten en naar voren, dit is een continu proces.</a:t>
                      </a:r>
                    </a:p>
                    <a:p>
                      <a:pPr>
                        <a:lnSpc>
                          <a:spcPct val="107000"/>
                        </a:lnSpc>
                        <a:spcAft>
                          <a:spcPts val="800"/>
                        </a:spcAft>
                      </a:pPr>
                      <a:r>
                        <a:rPr lang="nl-NL" sz="600" i="1" kern="1200" dirty="0">
                          <a:solidFill>
                            <a:schemeClr val="tx1"/>
                          </a:solidFill>
                          <a:effectLst/>
                          <a:latin typeface="Calibri" panose="020F0502020204030204" pitchFamily="34" charset="0"/>
                          <a:ea typeface="+mn-ea"/>
                          <a:cs typeface="Times New Roman" panose="02020603050405020304" pitchFamily="18" charset="0"/>
                        </a:rPr>
                        <a:t>Alle medewerkers op alle niveaus verzamelen pro-actief informatie die voor de organisatie relevant is.</a:t>
                      </a:r>
                    </a:p>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a:lnSpc>
                          <a:spcPct val="107000"/>
                        </a:lnSpc>
                        <a:spcAft>
                          <a:spcPts val="0"/>
                        </a:spcAft>
                      </a:pPr>
                      <a:r>
                        <a:rPr lang="nl-NL" sz="10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Blik naar binnen:</a:t>
                      </a:r>
                    </a:p>
                    <a:p>
                      <a:pPr>
                        <a:lnSpc>
                          <a:spcPct val="107000"/>
                        </a:lnSpc>
                        <a:spcAft>
                          <a:spcPts val="0"/>
                        </a:spcAft>
                      </a:pPr>
                      <a:r>
                        <a:rPr lang="nl-NL"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Uit organisatiediagnose</a:t>
                      </a:r>
                    </a:p>
                    <a:p>
                      <a:pPr>
                        <a:lnSpc>
                          <a:spcPct val="107000"/>
                        </a:lnSpc>
                        <a:spcAft>
                          <a:spcPts val="0"/>
                        </a:spcAft>
                      </a:pPr>
                      <a:r>
                        <a:rPr lang="nl-NL"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Uit maand- en kwartaalrapportages</a:t>
                      </a:r>
                    </a:p>
                    <a:p>
                      <a:pPr>
                        <a:lnSpc>
                          <a:spcPct val="107000"/>
                        </a:lnSpc>
                        <a:spcAft>
                          <a:spcPts val="0"/>
                        </a:spcAft>
                      </a:pPr>
                      <a:r>
                        <a:rPr lang="nl-NL"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Uit monitoring KPI’s (organisatie en resultaat)</a:t>
                      </a:r>
                    </a:p>
                    <a:p>
                      <a:pPr>
                        <a:lnSpc>
                          <a:spcPct val="107000"/>
                        </a:lnSpc>
                        <a:spcAft>
                          <a:spcPts val="0"/>
                        </a:spcAft>
                      </a:pPr>
                      <a:r>
                        <a:rPr lang="nl-NL"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Uitkomsten PDCA</a:t>
                      </a:r>
                    </a:p>
                    <a:p>
                      <a:pPr>
                        <a:lnSpc>
                          <a:spcPct val="107000"/>
                        </a:lnSpc>
                        <a:spcAft>
                          <a:spcPts val="0"/>
                        </a:spcAft>
                      </a:pPr>
                      <a:r>
                        <a:rPr lang="nl-NL"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Verzamelen output MTO/KTO/Biebpanel/Mosaic</a:t>
                      </a: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112727752"/>
                  </a:ext>
                </a:extLst>
              </a:tr>
              <a:tr h="37084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a:lnSpc>
                          <a:spcPct val="107000"/>
                        </a:lnSpc>
                        <a:spcAft>
                          <a:spcPts val="0"/>
                        </a:spcAft>
                      </a:pPr>
                      <a:r>
                        <a:rPr lang="nl-NL" sz="10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Blik naar buiten</a:t>
                      </a:r>
                    </a:p>
                    <a:p>
                      <a:pPr>
                        <a:lnSpc>
                          <a:spcPct val="107000"/>
                        </a:lnSpc>
                        <a:spcAft>
                          <a:spcPts val="0"/>
                        </a:spcAft>
                      </a:pPr>
                      <a:r>
                        <a:rPr lang="nl-NL" sz="1000" i="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Landelijk: </a:t>
                      </a:r>
                      <a:r>
                        <a:rPr lang="nl-NL"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politiek, economisch, maatschappelijk - kranten, nieuws, actualiteitenprogramma’s</a:t>
                      </a:r>
                    </a:p>
                    <a:p>
                      <a:pPr>
                        <a:lnSpc>
                          <a:spcPct val="107000"/>
                        </a:lnSpc>
                        <a:spcAft>
                          <a:spcPts val="0"/>
                        </a:spcAft>
                      </a:pPr>
                      <a:r>
                        <a:rPr lang="nl-NL" sz="1000" i="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Branche: </a:t>
                      </a:r>
                      <a:r>
                        <a:rPr lang="nl-NL"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KB, VOB, SPN, BOZH, SOOB – websites, webinars, publicaties, nieuwsbrieven, Biebtobieb, overleggen en bijeenkomsten</a:t>
                      </a:r>
                    </a:p>
                    <a:p>
                      <a:pPr>
                        <a:lnSpc>
                          <a:spcPct val="107000"/>
                        </a:lnSpc>
                        <a:spcAft>
                          <a:spcPts val="0"/>
                        </a:spcAft>
                      </a:pPr>
                      <a:r>
                        <a:rPr lang="nl-NL" sz="1000" i="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Lokaal: </a:t>
                      </a:r>
                      <a:r>
                        <a:rPr lang="nl-NL"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Gemeente, klanten, gemeenschap, samenwerkingspartners</a:t>
                      </a:r>
                    </a:p>
                    <a:p>
                      <a:pPr>
                        <a:lnSpc>
                          <a:spcPct val="107000"/>
                        </a:lnSpc>
                        <a:spcAft>
                          <a:spcPts val="0"/>
                        </a:spcAft>
                      </a:pPr>
                      <a:r>
                        <a:rPr lang="nl-NL"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Maandelijks managementsamenvatting (binnen en buiten)</a:t>
                      </a:r>
                    </a:p>
                    <a:p>
                      <a:pPr>
                        <a:lnSpc>
                          <a:spcPct val="107000"/>
                        </a:lnSpc>
                        <a:spcAft>
                          <a:spcPts val="0"/>
                        </a:spcAft>
                      </a:pPr>
                      <a:r>
                        <a:rPr lang="nl-NL"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Jaarlijks omgevingsanalyse (buiten), vaker als aanleiding door externe factoren</a:t>
                      </a: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537196010"/>
                  </a:ext>
                </a:extLst>
              </a:tr>
              <a:tr h="37084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a:lnSpc>
                          <a:spcPct val="107000"/>
                        </a:lnSpc>
                        <a:spcAft>
                          <a:spcPts val="0"/>
                        </a:spcAft>
                      </a:pPr>
                      <a:r>
                        <a:rPr lang="nl-NL" sz="10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Blik naar voren:</a:t>
                      </a:r>
                    </a:p>
                    <a:p>
                      <a:pPr>
                        <a:lnSpc>
                          <a:spcPct val="107000"/>
                        </a:lnSpc>
                        <a:spcAft>
                          <a:spcPts val="0"/>
                        </a:spcAft>
                      </a:pPr>
                      <a:r>
                        <a:rPr lang="nl-NL"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Wat zien we op ons afkomen en hoe raakt dat ons?</a:t>
                      </a: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2258463471"/>
                  </a:ext>
                </a:extLst>
              </a:tr>
              <a:tr h="370840">
                <a:tc vMerge="1">
                  <a:txBody>
                    <a:bodyPr/>
                    <a:lstStyle/>
                    <a:p>
                      <a:endParaRPr lang="nl-NL"/>
                    </a:p>
                  </a:txBody>
                  <a:tcPr/>
                </a:tc>
                <a:tc vMerge="1">
                  <a:txBody>
                    <a:bodyPr/>
                    <a:lstStyle/>
                    <a:p>
                      <a:endParaRPr lang="nl-NL"/>
                    </a:p>
                  </a:txBody>
                  <a:tcPr/>
                </a:tc>
                <a:tc>
                  <a:txBody>
                    <a:bodyPr/>
                    <a:lstStyle/>
                    <a:p>
                      <a:pPr>
                        <a:lnSpc>
                          <a:spcPct val="107000"/>
                        </a:lnSpc>
                        <a:spcAft>
                          <a:spcPts val="0"/>
                        </a:spcAft>
                      </a:pPr>
                      <a:r>
                        <a:rPr lang="nl-NL" sz="1000" b="1" i="1" dirty="0">
                          <a:effectLst/>
                          <a:latin typeface="Calibri" panose="020F0502020204030204" pitchFamily="34" charset="0"/>
                          <a:ea typeface="Calibri" panose="020F0502020204030204" pitchFamily="34" charset="0"/>
                          <a:cs typeface="Times New Roman" panose="02020603050405020304" pitchFamily="18" charset="0"/>
                        </a:rPr>
                        <a:t>Output: </a:t>
                      </a:r>
                      <a:endParaRPr lang="nl-NL" sz="1400" i="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nl-NL" sz="1000" i="1" dirty="0">
                          <a:effectLst/>
                          <a:latin typeface="Calibri" panose="020F0502020204030204" pitchFamily="34" charset="0"/>
                          <a:ea typeface="Calibri" panose="020F0502020204030204" pitchFamily="34" charset="0"/>
                          <a:cs typeface="Times New Roman" panose="02020603050405020304" pitchFamily="18" charset="0"/>
                        </a:rPr>
                        <a:t>Continue stroom van informatie die gestructureerd wordt gebruikt als input voor besluitvorming</a:t>
                      </a:r>
                      <a:endParaRPr lang="nl-NL" sz="1400" i="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nl-NL" sz="1000" i="1" dirty="0">
                          <a:effectLst/>
                          <a:latin typeface="Calibri" panose="020F0502020204030204" pitchFamily="34" charset="0"/>
                          <a:ea typeface="Calibri" panose="020F0502020204030204" pitchFamily="34" charset="0"/>
                          <a:cs typeface="Times New Roman" panose="02020603050405020304" pitchFamily="18" charset="0"/>
                        </a:rPr>
                        <a:t>Managementsamenvatting als onderbouwing voor mogelijke bijstelling van de ambitie en de gevolgen voor het MJP en jaarplan</a:t>
                      </a:r>
                      <a:endParaRPr lang="nl-NL" sz="1000" i="1" kern="1200" dirty="0">
                        <a:solidFill>
                          <a:schemeClr val="accent1">
                            <a:lumMod val="50000"/>
                          </a:schemeClr>
                        </a:solidFill>
                        <a:latin typeface="+mn-lt"/>
                        <a:ea typeface="+mn-ea"/>
                        <a:cs typeface="+mn-cs"/>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3755614091"/>
                  </a:ext>
                </a:extLst>
              </a:tr>
              <a:tr h="161423">
                <a:tc vMerge="1">
                  <a:txBody>
                    <a:bodyPr/>
                    <a:lstStyle/>
                    <a:p>
                      <a:endParaRPr lang="nl-NL" sz="1000" i="0" kern="1200" dirty="0">
                        <a:solidFill>
                          <a:schemeClr val="accent1">
                            <a:lumMod val="50000"/>
                          </a:schemeClr>
                        </a:solidFill>
                        <a:latin typeface="+mn-lt"/>
                        <a:ea typeface="+mn-ea"/>
                        <a:cs typeface="+mn-cs"/>
                      </a:endParaRPr>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kern="1200" dirty="0">
                          <a:solidFill>
                            <a:schemeClr val="tx1"/>
                          </a:solidFill>
                          <a:effectLst/>
                          <a:latin typeface="Calibri" panose="020F0502020204030204" pitchFamily="34" charset="0"/>
                          <a:ea typeface="+mn-ea"/>
                          <a:cs typeface="Times New Roman" panose="02020603050405020304" pitchFamily="18" charset="0"/>
                        </a:rPr>
                        <a:t>Er is een protocol hoe de strategie en beleid efficiënt aan te passen op urgentie vanuit de verzamelde informatie</a:t>
                      </a:r>
                    </a:p>
                    <a:p>
                      <a:pPr>
                        <a:lnSpc>
                          <a:spcPct val="107000"/>
                        </a:lnSpc>
                        <a:spcAft>
                          <a:spcPts val="800"/>
                        </a:spcAft>
                      </a:pPr>
                      <a:r>
                        <a:rPr lang="nl-NL" sz="600" i="1" kern="1200" dirty="0">
                          <a:solidFill>
                            <a:schemeClr val="tx1"/>
                          </a:solidFill>
                          <a:effectLst/>
                          <a:latin typeface="Calibri" panose="020F0502020204030204" pitchFamily="34" charset="0"/>
                          <a:ea typeface="+mn-ea"/>
                          <a:cs typeface="Times New Roman" panose="02020603050405020304" pitchFamily="18" charset="0"/>
                        </a:rPr>
                        <a:t>Wanneer de analyses van de verzamelde informatie een risico vormen voor de continuïteit van de organisatie, of wanneer uit de analyses blijkt dat er nieuwe kansen ontstaan wil de organisatie bij kunnen sturen. </a:t>
                      </a:r>
                    </a:p>
                    <a:p>
                      <a:pPr>
                        <a:lnSpc>
                          <a:spcPct val="107000"/>
                        </a:lnSpc>
                        <a:spcAft>
                          <a:spcPts val="800"/>
                        </a:spcAft>
                      </a:pPr>
                      <a:r>
                        <a:rPr lang="nl-NL" sz="600" i="1" kern="1200" dirty="0">
                          <a:solidFill>
                            <a:schemeClr val="tx1"/>
                          </a:solidFill>
                          <a:effectLst/>
                          <a:latin typeface="Calibri" panose="020F0502020204030204" pitchFamily="34" charset="0"/>
                          <a:ea typeface="+mn-ea"/>
                          <a:cs typeface="Times New Roman" panose="02020603050405020304" pitchFamily="18" charset="0"/>
                        </a:rPr>
                        <a:t>Eem protocol voor deze situatie helpt om een zorgvuldige overweging te kunnen maken voor de bijsturing en een goede impactanalyse te maken</a:t>
                      </a:r>
                    </a:p>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r>
                        <a:rPr lang="nl-NL" sz="1000" kern="1200" dirty="0">
                          <a:solidFill>
                            <a:schemeClr val="tx1"/>
                          </a:solidFill>
                          <a:effectLst/>
                          <a:latin typeface="Calibri" panose="020F0502020204030204" pitchFamily="34" charset="0"/>
                          <a:ea typeface="+mn-ea"/>
                          <a:cs typeface="Times New Roman" panose="02020603050405020304" pitchFamily="18" charset="0"/>
                        </a:rPr>
                        <a:t>Opstellen ’Calamiteitenprotocol’</a:t>
                      </a:r>
                    </a:p>
                    <a:p>
                      <a:r>
                        <a:rPr lang="nl-NL" sz="600" i="1" kern="1200" dirty="0">
                          <a:solidFill>
                            <a:schemeClr val="tx1"/>
                          </a:solidFill>
                          <a:effectLst/>
                          <a:latin typeface="Calibri" panose="020F0502020204030204" pitchFamily="34" charset="0"/>
                          <a:ea typeface="+mn-ea"/>
                          <a:cs typeface="Times New Roman" panose="02020603050405020304" pitchFamily="18" charset="0"/>
                        </a:rPr>
                        <a:t>Dit </a:t>
                      </a:r>
                      <a:r>
                        <a:rPr lang="nl-NL" sz="800" kern="1200" dirty="0">
                          <a:solidFill>
                            <a:schemeClr val="tx1"/>
                          </a:solidFill>
                          <a:effectLst/>
                          <a:latin typeface="Calibri" panose="020F0502020204030204" pitchFamily="34" charset="0"/>
                          <a:ea typeface="+mn-ea"/>
                          <a:cs typeface="Times New Roman" panose="02020603050405020304" pitchFamily="18" charset="0"/>
                        </a:rPr>
                        <a:t>‘</a:t>
                      </a:r>
                      <a:r>
                        <a:rPr lang="nl-NL" sz="600" i="1" kern="1200" dirty="0">
                          <a:solidFill>
                            <a:schemeClr val="tx1"/>
                          </a:solidFill>
                          <a:effectLst/>
                          <a:latin typeface="Calibri" panose="020F0502020204030204" pitchFamily="34" charset="0"/>
                          <a:ea typeface="+mn-ea"/>
                          <a:cs typeface="Times New Roman" panose="02020603050405020304" pitchFamily="18" charset="0"/>
                        </a:rPr>
                        <a:t>Protocol bijsturen op urgente omgevingsfactoren’ omvat in ieder geval:</a:t>
                      </a:r>
                    </a:p>
                    <a:p>
                      <a:pPr marL="342900" lvl="0" indent="-342900">
                        <a:lnSpc>
                          <a:spcPct val="107000"/>
                        </a:lnSpc>
                        <a:buFont typeface="Calibri" panose="020F0502020204030204" pitchFamily="34" charset="0"/>
                        <a:buChar char="-"/>
                      </a:pPr>
                      <a:r>
                        <a:rPr lang="nl-NL" sz="600" i="1" kern="1200" dirty="0">
                          <a:solidFill>
                            <a:schemeClr val="tx1"/>
                          </a:solidFill>
                          <a:effectLst/>
                          <a:latin typeface="Calibri" panose="020F0502020204030204" pitchFamily="34" charset="0"/>
                          <a:ea typeface="+mn-ea"/>
                          <a:cs typeface="Times New Roman" panose="02020603050405020304" pitchFamily="18" charset="0"/>
                        </a:rPr>
                        <a:t>Managementsamenvatting als aanleiding</a:t>
                      </a:r>
                    </a:p>
                    <a:p>
                      <a:pPr marL="342900" lvl="0" indent="-342900">
                        <a:lnSpc>
                          <a:spcPct val="107000"/>
                        </a:lnSpc>
                        <a:buFont typeface="Calibri" panose="020F0502020204030204" pitchFamily="34" charset="0"/>
                        <a:buChar char="-"/>
                      </a:pPr>
                      <a:r>
                        <a:rPr lang="nl-NL" sz="600" i="1" kern="1200" dirty="0">
                          <a:solidFill>
                            <a:schemeClr val="tx1"/>
                          </a:solidFill>
                          <a:effectLst/>
                          <a:latin typeface="Calibri" panose="020F0502020204030204" pitchFamily="34" charset="0"/>
                          <a:ea typeface="+mn-ea"/>
                          <a:cs typeface="Times New Roman" panose="02020603050405020304" pitchFamily="18" charset="0"/>
                        </a:rPr>
                        <a:t>Risico- en impactanalyse</a:t>
                      </a:r>
                    </a:p>
                    <a:p>
                      <a:pPr marL="342900" lvl="0" indent="-342900">
                        <a:lnSpc>
                          <a:spcPct val="107000"/>
                        </a:lnSpc>
                        <a:buFont typeface="Calibri" panose="020F0502020204030204" pitchFamily="34" charset="0"/>
                        <a:buChar char="-"/>
                      </a:pPr>
                      <a:r>
                        <a:rPr lang="nl-NL" sz="600" i="1" kern="1200" dirty="0">
                          <a:solidFill>
                            <a:schemeClr val="tx1"/>
                          </a:solidFill>
                          <a:effectLst/>
                          <a:latin typeface="Calibri" panose="020F0502020204030204" pitchFamily="34" charset="0"/>
                          <a:ea typeface="+mn-ea"/>
                          <a:cs typeface="Times New Roman" panose="02020603050405020304" pitchFamily="18" charset="0"/>
                        </a:rPr>
                        <a:t>Implementatieplan inclusief communicatieplan</a:t>
                      </a:r>
                    </a:p>
                    <a:p>
                      <a:pPr marL="342900" lvl="0" indent="-342900">
                        <a:lnSpc>
                          <a:spcPct val="107000"/>
                        </a:lnSpc>
                        <a:buFont typeface="Calibri" panose="020F0502020204030204" pitchFamily="34" charset="0"/>
                        <a:buChar char="-"/>
                      </a:pPr>
                      <a:r>
                        <a:rPr lang="nl-NL" sz="600" i="1" kern="1200" dirty="0">
                          <a:solidFill>
                            <a:schemeClr val="tx1"/>
                          </a:solidFill>
                          <a:effectLst/>
                          <a:latin typeface="Calibri" panose="020F0502020204030204" pitchFamily="34" charset="0"/>
                          <a:ea typeface="+mn-ea"/>
                          <a:cs typeface="Times New Roman" panose="02020603050405020304" pitchFamily="18" charset="0"/>
                        </a:rPr>
                        <a:t>Bevoegdheden</a:t>
                      </a:r>
                    </a:p>
                    <a:p>
                      <a:pPr marL="342900" lvl="0" indent="-342900">
                        <a:lnSpc>
                          <a:spcPct val="107000"/>
                        </a:lnSpc>
                        <a:buFont typeface="Calibri" panose="020F0502020204030204" pitchFamily="34" charset="0"/>
                        <a:buChar char="-"/>
                      </a:pPr>
                      <a:r>
                        <a:rPr lang="nl-NL" sz="600" i="1" kern="1200" dirty="0">
                          <a:solidFill>
                            <a:schemeClr val="tx1"/>
                          </a:solidFill>
                          <a:effectLst/>
                          <a:latin typeface="Calibri" panose="020F0502020204030204" pitchFamily="34" charset="0"/>
                          <a:ea typeface="+mn-ea"/>
                          <a:cs typeface="Times New Roman" panose="02020603050405020304" pitchFamily="18" charset="0"/>
                        </a:rPr>
                        <a:t>Rollen </a:t>
                      </a:r>
                    </a:p>
                    <a:p>
                      <a:pPr marL="342900" lvl="0" indent="-342900">
                        <a:lnSpc>
                          <a:spcPct val="107000"/>
                        </a:lnSpc>
                        <a:spcAft>
                          <a:spcPts val="800"/>
                        </a:spcAft>
                        <a:buFont typeface="Calibri" panose="020F0502020204030204" pitchFamily="34" charset="0"/>
                        <a:buChar char="-"/>
                      </a:pPr>
                      <a:r>
                        <a:rPr lang="nl-NL" sz="600" i="1" kern="1200" dirty="0">
                          <a:solidFill>
                            <a:schemeClr val="tx1"/>
                          </a:solidFill>
                          <a:effectLst/>
                          <a:latin typeface="Calibri" panose="020F0502020204030204" pitchFamily="34" charset="0"/>
                          <a:ea typeface="+mn-ea"/>
                          <a:cs typeface="Times New Roman" panose="02020603050405020304" pitchFamily="18" charset="0"/>
                        </a:rPr>
                        <a:t>Kaders</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163456400"/>
                  </a:ext>
                </a:extLst>
              </a:tr>
              <a:tr h="370840">
                <a:tc vMerge="1">
                  <a:txBody>
                    <a:bodyPr/>
                    <a:lstStyle/>
                    <a:p>
                      <a:endParaRPr lang="nl-NL" sz="1000" i="0" kern="1200" dirty="0">
                        <a:solidFill>
                          <a:schemeClr val="accent1">
                            <a:lumMod val="50000"/>
                          </a:schemeClr>
                        </a:solidFill>
                        <a:latin typeface="+mn-lt"/>
                        <a:ea typeface="+mn-ea"/>
                        <a:cs typeface="+mn-cs"/>
                      </a:endParaRPr>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a:lnSpc>
                          <a:spcPct val="107000"/>
                        </a:lnSpc>
                        <a:spcAft>
                          <a:spcPts val="0"/>
                        </a:spcAft>
                      </a:pPr>
                      <a:r>
                        <a:rPr lang="nl-NL" sz="1000" dirty="0">
                          <a:effectLst/>
                          <a:latin typeface="Calibri" panose="020F0502020204030204" pitchFamily="34" charset="0"/>
                          <a:ea typeface="Calibri" panose="020F0502020204030204" pitchFamily="34" charset="0"/>
                          <a:cs typeface="Times New Roman" panose="02020603050405020304" pitchFamily="18" charset="0"/>
                        </a:rPr>
                        <a:t>Opstellen ‘Protocol bijsturen o.b.v. PDCA/herijking/evaluatie’</a:t>
                      </a:r>
                    </a:p>
                    <a:p>
                      <a:pPr algn="l" defTabSz="914400" rtl="0" eaLnBrk="1" latinLnBrk="0" hangingPunct="1">
                        <a:lnSpc>
                          <a:spcPct val="107000"/>
                        </a:lnSpc>
                        <a:spcAft>
                          <a:spcPts val="0"/>
                        </a:spcAft>
                      </a:pPr>
                      <a:r>
                        <a:rPr lang="nl-NL" sz="600" i="1" kern="1200" dirty="0">
                          <a:solidFill>
                            <a:schemeClr val="tx1"/>
                          </a:solidFill>
                          <a:effectLst/>
                          <a:latin typeface="Calibri" panose="020F0502020204030204" pitchFamily="34" charset="0"/>
                          <a:ea typeface="+mn-ea"/>
                          <a:cs typeface="Times New Roman" panose="02020603050405020304" pitchFamily="18" charset="0"/>
                        </a:rPr>
                        <a:t>Dit protocol omvat in ieder geval:</a:t>
                      </a:r>
                    </a:p>
                    <a:p>
                      <a:pPr marL="342900" lvl="0" indent="-342900" algn="l" defTabSz="914400" rtl="0" eaLnBrk="1" latinLnBrk="0" hangingPunct="1">
                        <a:lnSpc>
                          <a:spcPct val="107000"/>
                        </a:lnSpc>
                        <a:spcAft>
                          <a:spcPts val="0"/>
                        </a:spcAft>
                        <a:buFont typeface="Calibri" panose="020F0502020204030204" pitchFamily="34" charset="0"/>
                        <a:buChar char="-"/>
                      </a:pPr>
                      <a:r>
                        <a:rPr lang="nl-NL" sz="600" i="1" kern="1200" dirty="0">
                          <a:solidFill>
                            <a:schemeClr val="tx1"/>
                          </a:solidFill>
                          <a:effectLst/>
                          <a:latin typeface="Calibri" panose="020F0502020204030204" pitchFamily="34" charset="0"/>
                          <a:ea typeface="+mn-ea"/>
                          <a:cs typeface="Times New Roman" panose="02020603050405020304" pitchFamily="18" charset="0"/>
                        </a:rPr>
                        <a:t>Managementsamenvatting als aanleiding (alleen voor structurele bevindingen)</a:t>
                      </a:r>
                    </a:p>
                    <a:p>
                      <a:pPr marL="342900" lvl="0" indent="-342900" algn="l" defTabSz="914400" rtl="0" eaLnBrk="1" latinLnBrk="0" hangingPunct="1">
                        <a:lnSpc>
                          <a:spcPct val="107000"/>
                        </a:lnSpc>
                        <a:spcAft>
                          <a:spcPts val="0"/>
                        </a:spcAft>
                        <a:buFont typeface="Calibri" panose="020F0502020204030204" pitchFamily="34" charset="0"/>
                        <a:buChar char="-"/>
                      </a:pPr>
                      <a:r>
                        <a:rPr lang="nl-NL" sz="600" i="1" kern="1200" dirty="0">
                          <a:solidFill>
                            <a:schemeClr val="tx1"/>
                          </a:solidFill>
                          <a:effectLst/>
                          <a:latin typeface="Calibri" panose="020F0502020204030204" pitchFamily="34" charset="0"/>
                          <a:ea typeface="+mn-ea"/>
                          <a:cs typeface="Times New Roman" panose="02020603050405020304" pitchFamily="18" charset="0"/>
                        </a:rPr>
                        <a:t>Risico- en impactanalyse</a:t>
                      </a:r>
                    </a:p>
                    <a:p>
                      <a:pPr marL="342900" lvl="0" indent="-342900" algn="l" defTabSz="914400" rtl="0" eaLnBrk="1" latinLnBrk="0" hangingPunct="1">
                        <a:lnSpc>
                          <a:spcPct val="107000"/>
                        </a:lnSpc>
                        <a:spcAft>
                          <a:spcPts val="0"/>
                        </a:spcAft>
                        <a:buFont typeface="Calibri" panose="020F0502020204030204" pitchFamily="34" charset="0"/>
                        <a:buChar char="-"/>
                      </a:pPr>
                      <a:r>
                        <a:rPr lang="nl-NL" sz="600" i="1" kern="1200" dirty="0">
                          <a:solidFill>
                            <a:schemeClr val="tx1"/>
                          </a:solidFill>
                          <a:effectLst/>
                          <a:latin typeface="Calibri" panose="020F0502020204030204" pitchFamily="34" charset="0"/>
                          <a:ea typeface="+mn-ea"/>
                          <a:cs typeface="Times New Roman" panose="02020603050405020304" pitchFamily="18" charset="0"/>
                        </a:rPr>
                        <a:t>Implementatieplan inclusief communicatieplan</a:t>
                      </a:r>
                    </a:p>
                    <a:p>
                      <a:pPr marL="342900" lvl="0" indent="-342900" algn="l" defTabSz="914400" rtl="0" eaLnBrk="1" latinLnBrk="0" hangingPunct="1">
                        <a:lnSpc>
                          <a:spcPct val="107000"/>
                        </a:lnSpc>
                        <a:spcAft>
                          <a:spcPts val="0"/>
                        </a:spcAft>
                        <a:buFont typeface="Calibri" panose="020F0502020204030204" pitchFamily="34" charset="0"/>
                        <a:buChar char="-"/>
                      </a:pPr>
                      <a:r>
                        <a:rPr lang="nl-NL" sz="600" i="1" kern="1200" dirty="0">
                          <a:solidFill>
                            <a:schemeClr val="tx1"/>
                          </a:solidFill>
                          <a:effectLst/>
                          <a:latin typeface="Calibri" panose="020F0502020204030204" pitchFamily="34" charset="0"/>
                          <a:ea typeface="+mn-ea"/>
                          <a:cs typeface="Times New Roman" panose="02020603050405020304" pitchFamily="18" charset="0"/>
                        </a:rPr>
                        <a:t>Bevoegdheden</a:t>
                      </a:r>
                    </a:p>
                    <a:p>
                      <a:pPr marL="342900" lvl="0" indent="-342900" algn="l" defTabSz="914400" rtl="0" eaLnBrk="1" latinLnBrk="0" hangingPunct="1">
                        <a:lnSpc>
                          <a:spcPct val="107000"/>
                        </a:lnSpc>
                        <a:buFont typeface="Calibri" panose="020F0502020204030204" pitchFamily="34" charset="0"/>
                        <a:buChar char="-"/>
                      </a:pPr>
                      <a:r>
                        <a:rPr lang="nl-NL" sz="600" i="1" kern="1200" dirty="0">
                          <a:solidFill>
                            <a:schemeClr val="tx1"/>
                          </a:solidFill>
                          <a:effectLst/>
                          <a:latin typeface="Calibri" panose="020F0502020204030204" pitchFamily="34" charset="0"/>
                          <a:ea typeface="+mn-ea"/>
                          <a:cs typeface="Times New Roman" panose="02020603050405020304" pitchFamily="18" charset="0"/>
                        </a:rPr>
                        <a:t>Rollen </a:t>
                      </a:r>
                    </a:p>
                    <a:p>
                      <a:pPr marL="342900" lvl="0" indent="-342900" algn="l" defTabSz="914400" rtl="0" eaLnBrk="1" latinLnBrk="0" hangingPunct="1">
                        <a:lnSpc>
                          <a:spcPct val="107000"/>
                        </a:lnSpc>
                        <a:spcAft>
                          <a:spcPts val="800"/>
                        </a:spcAft>
                        <a:buFont typeface="Calibri" panose="020F0502020204030204" pitchFamily="34" charset="0"/>
                        <a:buChar char="-"/>
                      </a:pPr>
                      <a:r>
                        <a:rPr lang="nl-NL" sz="600" i="1" kern="1200" dirty="0">
                          <a:solidFill>
                            <a:schemeClr val="tx1"/>
                          </a:solidFill>
                          <a:effectLst/>
                          <a:latin typeface="Calibri" panose="020F0502020204030204" pitchFamily="34" charset="0"/>
                          <a:ea typeface="+mn-ea"/>
                          <a:cs typeface="Times New Roman" panose="02020603050405020304" pitchFamily="18" charset="0"/>
                        </a:rPr>
                        <a:t>Kaders</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611458223"/>
                  </a:ext>
                </a:extLst>
              </a:tr>
            </a:tbl>
          </a:graphicData>
        </a:graphic>
      </p:graphicFrame>
      <p:sp>
        <p:nvSpPr>
          <p:cNvPr id="2" name="Tijdelijke aanduiding voor dianummer 1">
            <a:extLst>
              <a:ext uri="{FF2B5EF4-FFF2-40B4-BE49-F238E27FC236}">
                <a16:creationId xmlns:a16="http://schemas.microsoft.com/office/drawing/2014/main" id="{4C18A426-D0FF-4286-8883-A3FD1A6EDB48}"/>
              </a:ext>
            </a:extLst>
          </p:cNvPr>
          <p:cNvSpPr>
            <a:spLocks noGrp="1"/>
          </p:cNvSpPr>
          <p:nvPr>
            <p:ph type="sldNum" sz="quarter" idx="12"/>
          </p:nvPr>
        </p:nvSpPr>
        <p:spPr/>
        <p:txBody>
          <a:bodyPr/>
          <a:lstStyle/>
          <a:p>
            <a:fld id="{103CB0E5-0E23-4933-8AB6-15A768443C0A}" type="slidenum">
              <a:rPr lang="nl-NL" smtClean="0"/>
              <a:t>15</a:t>
            </a:fld>
            <a:endParaRPr lang="nl-NL"/>
          </a:p>
        </p:txBody>
      </p:sp>
    </p:spTree>
    <p:extLst>
      <p:ext uri="{BB962C8B-B14F-4D97-AF65-F5344CB8AC3E}">
        <p14:creationId xmlns:p14="http://schemas.microsoft.com/office/powerpoint/2010/main" val="10867026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2">
            <a:extLst>
              <a:ext uri="{FF2B5EF4-FFF2-40B4-BE49-F238E27FC236}">
                <a16:creationId xmlns:a16="http://schemas.microsoft.com/office/drawing/2014/main" id="{3F337F7D-6C74-473B-BEC5-305EEF204F92}"/>
              </a:ext>
            </a:extLst>
          </p:cNvPr>
          <p:cNvGraphicFramePr>
            <a:graphicFrameLocks noGrp="1"/>
          </p:cNvGraphicFramePr>
          <p:nvPr>
            <p:extLst>
              <p:ext uri="{D42A27DB-BD31-4B8C-83A1-F6EECF244321}">
                <p14:modId xmlns:p14="http://schemas.microsoft.com/office/powerpoint/2010/main" val="3468505354"/>
              </p:ext>
            </p:extLst>
          </p:nvPr>
        </p:nvGraphicFramePr>
        <p:xfrm>
          <a:off x="503339" y="232316"/>
          <a:ext cx="10715992" cy="2807459"/>
        </p:xfrm>
        <a:graphic>
          <a:graphicData uri="http://schemas.openxmlformats.org/drawingml/2006/table">
            <a:tbl>
              <a:tblPr firstRow="1" bandRow="1">
                <a:tableStyleId>{5940675A-B579-460E-94D1-54222C63F5DA}</a:tableStyleId>
              </a:tblPr>
              <a:tblGrid>
                <a:gridCol w="1656446">
                  <a:extLst>
                    <a:ext uri="{9D8B030D-6E8A-4147-A177-3AD203B41FA5}">
                      <a16:colId xmlns:a16="http://schemas.microsoft.com/office/drawing/2014/main" val="1980687794"/>
                    </a:ext>
                  </a:extLst>
                </a:gridCol>
                <a:gridCol w="2064431">
                  <a:extLst>
                    <a:ext uri="{9D8B030D-6E8A-4147-A177-3AD203B41FA5}">
                      <a16:colId xmlns:a16="http://schemas.microsoft.com/office/drawing/2014/main" val="1620095385"/>
                    </a:ext>
                  </a:extLst>
                </a:gridCol>
                <a:gridCol w="4190352">
                  <a:extLst>
                    <a:ext uri="{9D8B030D-6E8A-4147-A177-3AD203B41FA5}">
                      <a16:colId xmlns:a16="http://schemas.microsoft.com/office/drawing/2014/main" val="1960387525"/>
                    </a:ext>
                  </a:extLst>
                </a:gridCol>
                <a:gridCol w="208280">
                  <a:extLst>
                    <a:ext uri="{9D8B030D-6E8A-4147-A177-3AD203B41FA5}">
                      <a16:colId xmlns:a16="http://schemas.microsoft.com/office/drawing/2014/main" val="2904915509"/>
                    </a:ext>
                  </a:extLst>
                </a:gridCol>
                <a:gridCol w="208280">
                  <a:extLst>
                    <a:ext uri="{9D8B030D-6E8A-4147-A177-3AD203B41FA5}">
                      <a16:colId xmlns:a16="http://schemas.microsoft.com/office/drawing/2014/main" val="474044862"/>
                    </a:ext>
                  </a:extLst>
                </a:gridCol>
                <a:gridCol w="208280">
                  <a:extLst>
                    <a:ext uri="{9D8B030D-6E8A-4147-A177-3AD203B41FA5}">
                      <a16:colId xmlns:a16="http://schemas.microsoft.com/office/drawing/2014/main" val="3231081732"/>
                    </a:ext>
                  </a:extLst>
                </a:gridCol>
                <a:gridCol w="208280">
                  <a:extLst>
                    <a:ext uri="{9D8B030D-6E8A-4147-A177-3AD203B41FA5}">
                      <a16:colId xmlns:a16="http://schemas.microsoft.com/office/drawing/2014/main" val="883278330"/>
                    </a:ext>
                  </a:extLst>
                </a:gridCol>
                <a:gridCol w="684020">
                  <a:extLst>
                    <a:ext uri="{9D8B030D-6E8A-4147-A177-3AD203B41FA5}">
                      <a16:colId xmlns:a16="http://schemas.microsoft.com/office/drawing/2014/main" val="3407259166"/>
                    </a:ext>
                  </a:extLst>
                </a:gridCol>
                <a:gridCol w="671804">
                  <a:extLst>
                    <a:ext uri="{9D8B030D-6E8A-4147-A177-3AD203B41FA5}">
                      <a16:colId xmlns:a16="http://schemas.microsoft.com/office/drawing/2014/main" val="3119544773"/>
                    </a:ext>
                  </a:extLst>
                </a:gridCol>
                <a:gridCol w="615819">
                  <a:extLst>
                    <a:ext uri="{9D8B030D-6E8A-4147-A177-3AD203B41FA5}">
                      <a16:colId xmlns:a16="http://schemas.microsoft.com/office/drawing/2014/main" val="308118611"/>
                    </a:ext>
                  </a:extLst>
                </a:gridCol>
              </a:tblGrid>
              <a:tr h="307910">
                <a:tc gridSpan="10">
                  <a:txBody>
                    <a:bodyPr/>
                    <a:lstStyle/>
                    <a:p>
                      <a:r>
                        <a:rPr lang="nl-NL" sz="1400" b="1" i="1" kern="1200" dirty="0">
                          <a:solidFill>
                            <a:schemeClr val="accent1">
                              <a:lumMod val="50000"/>
                            </a:schemeClr>
                          </a:solidFill>
                          <a:latin typeface="+mn-lt"/>
                          <a:ea typeface="+mn-ea"/>
                          <a:cs typeface="+mn-cs"/>
                        </a:rPr>
                        <a:t>Strategie en Beleid – Oriënteren</a:t>
                      </a:r>
                    </a:p>
                  </a:txBody>
                  <a:tcPr>
                    <a:solidFill>
                      <a:schemeClr val="accent6">
                        <a:lumMod val="60000"/>
                        <a:lumOff val="40000"/>
                      </a:schemeClr>
                    </a:solidFill>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extLst>
                  <a:ext uri="{0D108BD9-81ED-4DB2-BD59-A6C34878D82A}">
                    <a16:rowId xmlns:a16="http://schemas.microsoft.com/office/drawing/2014/main" val="2333383849"/>
                  </a:ext>
                </a:extLst>
              </a:tr>
              <a:tr h="307910">
                <a:tc>
                  <a:txBody>
                    <a:bodyPr/>
                    <a:lstStyle/>
                    <a:p>
                      <a:r>
                        <a:rPr lang="nl-NL" sz="1400" b="1" kern="1200" dirty="0">
                          <a:solidFill>
                            <a:schemeClr val="accent1">
                              <a:lumMod val="50000"/>
                            </a:schemeClr>
                          </a:solidFill>
                          <a:latin typeface="+mn-lt"/>
                          <a:ea typeface="+mn-ea"/>
                          <a:cs typeface="+mn-cs"/>
                        </a:rPr>
                        <a:t>KPI</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Prestatie-indicator</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Activiteit</a:t>
                      </a:r>
                    </a:p>
                  </a:txBody>
                  <a:tcPr>
                    <a:solidFill>
                      <a:schemeClr val="tx2">
                        <a:lumMod val="20000"/>
                        <a:lumOff val="80000"/>
                      </a:schemeClr>
                    </a:solidFill>
                  </a:tcPr>
                </a:tc>
                <a:tc gridSpan="4">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1</a:t>
                      </a:r>
                    </a:p>
                  </a:txBody>
                  <a:tcPr>
                    <a:solidFill>
                      <a:schemeClr val="tx2">
                        <a:lumMod val="20000"/>
                        <a:lumOff val="80000"/>
                      </a:schemeClr>
                    </a:solidFill>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2</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3</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4</a:t>
                      </a:r>
                    </a:p>
                  </a:txBody>
                  <a:tcPr>
                    <a:solidFill>
                      <a:schemeClr val="tx2">
                        <a:lumMod val="20000"/>
                        <a:lumOff val="80000"/>
                      </a:schemeClr>
                    </a:solidFill>
                  </a:tcPr>
                </a:tc>
                <a:extLst>
                  <a:ext uri="{0D108BD9-81ED-4DB2-BD59-A6C34878D82A}">
                    <a16:rowId xmlns:a16="http://schemas.microsoft.com/office/drawing/2014/main" val="1538182492"/>
                  </a:ext>
                </a:extLst>
              </a:tr>
              <a:tr h="117847">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kern="1200" dirty="0">
                          <a:solidFill>
                            <a:schemeClr val="tx1"/>
                          </a:solidFill>
                          <a:effectLst/>
                          <a:latin typeface="Calibri" panose="020F0502020204030204" pitchFamily="34" charset="0"/>
                          <a:ea typeface="+mn-ea"/>
                          <a:cs typeface="Times New Roman" panose="02020603050405020304" pitchFamily="18" charset="0"/>
                        </a:rPr>
                        <a:t>Er zijn overlegstructuren waarin de informatie wordt geïnterpreteerd en op urgentie beoordeeld</a:t>
                      </a:r>
                    </a:p>
                    <a:p>
                      <a:endParaRPr lang="nl-NL" sz="1000" i="0" kern="1200" dirty="0">
                        <a:solidFill>
                          <a:schemeClr val="accent1">
                            <a:lumMod val="50000"/>
                          </a:schemeClr>
                        </a:solidFill>
                        <a:latin typeface="+mn-lt"/>
                        <a:ea typeface="+mn-ea"/>
                        <a:cs typeface="+mn-cs"/>
                      </a:endParaRPr>
                    </a:p>
                  </a:txBody>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kern="1200" dirty="0">
                          <a:solidFill>
                            <a:schemeClr val="tx1"/>
                          </a:solidFill>
                          <a:effectLst/>
                          <a:latin typeface="Calibri" panose="020F0502020204030204" pitchFamily="34" charset="0"/>
                          <a:ea typeface="+mn-ea"/>
                          <a:cs typeface="Times New Roman" panose="02020603050405020304" pitchFamily="18" charset="0"/>
                        </a:rPr>
                        <a:t>Er zijn overlegstructuren waarin de informatie wordt geïnterpreteerd en op urgentie beoordeeld</a:t>
                      </a:r>
                    </a:p>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r>
                        <a:rPr lang="nl-NL" sz="1000" kern="1200" dirty="0">
                          <a:solidFill>
                            <a:schemeClr val="tx1"/>
                          </a:solidFill>
                          <a:effectLst/>
                          <a:latin typeface="Calibri" panose="020F0502020204030204" pitchFamily="34" charset="0"/>
                          <a:ea typeface="+mn-ea"/>
                          <a:cs typeface="Times New Roman" panose="02020603050405020304" pitchFamily="18" charset="0"/>
                        </a:rPr>
                        <a:t>Richt een overlegstructuur in.</a:t>
                      </a:r>
                    </a:p>
                    <a:p>
                      <a:r>
                        <a:rPr lang="nl-NL" sz="1000" kern="1200" dirty="0">
                          <a:solidFill>
                            <a:schemeClr val="tx1"/>
                          </a:solidFill>
                          <a:effectLst/>
                          <a:latin typeface="Calibri" panose="020F0502020204030204" pitchFamily="34" charset="0"/>
                          <a:ea typeface="+mn-ea"/>
                          <a:cs typeface="Times New Roman" panose="02020603050405020304" pitchFamily="18" charset="0"/>
                        </a:rPr>
                        <a:t>De managementsamenvatting is een vast agendapunt op </a:t>
                      </a:r>
                    </a:p>
                    <a:p>
                      <a:pPr lvl="0"/>
                      <a:r>
                        <a:rPr lang="nl-NL" sz="1000" kern="1200" dirty="0">
                          <a:solidFill>
                            <a:schemeClr val="tx1"/>
                          </a:solidFill>
                          <a:effectLst/>
                          <a:latin typeface="Calibri" panose="020F0502020204030204" pitchFamily="34" charset="0"/>
                          <a:ea typeface="+mn-ea"/>
                          <a:cs typeface="Times New Roman" panose="02020603050405020304" pitchFamily="18" charset="0"/>
                        </a:rPr>
                        <a:t>- MT-overleg</a:t>
                      </a:r>
                    </a:p>
                    <a:p>
                      <a:pPr marL="171450" lvl="0" indent="-171450">
                        <a:buFontTx/>
                        <a:buChar char="-"/>
                      </a:pPr>
                      <a:r>
                        <a:rPr lang="nl-NL" sz="1000" kern="1200" dirty="0">
                          <a:solidFill>
                            <a:schemeClr val="tx1"/>
                          </a:solidFill>
                          <a:effectLst/>
                          <a:latin typeface="Calibri" panose="020F0502020204030204" pitchFamily="34" charset="0"/>
                          <a:ea typeface="+mn-ea"/>
                          <a:cs typeface="Times New Roman" panose="02020603050405020304" pitchFamily="18" charset="0"/>
                        </a:rPr>
                        <a:t>Teamoverleg (PO/BO/staf)</a:t>
                      </a:r>
                    </a:p>
                    <a:p>
                      <a:pPr marL="285750" lvl="0" indent="-285750">
                        <a:buFontTx/>
                        <a:buChar char="-"/>
                      </a:pPr>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p>
                      <a:pPr>
                        <a:lnSpc>
                          <a:spcPct val="107000"/>
                        </a:lnSpc>
                        <a:spcAft>
                          <a:spcPts val="800"/>
                        </a:spcAft>
                      </a:pPr>
                      <a:r>
                        <a:rPr lang="nl-NL" sz="600" i="1" kern="1200" dirty="0">
                          <a:solidFill>
                            <a:schemeClr val="tx1"/>
                          </a:solidFill>
                          <a:effectLst/>
                          <a:latin typeface="Calibri" panose="020F0502020204030204" pitchFamily="34" charset="0"/>
                          <a:ea typeface="+mn-ea"/>
                          <a:cs typeface="Times New Roman" panose="02020603050405020304" pitchFamily="18" charset="0"/>
                        </a:rPr>
                        <a:t>Wat hebben we buiten, binnen en vooruit gezien en hoe urgent is dat en hoeveel impact heeft het. Welke interventies vinden plaats.</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112727752"/>
                  </a:ext>
                </a:extLst>
              </a:tr>
              <a:tr h="37084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a:lnSpc>
                          <a:spcPct val="107000"/>
                        </a:lnSpc>
                        <a:spcAft>
                          <a:spcPts val="0"/>
                        </a:spcAft>
                      </a:pPr>
                      <a:r>
                        <a:rPr lang="nl-NL" sz="1000" kern="1200" dirty="0">
                          <a:solidFill>
                            <a:schemeClr val="tx1"/>
                          </a:solidFill>
                          <a:effectLst/>
                          <a:latin typeface="Calibri" panose="020F0502020204030204" pitchFamily="34" charset="0"/>
                          <a:ea typeface="+mn-ea"/>
                          <a:cs typeface="Times New Roman" panose="02020603050405020304" pitchFamily="18" charset="0"/>
                        </a:rPr>
                        <a:t>In het geval van bijstellen ambities;</a:t>
                      </a:r>
                    </a:p>
                    <a:p>
                      <a:pPr marL="342900" lvl="0" indent="-342900">
                        <a:lnSpc>
                          <a:spcPct val="107000"/>
                        </a:lnSpc>
                        <a:spcAft>
                          <a:spcPts val="0"/>
                        </a:spcAft>
                        <a:buFont typeface="Calibri" panose="020F0502020204030204" pitchFamily="34" charset="0"/>
                        <a:buChar char="-"/>
                      </a:pPr>
                      <a:r>
                        <a:rPr lang="nl-NL" sz="1000" kern="1200" dirty="0">
                          <a:solidFill>
                            <a:schemeClr val="tx1"/>
                          </a:solidFill>
                          <a:effectLst/>
                          <a:latin typeface="Calibri" panose="020F0502020204030204" pitchFamily="34" charset="0"/>
                          <a:ea typeface="+mn-ea"/>
                          <a:cs typeface="Times New Roman" panose="02020603050405020304" pitchFamily="18" charset="0"/>
                        </a:rPr>
                        <a:t>Stel vast welke consequenties dit heeft voor de dagelijkse werkzaamheden</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537196010"/>
                  </a:ext>
                </a:extLst>
              </a:tr>
              <a:tr h="37084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nl-NL"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In het geval van bijstellen ambities;</a:t>
                      </a:r>
                    </a:p>
                    <a:p>
                      <a:pPr marL="342900" marR="0" lvl="0" indent="-342900" algn="l" defTabSz="914400" rtl="0" eaLnBrk="1" fontAlgn="auto" latinLnBrk="0" hangingPunct="1">
                        <a:lnSpc>
                          <a:spcPct val="107000"/>
                        </a:lnSpc>
                        <a:spcBef>
                          <a:spcPts val="0"/>
                        </a:spcBef>
                        <a:spcAft>
                          <a:spcPts val="0"/>
                        </a:spcAft>
                        <a:buClrTx/>
                        <a:buSzTx/>
                        <a:buFont typeface="Calibri" panose="020F0502020204030204" pitchFamily="34" charset="0"/>
                        <a:buChar char="-"/>
                        <a:tabLst/>
                        <a:defRPr/>
                      </a:pPr>
                      <a:r>
                        <a:rPr kumimoji="0" lang="nl-NL"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Stel vast op welke wijze intern en extern wordt gecommuniceerd. (communicatieplan treedt in werking) </a:t>
                      </a: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2258463471"/>
                  </a:ext>
                </a:extLst>
              </a:tr>
            </a:tbl>
          </a:graphicData>
        </a:graphic>
      </p:graphicFrame>
      <p:sp>
        <p:nvSpPr>
          <p:cNvPr id="2" name="Tijdelijke aanduiding voor dianummer 1">
            <a:extLst>
              <a:ext uri="{FF2B5EF4-FFF2-40B4-BE49-F238E27FC236}">
                <a16:creationId xmlns:a16="http://schemas.microsoft.com/office/drawing/2014/main" id="{E7495A20-8FDB-40A6-ADEB-3D9E3ACD08C5}"/>
              </a:ext>
            </a:extLst>
          </p:cNvPr>
          <p:cNvSpPr>
            <a:spLocks noGrp="1"/>
          </p:cNvSpPr>
          <p:nvPr>
            <p:ph type="sldNum" sz="quarter" idx="12"/>
          </p:nvPr>
        </p:nvSpPr>
        <p:spPr/>
        <p:txBody>
          <a:bodyPr/>
          <a:lstStyle/>
          <a:p>
            <a:fld id="{103CB0E5-0E23-4933-8AB6-15A768443C0A}" type="slidenum">
              <a:rPr lang="nl-NL" smtClean="0"/>
              <a:t>16</a:t>
            </a:fld>
            <a:endParaRPr lang="nl-NL"/>
          </a:p>
        </p:txBody>
      </p:sp>
    </p:spTree>
    <p:extLst>
      <p:ext uri="{BB962C8B-B14F-4D97-AF65-F5344CB8AC3E}">
        <p14:creationId xmlns:p14="http://schemas.microsoft.com/office/powerpoint/2010/main" val="15930232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2">
            <a:extLst>
              <a:ext uri="{FF2B5EF4-FFF2-40B4-BE49-F238E27FC236}">
                <a16:creationId xmlns:a16="http://schemas.microsoft.com/office/drawing/2014/main" id="{1A92FB09-4B14-4CB4-AFA8-79762E9A7889}"/>
              </a:ext>
            </a:extLst>
          </p:cNvPr>
          <p:cNvGraphicFramePr>
            <a:graphicFrameLocks noGrp="1"/>
          </p:cNvGraphicFramePr>
          <p:nvPr>
            <p:extLst>
              <p:ext uri="{D42A27DB-BD31-4B8C-83A1-F6EECF244321}">
                <p14:modId xmlns:p14="http://schemas.microsoft.com/office/powerpoint/2010/main" val="3333381649"/>
              </p:ext>
            </p:extLst>
          </p:nvPr>
        </p:nvGraphicFramePr>
        <p:xfrm>
          <a:off x="503339" y="232316"/>
          <a:ext cx="10715992" cy="6267257"/>
        </p:xfrm>
        <a:graphic>
          <a:graphicData uri="http://schemas.openxmlformats.org/drawingml/2006/table">
            <a:tbl>
              <a:tblPr firstRow="1" bandRow="1">
                <a:tableStyleId>{5940675A-B579-460E-94D1-54222C63F5DA}</a:tableStyleId>
              </a:tblPr>
              <a:tblGrid>
                <a:gridCol w="1656446">
                  <a:extLst>
                    <a:ext uri="{9D8B030D-6E8A-4147-A177-3AD203B41FA5}">
                      <a16:colId xmlns:a16="http://schemas.microsoft.com/office/drawing/2014/main" val="1980687794"/>
                    </a:ext>
                  </a:extLst>
                </a:gridCol>
                <a:gridCol w="2064431">
                  <a:extLst>
                    <a:ext uri="{9D8B030D-6E8A-4147-A177-3AD203B41FA5}">
                      <a16:colId xmlns:a16="http://schemas.microsoft.com/office/drawing/2014/main" val="1620095385"/>
                    </a:ext>
                  </a:extLst>
                </a:gridCol>
                <a:gridCol w="4190352">
                  <a:extLst>
                    <a:ext uri="{9D8B030D-6E8A-4147-A177-3AD203B41FA5}">
                      <a16:colId xmlns:a16="http://schemas.microsoft.com/office/drawing/2014/main" val="1960387525"/>
                    </a:ext>
                  </a:extLst>
                </a:gridCol>
                <a:gridCol w="208280">
                  <a:extLst>
                    <a:ext uri="{9D8B030D-6E8A-4147-A177-3AD203B41FA5}">
                      <a16:colId xmlns:a16="http://schemas.microsoft.com/office/drawing/2014/main" val="2904915509"/>
                    </a:ext>
                  </a:extLst>
                </a:gridCol>
                <a:gridCol w="208280">
                  <a:extLst>
                    <a:ext uri="{9D8B030D-6E8A-4147-A177-3AD203B41FA5}">
                      <a16:colId xmlns:a16="http://schemas.microsoft.com/office/drawing/2014/main" val="474044862"/>
                    </a:ext>
                  </a:extLst>
                </a:gridCol>
                <a:gridCol w="208280">
                  <a:extLst>
                    <a:ext uri="{9D8B030D-6E8A-4147-A177-3AD203B41FA5}">
                      <a16:colId xmlns:a16="http://schemas.microsoft.com/office/drawing/2014/main" val="3231081732"/>
                    </a:ext>
                  </a:extLst>
                </a:gridCol>
                <a:gridCol w="208280">
                  <a:extLst>
                    <a:ext uri="{9D8B030D-6E8A-4147-A177-3AD203B41FA5}">
                      <a16:colId xmlns:a16="http://schemas.microsoft.com/office/drawing/2014/main" val="883278330"/>
                    </a:ext>
                  </a:extLst>
                </a:gridCol>
                <a:gridCol w="684020">
                  <a:extLst>
                    <a:ext uri="{9D8B030D-6E8A-4147-A177-3AD203B41FA5}">
                      <a16:colId xmlns:a16="http://schemas.microsoft.com/office/drawing/2014/main" val="3407259166"/>
                    </a:ext>
                  </a:extLst>
                </a:gridCol>
                <a:gridCol w="671804">
                  <a:extLst>
                    <a:ext uri="{9D8B030D-6E8A-4147-A177-3AD203B41FA5}">
                      <a16:colId xmlns:a16="http://schemas.microsoft.com/office/drawing/2014/main" val="3119544773"/>
                    </a:ext>
                  </a:extLst>
                </a:gridCol>
                <a:gridCol w="615819">
                  <a:extLst>
                    <a:ext uri="{9D8B030D-6E8A-4147-A177-3AD203B41FA5}">
                      <a16:colId xmlns:a16="http://schemas.microsoft.com/office/drawing/2014/main" val="308118611"/>
                    </a:ext>
                  </a:extLst>
                </a:gridCol>
              </a:tblGrid>
              <a:tr h="307910">
                <a:tc gridSpan="10">
                  <a:txBody>
                    <a:bodyPr/>
                    <a:lstStyle/>
                    <a:p>
                      <a:r>
                        <a:rPr lang="nl-NL" sz="1400" b="1" i="1" kern="1200" dirty="0">
                          <a:solidFill>
                            <a:schemeClr val="accent1">
                              <a:lumMod val="50000"/>
                            </a:schemeClr>
                          </a:solidFill>
                          <a:latin typeface="+mn-lt"/>
                          <a:ea typeface="+mn-ea"/>
                          <a:cs typeface="+mn-cs"/>
                        </a:rPr>
                        <a:t>Strategie en Beleid – Creëren</a:t>
                      </a:r>
                    </a:p>
                  </a:txBody>
                  <a:tcPr>
                    <a:solidFill>
                      <a:schemeClr val="accent6">
                        <a:lumMod val="60000"/>
                        <a:lumOff val="40000"/>
                      </a:schemeClr>
                    </a:solidFill>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extLst>
                  <a:ext uri="{0D108BD9-81ED-4DB2-BD59-A6C34878D82A}">
                    <a16:rowId xmlns:a16="http://schemas.microsoft.com/office/drawing/2014/main" val="2333383849"/>
                  </a:ext>
                </a:extLst>
              </a:tr>
              <a:tr h="307910">
                <a:tc>
                  <a:txBody>
                    <a:bodyPr/>
                    <a:lstStyle/>
                    <a:p>
                      <a:r>
                        <a:rPr lang="nl-NL" sz="1400" b="1" kern="1200" dirty="0">
                          <a:solidFill>
                            <a:schemeClr val="accent1">
                              <a:lumMod val="50000"/>
                            </a:schemeClr>
                          </a:solidFill>
                          <a:latin typeface="+mn-lt"/>
                          <a:ea typeface="+mn-ea"/>
                          <a:cs typeface="+mn-cs"/>
                        </a:rPr>
                        <a:t>KPI</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Prestatie-indicator</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Activiteit</a:t>
                      </a:r>
                    </a:p>
                  </a:txBody>
                  <a:tcPr>
                    <a:solidFill>
                      <a:schemeClr val="tx2">
                        <a:lumMod val="20000"/>
                        <a:lumOff val="80000"/>
                      </a:schemeClr>
                    </a:solidFill>
                  </a:tcPr>
                </a:tc>
                <a:tc gridSpan="4">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1</a:t>
                      </a:r>
                    </a:p>
                  </a:txBody>
                  <a:tcPr>
                    <a:solidFill>
                      <a:schemeClr val="tx2">
                        <a:lumMod val="20000"/>
                        <a:lumOff val="80000"/>
                      </a:schemeClr>
                    </a:solidFill>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2</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3</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4</a:t>
                      </a:r>
                    </a:p>
                  </a:txBody>
                  <a:tcPr>
                    <a:solidFill>
                      <a:schemeClr val="tx2">
                        <a:lumMod val="20000"/>
                        <a:lumOff val="80000"/>
                      </a:schemeClr>
                    </a:solidFill>
                  </a:tcPr>
                </a:tc>
                <a:extLst>
                  <a:ext uri="{0D108BD9-81ED-4DB2-BD59-A6C34878D82A}">
                    <a16:rowId xmlns:a16="http://schemas.microsoft.com/office/drawing/2014/main" val="1538182492"/>
                  </a:ext>
                </a:extLst>
              </a:tr>
              <a:tr h="117847">
                <a:tc rowSpan="9">
                  <a:txBody>
                    <a:bodyPr/>
                    <a:lstStyle/>
                    <a:p>
                      <a:pPr algn="l">
                        <a:lnSpc>
                          <a:spcPct val="107000"/>
                        </a:lnSpc>
                        <a:spcAft>
                          <a:spcPts val="800"/>
                        </a:spcAft>
                      </a:pPr>
                      <a:r>
                        <a:rPr lang="nl-NL" sz="1000" dirty="0">
                          <a:effectLst/>
                          <a:latin typeface="Calibri" panose="020F0502020204030204" pitchFamily="34" charset="0"/>
                          <a:ea typeface="Calibri" panose="020F0502020204030204" pitchFamily="34" charset="0"/>
                          <a:cs typeface="Times New Roman" panose="02020603050405020304" pitchFamily="18" charset="0"/>
                        </a:rPr>
                        <a:t>De organisatie maakt strategische keuzes en geeft deze vorm in beleid</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nl-NL" sz="1000" i="0" kern="1200" dirty="0">
                        <a:solidFill>
                          <a:schemeClr val="accent1">
                            <a:lumMod val="50000"/>
                          </a:schemeClr>
                        </a:solidFill>
                        <a:latin typeface="+mn-lt"/>
                        <a:ea typeface="+mn-ea"/>
                        <a:cs typeface="+mn-cs"/>
                      </a:endParaRPr>
                    </a:p>
                  </a:txBody>
                  <a:tcPr/>
                </a:tc>
                <a:tc rowSpan="5">
                  <a:txBody>
                    <a:bodyPr/>
                    <a:lstStyle/>
                    <a:p>
                      <a:pPr algn="l">
                        <a:lnSpc>
                          <a:spcPct val="107000"/>
                        </a:lnSpc>
                        <a:spcAft>
                          <a:spcPts val="800"/>
                        </a:spcAft>
                      </a:pPr>
                      <a:r>
                        <a:rPr lang="nl-NL" sz="1000" dirty="0">
                          <a:effectLst/>
                          <a:latin typeface="Calibri" panose="020F0502020204030204" pitchFamily="34" charset="0"/>
                          <a:ea typeface="Calibri" panose="020F0502020204030204" pitchFamily="34" charset="0"/>
                          <a:cs typeface="Times New Roman" panose="02020603050405020304" pitchFamily="18" charset="0"/>
                        </a:rPr>
                        <a:t>Planning en control cyclus is ingericht</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p>
                      <a:pPr marL="0" algn="l" defTabSz="914400" rtl="0" eaLnBrk="1" latinLnBrk="0" hangingPunct="1"/>
                      <a:r>
                        <a:rPr lang="nl-NL" sz="600" i="1" kern="1200" dirty="0">
                          <a:solidFill>
                            <a:schemeClr val="tx1"/>
                          </a:solidFill>
                          <a:effectLst/>
                          <a:latin typeface="Calibri" panose="020F0502020204030204" pitchFamily="34" charset="0"/>
                          <a:ea typeface="+mn-ea"/>
                          <a:cs typeface="Times New Roman" panose="02020603050405020304" pitchFamily="18" charset="0"/>
                        </a:rPr>
                        <a:t>De P&amp;C cyclus is leidend voor de strategie van de organisatie. De P&amp;C-cyclus verbindt de ambities aan de financiën. Door het inrichten van een goede P&amp;C-cyclus kan je efficiënter inspelen op ontwikkelingen en is dit ook beter te verantwoorden</a:t>
                      </a:r>
                    </a:p>
                  </a:txBody>
                  <a:tcPr/>
                </a:tc>
                <a:tc>
                  <a:txBody>
                    <a:bodyPr/>
                    <a:lstStyle/>
                    <a:p>
                      <a:pPr marL="0" lvl="0" indent="0">
                        <a:lnSpc>
                          <a:spcPct val="107000"/>
                        </a:lnSpc>
                        <a:spcAft>
                          <a:spcPts val="0"/>
                        </a:spcAft>
                        <a:buFont typeface="Symbol" panose="05050102010706020507" pitchFamily="18" charset="2"/>
                        <a:buNone/>
                      </a:pPr>
                      <a:r>
                        <a:rPr lang="nl-NL"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Bepaal welke onderdelen in de P&amp;C ingericht moeten worden</a:t>
                      </a:r>
                    </a:p>
                    <a:p>
                      <a:pPr indent="228600">
                        <a:lnSpc>
                          <a:spcPct val="107000"/>
                        </a:lnSpc>
                        <a:spcAft>
                          <a:spcPts val="0"/>
                        </a:spcAft>
                      </a:pPr>
                      <a:r>
                        <a:rPr lang="nl-NL" sz="600" i="1" kern="1200" dirty="0">
                          <a:solidFill>
                            <a:schemeClr val="tx1"/>
                          </a:solidFill>
                          <a:effectLst/>
                          <a:latin typeface="Calibri" panose="020F0502020204030204" pitchFamily="34" charset="0"/>
                          <a:ea typeface="+mn-ea"/>
                          <a:cs typeface="Times New Roman" panose="02020603050405020304" pitchFamily="18" charset="0"/>
                        </a:rPr>
                        <a:t>In ieder geval:</a:t>
                      </a:r>
                    </a:p>
                    <a:p>
                      <a:pPr marL="342900" lvl="0" indent="-342900">
                        <a:lnSpc>
                          <a:spcPct val="107000"/>
                        </a:lnSpc>
                        <a:spcAft>
                          <a:spcPts val="0"/>
                        </a:spcAft>
                        <a:buFont typeface="Calibri" panose="020F0502020204030204" pitchFamily="34" charset="0"/>
                        <a:buChar char="-"/>
                      </a:pPr>
                      <a:r>
                        <a:rPr lang="nl-NL" sz="600" i="1" kern="1200" dirty="0">
                          <a:solidFill>
                            <a:schemeClr val="tx1"/>
                          </a:solidFill>
                          <a:effectLst/>
                          <a:latin typeface="Calibri" panose="020F0502020204030204" pitchFamily="34" charset="0"/>
                          <a:ea typeface="+mn-ea"/>
                          <a:cs typeface="Times New Roman" panose="02020603050405020304" pitchFamily="18" charset="0"/>
                        </a:rPr>
                        <a:t>Bepalen/herijken van de ambitie</a:t>
                      </a:r>
                    </a:p>
                    <a:p>
                      <a:pPr marL="342900" lvl="0" indent="-342900">
                        <a:lnSpc>
                          <a:spcPct val="107000"/>
                        </a:lnSpc>
                        <a:spcAft>
                          <a:spcPts val="0"/>
                        </a:spcAft>
                        <a:buFont typeface="Calibri" panose="020F0502020204030204" pitchFamily="34" charset="0"/>
                        <a:buChar char="-"/>
                      </a:pPr>
                      <a:r>
                        <a:rPr lang="nl-NL" sz="600" i="1" kern="1200" dirty="0">
                          <a:solidFill>
                            <a:schemeClr val="tx1"/>
                          </a:solidFill>
                          <a:effectLst/>
                          <a:latin typeface="Calibri" panose="020F0502020204030204" pitchFamily="34" charset="0"/>
                          <a:ea typeface="+mn-ea"/>
                          <a:cs typeface="Times New Roman" panose="02020603050405020304" pitchFamily="18" charset="0"/>
                        </a:rPr>
                        <a:t>Vaststellen/herijken meerjarenbeleidsplan, meerjaren begroting, strategische doelstellingen (zie ‘leiderschap’ en ‘management van middelen’</a:t>
                      </a:r>
                    </a:p>
                    <a:p>
                      <a:pPr marL="342900" lvl="0" indent="-342900">
                        <a:lnSpc>
                          <a:spcPct val="107000"/>
                        </a:lnSpc>
                        <a:spcAft>
                          <a:spcPts val="0"/>
                        </a:spcAft>
                        <a:buFont typeface="Calibri" panose="020F0502020204030204" pitchFamily="34" charset="0"/>
                        <a:buChar char="-"/>
                      </a:pPr>
                      <a:r>
                        <a:rPr lang="nl-NL" sz="600" i="1" kern="1200" dirty="0">
                          <a:solidFill>
                            <a:schemeClr val="tx1"/>
                          </a:solidFill>
                          <a:effectLst/>
                          <a:latin typeface="Calibri" panose="020F0502020204030204" pitchFamily="34" charset="0"/>
                          <a:ea typeface="+mn-ea"/>
                          <a:cs typeface="Times New Roman" panose="02020603050405020304" pitchFamily="18" charset="0"/>
                        </a:rPr>
                        <a:t>Opstellen jaarplan en begroting</a:t>
                      </a:r>
                    </a:p>
                    <a:p>
                      <a:pPr marL="342900" lvl="0" indent="-342900">
                        <a:lnSpc>
                          <a:spcPct val="107000"/>
                        </a:lnSpc>
                        <a:spcAft>
                          <a:spcPts val="0"/>
                        </a:spcAft>
                        <a:buFont typeface="Calibri" panose="020F0502020204030204" pitchFamily="34" charset="0"/>
                        <a:buChar char="-"/>
                      </a:pPr>
                      <a:r>
                        <a:rPr lang="nl-NL" sz="600" i="1" kern="1200" dirty="0">
                          <a:solidFill>
                            <a:schemeClr val="tx1"/>
                          </a:solidFill>
                          <a:effectLst/>
                          <a:latin typeface="Calibri" panose="020F0502020204030204" pitchFamily="34" charset="0"/>
                          <a:ea typeface="+mn-ea"/>
                          <a:cs typeface="Times New Roman" panose="02020603050405020304" pitchFamily="18" charset="0"/>
                        </a:rPr>
                        <a:t>Bepalen rapportage- en analysestructuur voor verantwoording</a:t>
                      </a:r>
                    </a:p>
                    <a:p>
                      <a:pPr marL="342900" lvl="0" indent="-342900">
                        <a:lnSpc>
                          <a:spcPct val="107000"/>
                        </a:lnSpc>
                        <a:spcAft>
                          <a:spcPts val="0"/>
                        </a:spcAft>
                        <a:buFont typeface="Calibri" panose="020F0502020204030204" pitchFamily="34" charset="0"/>
                        <a:buChar char="-"/>
                      </a:pPr>
                      <a:r>
                        <a:rPr lang="nl-NL" sz="600" i="1" kern="1200" dirty="0">
                          <a:solidFill>
                            <a:schemeClr val="tx1"/>
                          </a:solidFill>
                          <a:effectLst/>
                          <a:latin typeface="Calibri" panose="020F0502020204030204" pitchFamily="34" charset="0"/>
                          <a:ea typeface="+mn-ea"/>
                          <a:cs typeface="Times New Roman" panose="02020603050405020304" pitchFamily="18" charset="0"/>
                        </a:rPr>
                        <a:t>Vaststellen evaluatiemomenten en indien nodig bijsturing</a:t>
                      </a:r>
                    </a:p>
                    <a:p>
                      <a:pPr marL="342900" lvl="0" indent="-342900">
                        <a:lnSpc>
                          <a:spcPct val="107000"/>
                        </a:lnSpc>
                        <a:spcAft>
                          <a:spcPts val="0"/>
                        </a:spcAft>
                        <a:buFont typeface="Calibri" panose="020F0502020204030204" pitchFamily="34" charset="0"/>
                        <a:buChar char="-"/>
                      </a:pPr>
                      <a:r>
                        <a:rPr lang="nl-NL" sz="600" i="1" kern="1200" dirty="0">
                          <a:solidFill>
                            <a:schemeClr val="tx1"/>
                          </a:solidFill>
                          <a:effectLst/>
                          <a:latin typeface="Calibri" panose="020F0502020204030204" pitchFamily="34" charset="0"/>
                          <a:ea typeface="+mn-ea"/>
                          <a:cs typeface="Times New Roman" panose="02020603050405020304" pitchFamily="18" charset="0"/>
                        </a:rPr>
                        <a:t>Opstellen jaarrekening</a:t>
                      </a: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112727752"/>
                  </a:ext>
                </a:extLst>
              </a:tr>
              <a:tr h="37084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marL="0" lvl="0" indent="0">
                        <a:lnSpc>
                          <a:spcPct val="107000"/>
                        </a:lnSpc>
                        <a:spcAft>
                          <a:spcPts val="800"/>
                        </a:spcAft>
                        <a:buFont typeface="Symbol" panose="05050102010706020507" pitchFamily="18" charset="2"/>
                        <a:buNone/>
                      </a:pPr>
                      <a:r>
                        <a:rPr lang="nl-NL"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Richt P&amp;C-cyclus in</a:t>
                      </a:r>
                      <a:endParaRPr lang="nl-NL" sz="1000" kern="1200" dirty="0">
                        <a:solidFill>
                          <a:schemeClr val="tx1"/>
                        </a:solidFill>
                        <a:effectLst/>
                        <a:latin typeface="Calibri" panose="020F0502020204030204" pitchFamily="34" charset="0"/>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537196010"/>
                  </a:ext>
                </a:extLst>
              </a:tr>
              <a:tr h="37084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marL="0" lvl="0" indent="0">
                        <a:lnSpc>
                          <a:spcPct val="107000"/>
                        </a:lnSpc>
                        <a:buFont typeface="Symbol" panose="05050102010706020507" pitchFamily="18" charset="2"/>
                        <a:buNone/>
                      </a:pPr>
                      <a:r>
                        <a:rPr lang="nl-NL"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Richt Rapportagestructuur in</a:t>
                      </a:r>
                    </a:p>
                    <a:p>
                      <a:pPr marL="342900" lvl="0" indent="-342900" algn="l" defTabSz="914400" rtl="0" eaLnBrk="1" latinLnBrk="0" hangingPunct="1">
                        <a:lnSpc>
                          <a:spcPct val="107000"/>
                        </a:lnSpc>
                        <a:spcAft>
                          <a:spcPts val="0"/>
                        </a:spcAft>
                        <a:buFont typeface="Calibri" panose="020F0502020204030204" pitchFamily="34" charset="0"/>
                        <a:buChar char="-"/>
                      </a:pPr>
                      <a:r>
                        <a:rPr lang="nl-NL" sz="600" i="1" kern="1200" dirty="0">
                          <a:solidFill>
                            <a:schemeClr val="tx1"/>
                          </a:solidFill>
                          <a:effectLst/>
                          <a:latin typeface="Calibri" panose="020F0502020204030204" pitchFamily="34" charset="0"/>
                          <a:ea typeface="+mn-ea"/>
                          <a:cs typeface="Times New Roman" panose="02020603050405020304" pitchFamily="18" charset="0"/>
                        </a:rPr>
                        <a:t>Door wie</a:t>
                      </a:r>
                    </a:p>
                    <a:p>
                      <a:pPr marL="342900" lvl="0" indent="-342900" algn="l" defTabSz="914400" rtl="0" eaLnBrk="1" latinLnBrk="0" hangingPunct="1">
                        <a:lnSpc>
                          <a:spcPct val="107000"/>
                        </a:lnSpc>
                        <a:spcAft>
                          <a:spcPts val="0"/>
                        </a:spcAft>
                        <a:buFont typeface="Calibri" panose="020F0502020204030204" pitchFamily="34" charset="0"/>
                        <a:buChar char="-"/>
                      </a:pPr>
                      <a:r>
                        <a:rPr lang="nl-NL" sz="600" i="1" kern="1200" dirty="0">
                          <a:solidFill>
                            <a:schemeClr val="tx1"/>
                          </a:solidFill>
                          <a:effectLst/>
                          <a:latin typeface="Calibri" panose="020F0502020204030204" pitchFamily="34" charset="0"/>
                          <a:ea typeface="+mn-ea"/>
                          <a:cs typeface="Times New Roman" panose="02020603050405020304" pitchFamily="18" charset="0"/>
                        </a:rPr>
                        <a:t>Aan wie</a:t>
                      </a:r>
                    </a:p>
                    <a:p>
                      <a:pPr marL="342900" lvl="0" indent="-342900" algn="l" defTabSz="914400" rtl="0" eaLnBrk="1" latinLnBrk="0" hangingPunct="1">
                        <a:lnSpc>
                          <a:spcPct val="107000"/>
                        </a:lnSpc>
                        <a:spcAft>
                          <a:spcPts val="0"/>
                        </a:spcAft>
                        <a:buFont typeface="Calibri" panose="020F0502020204030204" pitchFamily="34" charset="0"/>
                        <a:buChar char="-"/>
                      </a:pPr>
                      <a:r>
                        <a:rPr lang="nl-NL" sz="600" i="1" kern="1200" dirty="0">
                          <a:solidFill>
                            <a:schemeClr val="tx1"/>
                          </a:solidFill>
                          <a:effectLst/>
                          <a:latin typeface="Calibri" panose="020F0502020204030204" pitchFamily="34" charset="0"/>
                          <a:ea typeface="+mn-ea"/>
                          <a:cs typeface="Times New Roman" panose="02020603050405020304" pitchFamily="18" charset="0"/>
                        </a:rPr>
                        <a:t>Over wat</a:t>
                      </a:r>
                    </a:p>
                    <a:p>
                      <a:pPr marL="342900" lvl="0" indent="-342900" algn="l" defTabSz="914400" rtl="0" eaLnBrk="1" latinLnBrk="0" hangingPunct="1">
                        <a:lnSpc>
                          <a:spcPct val="107000"/>
                        </a:lnSpc>
                        <a:spcAft>
                          <a:spcPts val="0"/>
                        </a:spcAft>
                        <a:buFont typeface="Calibri" panose="020F0502020204030204" pitchFamily="34" charset="0"/>
                        <a:buChar char="-"/>
                      </a:pPr>
                      <a:r>
                        <a:rPr lang="nl-NL" sz="600" i="1" kern="1200" dirty="0">
                          <a:solidFill>
                            <a:schemeClr val="tx1"/>
                          </a:solidFill>
                          <a:effectLst/>
                          <a:latin typeface="Calibri" panose="020F0502020204030204" pitchFamily="34" charset="0"/>
                          <a:ea typeface="+mn-ea"/>
                          <a:cs typeface="Times New Roman" panose="02020603050405020304" pitchFamily="18" charset="0"/>
                        </a:rPr>
                        <a:t>Op welk niveau</a:t>
                      </a:r>
                    </a:p>
                    <a:p>
                      <a:pPr marL="342900" lvl="0" indent="-342900" algn="l" defTabSz="914400" rtl="0" eaLnBrk="1" latinLnBrk="0" hangingPunct="1">
                        <a:lnSpc>
                          <a:spcPct val="107000"/>
                        </a:lnSpc>
                        <a:spcAft>
                          <a:spcPts val="0"/>
                        </a:spcAft>
                        <a:buFont typeface="Calibri" panose="020F0502020204030204" pitchFamily="34" charset="0"/>
                        <a:buChar char="-"/>
                      </a:pPr>
                      <a:r>
                        <a:rPr lang="nl-NL" sz="600" i="1" kern="1200" dirty="0">
                          <a:solidFill>
                            <a:schemeClr val="tx1"/>
                          </a:solidFill>
                          <a:effectLst/>
                          <a:latin typeface="Calibri" panose="020F0502020204030204" pitchFamily="34" charset="0"/>
                          <a:ea typeface="+mn-ea"/>
                          <a:cs typeface="Times New Roman" panose="02020603050405020304" pitchFamily="18" charset="0"/>
                        </a:rPr>
                        <a:t>Met welk doel</a:t>
                      </a:r>
                    </a:p>
                    <a:p>
                      <a:pPr marL="342900" lvl="0" indent="-342900" algn="l" defTabSz="914400" rtl="0" eaLnBrk="1" latinLnBrk="0" hangingPunct="1">
                        <a:lnSpc>
                          <a:spcPct val="107000"/>
                        </a:lnSpc>
                        <a:spcAft>
                          <a:spcPts val="0"/>
                        </a:spcAft>
                        <a:buFont typeface="Calibri" panose="020F0502020204030204" pitchFamily="34" charset="0"/>
                        <a:buChar char="-"/>
                      </a:pPr>
                      <a:r>
                        <a:rPr lang="nl-NL" sz="600" i="1" kern="1200" dirty="0">
                          <a:solidFill>
                            <a:schemeClr val="tx1"/>
                          </a:solidFill>
                          <a:effectLst/>
                          <a:latin typeface="Calibri" panose="020F0502020204030204" pitchFamily="34" charset="0"/>
                          <a:ea typeface="+mn-ea"/>
                          <a:cs typeface="Times New Roman" panose="02020603050405020304" pitchFamily="18" charset="0"/>
                        </a:rPr>
                        <a:t>Vaststellen frequentie</a:t>
                      </a: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2258463471"/>
                  </a:ext>
                </a:extLst>
              </a:tr>
              <a:tr h="370840">
                <a:tc vMerge="1">
                  <a:txBody>
                    <a:bodyPr/>
                    <a:lstStyle/>
                    <a:p>
                      <a:endParaRPr lang="nl-NL"/>
                    </a:p>
                  </a:txBody>
                  <a:tcPr/>
                </a:tc>
                <a:tc vMerge="1">
                  <a:txBody>
                    <a:bodyPr/>
                    <a:lstStyle/>
                    <a:p>
                      <a:endParaRPr lang="nl-NL"/>
                    </a:p>
                  </a:txBody>
                  <a:tcPr/>
                </a:tc>
                <a:tc>
                  <a:txBody>
                    <a:bodyPr/>
                    <a:lstStyle/>
                    <a:p>
                      <a:pPr marL="0" lvl="0" indent="0">
                        <a:lnSpc>
                          <a:spcPct val="107000"/>
                        </a:lnSpc>
                        <a:spcAft>
                          <a:spcPts val="800"/>
                        </a:spcAft>
                        <a:buFont typeface="Symbol" panose="05050102010706020507" pitchFamily="18" charset="2"/>
                        <a:buNone/>
                      </a:pPr>
                      <a:r>
                        <a:rPr lang="nl-NL"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Richt PDCA op strategisch, tactisch en operationeel niveau in</a:t>
                      </a:r>
                      <a:endParaRPr lang="nl-NL" sz="1000" i="0" kern="1200" dirty="0">
                        <a:solidFill>
                          <a:schemeClr val="accent1">
                            <a:lumMod val="50000"/>
                          </a:schemeClr>
                        </a:solidFill>
                        <a:latin typeface="+mn-lt"/>
                        <a:ea typeface="+mn-ea"/>
                        <a:cs typeface="+mn-cs"/>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688266053"/>
                  </a:ext>
                </a:extLst>
              </a:tr>
              <a:tr h="370840">
                <a:tc vMerge="1">
                  <a:txBody>
                    <a:bodyPr/>
                    <a:lstStyle/>
                    <a:p>
                      <a:endParaRPr lang="nl-NL"/>
                    </a:p>
                  </a:txBody>
                  <a:tcPr/>
                </a:tc>
                <a:tc vMerge="1">
                  <a:txBody>
                    <a:bodyPr/>
                    <a:lstStyle/>
                    <a:p>
                      <a:endParaRPr lang="nl-NL"/>
                    </a:p>
                  </a:txBody>
                  <a:tcPr/>
                </a:tc>
                <a:tc>
                  <a:txBody>
                    <a:bodyPr/>
                    <a:lstStyle/>
                    <a:p>
                      <a:pPr marL="0" lvl="0" indent="0">
                        <a:lnSpc>
                          <a:spcPct val="107000"/>
                        </a:lnSpc>
                        <a:spcAft>
                          <a:spcPts val="800"/>
                        </a:spcAft>
                        <a:buFont typeface="Symbol" panose="05050102010706020507" pitchFamily="18" charset="2"/>
                        <a:buNone/>
                      </a:pPr>
                      <a:r>
                        <a:rPr lang="nl-NL"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Stel een revisieplan op voor beleidsstukken en processen</a:t>
                      </a:r>
                      <a:endParaRPr lang="nl-NL" sz="1000" i="0" kern="1200" dirty="0">
                        <a:solidFill>
                          <a:schemeClr val="accent1">
                            <a:lumMod val="50000"/>
                          </a:schemeClr>
                        </a:solidFill>
                        <a:latin typeface="+mn-lt"/>
                        <a:ea typeface="+mn-ea"/>
                        <a:cs typeface="+mn-cs"/>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3755614091"/>
                  </a:ext>
                </a:extLst>
              </a:tr>
              <a:tr h="161423">
                <a:tc vMerge="1">
                  <a:txBody>
                    <a:bodyPr/>
                    <a:lstStyle/>
                    <a:p>
                      <a:endParaRPr lang="nl-NL" sz="1000" i="0" kern="1200" dirty="0">
                        <a:solidFill>
                          <a:schemeClr val="accent1">
                            <a:lumMod val="50000"/>
                          </a:schemeClr>
                        </a:solidFill>
                        <a:latin typeface="+mn-lt"/>
                        <a:ea typeface="+mn-ea"/>
                        <a:cs typeface="+mn-cs"/>
                      </a:endParaRPr>
                    </a:p>
                  </a:txBody>
                  <a:tcPr/>
                </a:tc>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kern="1200" dirty="0">
                          <a:solidFill>
                            <a:schemeClr val="tx1"/>
                          </a:solidFill>
                          <a:effectLst/>
                          <a:latin typeface="Calibri" panose="020F0502020204030204" pitchFamily="34" charset="0"/>
                          <a:ea typeface="+mn-ea"/>
                          <a:cs typeface="Times New Roman" panose="02020603050405020304" pitchFamily="18" charset="0"/>
                        </a:rPr>
                        <a:t>De strategie vormt het uitgangspunt voor het maken van beleidskeuzes en het opstellen van beleid</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600" i="1" kern="1200" dirty="0">
                          <a:solidFill>
                            <a:schemeClr val="tx1"/>
                          </a:solidFill>
                          <a:effectLst/>
                          <a:latin typeface="Calibri" panose="020F0502020204030204" pitchFamily="34" charset="0"/>
                          <a:ea typeface="+mn-ea"/>
                          <a:cs typeface="Times New Roman" panose="02020603050405020304" pitchFamily="18" charset="0"/>
                        </a:rPr>
                        <a:t>Hierin is de verbinding van alle organisatiegebieden inzichtelijk</a:t>
                      </a:r>
                    </a:p>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marL="0" lvl="0" indent="0">
                        <a:lnSpc>
                          <a:spcPct val="107000"/>
                        </a:lnSpc>
                        <a:spcAft>
                          <a:spcPts val="800"/>
                        </a:spcAft>
                        <a:buFont typeface="Symbol" panose="05050102010706020507" pitchFamily="18" charset="2"/>
                        <a:buNone/>
                      </a:pPr>
                      <a:r>
                        <a:rPr lang="nl-NL" sz="10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Check of Meerjarenplan is opgesteld (Zie ‘Leiderschap’) </a:t>
                      </a:r>
                      <a:endParaRPr lang="nl-NL" sz="600" i="1"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163456400"/>
                  </a:ext>
                </a:extLst>
              </a:tr>
              <a:tr h="161423">
                <a:tc vMerge="1">
                  <a:txBody>
                    <a:bodyPr/>
                    <a:lstStyle/>
                    <a:p>
                      <a:endParaRPr lang="nl-NL"/>
                    </a:p>
                  </a:txBody>
                  <a:tcPr/>
                </a:tc>
                <a:tc vMerge="1">
                  <a:txBody>
                    <a:bodyPr/>
                    <a:lstStyle/>
                    <a:p>
                      <a:endParaRPr lang="nl-NL"/>
                    </a:p>
                  </a:txBody>
                  <a:tcPr/>
                </a:tc>
                <a:tc>
                  <a:txBody>
                    <a:bodyPr/>
                    <a:lstStyle/>
                    <a:p>
                      <a:pPr marL="0" lvl="0" indent="0">
                        <a:lnSpc>
                          <a:spcPct val="107000"/>
                        </a:lnSpc>
                        <a:spcAft>
                          <a:spcPts val="800"/>
                        </a:spcAft>
                        <a:buFont typeface="Symbol" panose="05050102010706020507" pitchFamily="18" charset="2"/>
                        <a:buNone/>
                      </a:pPr>
                      <a:r>
                        <a:rPr lang="nl-NL" sz="10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Check of meerjarenplan is doorvertaald naar specifieke beleidsonderdelen (Bijv. HR, Marketing, Collectie, Programmering, Vestigingen) (zie ‘Leiderschap’ voor o.a. marketing- en communicatiebeleid, ‘management van medewerkers’ voor HR, ‘management van middelen’ voor o.a. vestigingsbeleid en duurzaamheidsbeleid en de specifieke resultaatgebieden voor beleid rond collectie en programmering.</a:t>
                      </a:r>
                    </a:p>
                    <a:p>
                      <a:endParaRPr lang="nl-NL" sz="600" i="1"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2001942796"/>
                  </a:ext>
                </a:extLst>
              </a:tr>
              <a:tr h="161423">
                <a:tc vMerge="1">
                  <a:txBody>
                    <a:bodyPr/>
                    <a:lstStyle/>
                    <a:p>
                      <a:endParaRPr lang="nl-NL"/>
                    </a:p>
                  </a:txBody>
                  <a:tcPr/>
                </a:tc>
                <a:tc vMerge="1">
                  <a:txBody>
                    <a:bodyPr/>
                    <a:lstStyle/>
                    <a:p>
                      <a:endParaRPr lang="nl-NL"/>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kern="1200" dirty="0">
                          <a:solidFill>
                            <a:srgbClr val="000000"/>
                          </a:solidFill>
                          <a:effectLst/>
                          <a:latin typeface="Calibri" panose="020F0502020204030204" pitchFamily="34" charset="0"/>
                          <a:ea typeface="+mn-ea"/>
                          <a:cs typeface="Times New Roman" panose="02020603050405020304" pitchFamily="18" charset="0"/>
                        </a:rPr>
                        <a:t>Check of beleid is doorvertaald naar de jaarplannen (zie ‘Leiderschap’)</a:t>
                      </a:r>
                      <a:endParaRPr lang="nl-NL" sz="600" i="1"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066428003"/>
                  </a:ext>
                </a:extLst>
              </a:tr>
              <a:tr h="370840">
                <a:tc vMerge="1">
                  <a:txBody>
                    <a:bodyPr/>
                    <a:lstStyle/>
                    <a:p>
                      <a:endParaRPr lang="nl-NL" sz="1000" i="0" kern="1200" dirty="0">
                        <a:solidFill>
                          <a:schemeClr val="accent1">
                            <a:lumMod val="50000"/>
                          </a:schemeClr>
                        </a:solidFill>
                        <a:latin typeface="+mn-lt"/>
                        <a:ea typeface="+mn-ea"/>
                        <a:cs typeface="+mn-cs"/>
                      </a:endParaRPr>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nl-NL" sz="1000" kern="1200" dirty="0">
                          <a:solidFill>
                            <a:srgbClr val="000000"/>
                          </a:solidFill>
                          <a:effectLst/>
                          <a:latin typeface="Calibri" panose="020F0502020204030204" pitchFamily="34" charset="0"/>
                          <a:ea typeface="+mn-ea"/>
                          <a:cs typeface="Times New Roman" panose="02020603050405020304" pitchFamily="18" charset="0"/>
                        </a:rPr>
                        <a:t>Check of processen gericht zijn op het realiseren van (klant-)waarde en vormen de kaders, er is een helder onderscheid in besturende, operationele en ondersteunende processen  (zie ‘Management van processen)</a:t>
                      </a:r>
                    </a:p>
                    <a:p>
                      <a:pPr>
                        <a:lnSpc>
                          <a:spcPct val="107000"/>
                        </a:lnSpc>
                        <a:spcAft>
                          <a:spcPts val="0"/>
                        </a:spcAft>
                      </a:pPr>
                      <a:endParaRPr lang="nl-NL" sz="600" i="1"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611458223"/>
                  </a:ext>
                </a:extLst>
              </a:tr>
            </a:tbl>
          </a:graphicData>
        </a:graphic>
      </p:graphicFrame>
      <p:sp>
        <p:nvSpPr>
          <p:cNvPr id="2" name="Tijdelijke aanduiding voor dianummer 1">
            <a:extLst>
              <a:ext uri="{FF2B5EF4-FFF2-40B4-BE49-F238E27FC236}">
                <a16:creationId xmlns:a16="http://schemas.microsoft.com/office/drawing/2014/main" id="{0F7892F9-7EAA-49EE-A207-31A7C692D166}"/>
              </a:ext>
            </a:extLst>
          </p:cNvPr>
          <p:cNvSpPr>
            <a:spLocks noGrp="1"/>
          </p:cNvSpPr>
          <p:nvPr>
            <p:ph type="sldNum" sz="quarter" idx="12"/>
          </p:nvPr>
        </p:nvSpPr>
        <p:spPr/>
        <p:txBody>
          <a:bodyPr/>
          <a:lstStyle/>
          <a:p>
            <a:fld id="{103CB0E5-0E23-4933-8AB6-15A768443C0A}" type="slidenum">
              <a:rPr lang="nl-NL" smtClean="0"/>
              <a:t>17</a:t>
            </a:fld>
            <a:endParaRPr lang="nl-NL"/>
          </a:p>
        </p:txBody>
      </p:sp>
    </p:spTree>
    <p:extLst>
      <p:ext uri="{BB962C8B-B14F-4D97-AF65-F5344CB8AC3E}">
        <p14:creationId xmlns:p14="http://schemas.microsoft.com/office/powerpoint/2010/main" val="10602660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2">
            <a:extLst>
              <a:ext uri="{FF2B5EF4-FFF2-40B4-BE49-F238E27FC236}">
                <a16:creationId xmlns:a16="http://schemas.microsoft.com/office/drawing/2014/main" id="{EC89F4E9-E405-46D3-9CDE-4F2BC46D4D17}"/>
              </a:ext>
            </a:extLst>
          </p:cNvPr>
          <p:cNvGraphicFramePr>
            <a:graphicFrameLocks noGrp="1"/>
          </p:cNvGraphicFramePr>
          <p:nvPr>
            <p:extLst>
              <p:ext uri="{D42A27DB-BD31-4B8C-83A1-F6EECF244321}">
                <p14:modId xmlns:p14="http://schemas.microsoft.com/office/powerpoint/2010/main" val="2582378656"/>
              </p:ext>
            </p:extLst>
          </p:nvPr>
        </p:nvGraphicFramePr>
        <p:xfrm>
          <a:off x="767365" y="461394"/>
          <a:ext cx="10657269" cy="3119468"/>
        </p:xfrm>
        <a:graphic>
          <a:graphicData uri="http://schemas.openxmlformats.org/drawingml/2006/table">
            <a:tbl>
              <a:tblPr firstRow="1" bandRow="1">
                <a:tableStyleId>{5940675A-B579-460E-94D1-54222C63F5DA}</a:tableStyleId>
              </a:tblPr>
              <a:tblGrid>
                <a:gridCol w="1597723">
                  <a:extLst>
                    <a:ext uri="{9D8B030D-6E8A-4147-A177-3AD203B41FA5}">
                      <a16:colId xmlns:a16="http://schemas.microsoft.com/office/drawing/2014/main" val="1980687794"/>
                    </a:ext>
                  </a:extLst>
                </a:gridCol>
                <a:gridCol w="2064431">
                  <a:extLst>
                    <a:ext uri="{9D8B030D-6E8A-4147-A177-3AD203B41FA5}">
                      <a16:colId xmlns:a16="http://schemas.microsoft.com/office/drawing/2014/main" val="1620095385"/>
                    </a:ext>
                  </a:extLst>
                </a:gridCol>
                <a:gridCol w="4190352">
                  <a:extLst>
                    <a:ext uri="{9D8B030D-6E8A-4147-A177-3AD203B41FA5}">
                      <a16:colId xmlns:a16="http://schemas.microsoft.com/office/drawing/2014/main" val="1960387525"/>
                    </a:ext>
                  </a:extLst>
                </a:gridCol>
                <a:gridCol w="208280">
                  <a:extLst>
                    <a:ext uri="{9D8B030D-6E8A-4147-A177-3AD203B41FA5}">
                      <a16:colId xmlns:a16="http://schemas.microsoft.com/office/drawing/2014/main" val="2904915509"/>
                    </a:ext>
                  </a:extLst>
                </a:gridCol>
                <a:gridCol w="208280">
                  <a:extLst>
                    <a:ext uri="{9D8B030D-6E8A-4147-A177-3AD203B41FA5}">
                      <a16:colId xmlns:a16="http://schemas.microsoft.com/office/drawing/2014/main" val="474044862"/>
                    </a:ext>
                  </a:extLst>
                </a:gridCol>
                <a:gridCol w="208280">
                  <a:extLst>
                    <a:ext uri="{9D8B030D-6E8A-4147-A177-3AD203B41FA5}">
                      <a16:colId xmlns:a16="http://schemas.microsoft.com/office/drawing/2014/main" val="3231081732"/>
                    </a:ext>
                  </a:extLst>
                </a:gridCol>
                <a:gridCol w="208280">
                  <a:extLst>
                    <a:ext uri="{9D8B030D-6E8A-4147-A177-3AD203B41FA5}">
                      <a16:colId xmlns:a16="http://schemas.microsoft.com/office/drawing/2014/main" val="883278330"/>
                    </a:ext>
                  </a:extLst>
                </a:gridCol>
                <a:gridCol w="684020">
                  <a:extLst>
                    <a:ext uri="{9D8B030D-6E8A-4147-A177-3AD203B41FA5}">
                      <a16:colId xmlns:a16="http://schemas.microsoft.com/office/drawing/2014/main" val="3407259166"/>
                    </a:ext>
                  </a:extLst>
                </a:gridCol>
                <a:gridCol w="671804">
                  <a:extLst>
                    <a:ext uri="{9D8B030D-6E8A-4147-A177-3AD203B41FA5}">
                      <a16:colId xmlns:a16="http://schemas.microsoft.com/office/drawing/2014/main" val="3119544773"/>
                    </a:ext>
                  </a:extLst>
                </a:gridCol>
                <a:gridCol w="615819">
                  <a:extLst>
                    <a:ext uri="{9D8B030D-6E8A-4147-A177-3AD203B41FA5}">
                      <a16:colId xmlns:a16="http://schemas.microsoft.com/office/drawing/2014/main" val="308118611"/>
                    </a:ext>
                  </a:extLst>
                </a:gridCol>
              </a:tblGrid>
              <a:tr h="300096">
                <a:tc gridSpan="10">
                  <a:txBody>
                    <a:bodyPr/>
                    <a:lstStyle/>
                    <a:p>
                      <a:r>
                        <a:rPr lang="nl-NL" sz="1400" b="1" i="1" kern="1200" dirty="0">
                          <a:solidFill>
                            <a:schemeClr val="accent1">
                              <a:lumMod val="50000"/>
                            </a:schemeClr>
                          </a:solidFill>
                          <a:latin typeface="+mn-lt"/>
                          <a:ea typeface="+mn-ea"/>
                          <a:cs typeface="+mn-cs"/>
                        </a:rPr>
                        <a:t>Strategie en Beleid – Implementeren</a:t>
                      </a:r>
                    </a:p>
                  </a:txBody>
                  <a:tcPr>
                    <a:solidFill>
                      <a:schemeClr val="accent6">
                        <a:lumMod val="60000"/>
                        <a:lumOff val="40000"/>
                      </a:schemeClr>
                    </a:solidFill>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extLst>
                  <a:ext uri="{0D108BD9-81ED-4DB2-BD59-A6C34878D82A}">
                    <a16:rowId xmlns:a16="http://schemas.microsoft.com/office/drawing/2014/main" val="2333383849"/>
                  </a:ext>
                </a:extLst>
              </a:tr>
              <a:tr h="308484">
                <a:tc>
                  <a:txBody>
                    <a:bodyPr/>
                    <a:lstStyle/>
                    <a:p>
                      <a:r>
                        <a:rPr lang="nl-NL" sz="1400" b="1" kern="1200" dirty="0">
                          <a:solidFill>
                            <a:schemeClr val="accent1">
                              <a:lumMod val="50000"/>
                            </a:schemeClr>
                          </a:solidFill>
                          <a:latin typeface="+mn-lt"/>
                          <a:ea typeface="+mn-ea"/>
                          <a:cs typeface="+mn-cs"/>
                        </a:rPr>
                        <a:t>KPI</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Prestatie-indicator</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Activiteit</a:t>
                      </a:r>
                    </a:p>
                  </a:txBody>
                  <a:tcPr>
                    <a:solidFill>
                      <a:schemeClr val="tx2">
                        <a:lumMod val="20000"/>
                        <a:lumOff val="80000"/>
                      </a:schemeClr>
                    </a:solidFill>
                  </a:tcPr>
                </a:tc>
                <a:tc gridSpan="4">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1</a:t>
                      </a:r>
                    </a:p>
                  </a:txBody>
                  <a:tcPr>
                    <a:solidFill>
                      <a:schemeClr val="tx2">
                        <a:lumMod val="20000"/>
                        <a:lumOff val="80000"/>
                      </a:schemeClr>
                    </a:solidFill>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2</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3</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4</a:t>
                      </a:r>
                    </a:p>
                  </a:txBody>
                  <a:tcPr>
                    <a:solidFill>
                      <a:schemeClr val="tx2">
                        <a:lumMod val="20000"/>
                        <a:lumOff val="80000"/>
                      </a:schemeClr>
                    </a:solidFill>
                  </a:tcPr>
                </a:tc>
                <a:extLst>
                  <a:ext uri="{0D108BD9-81ED-4DB2-BD59-A6C34878D82A}">
                    <a16:rowId xmlns:a16="http://schemas.microsoft.com/office/drawing/2014/main" val="1538182492"/>
                  </a:ext>
                </a:extLst>
              </a:tr>
              <a:tr h="366442">
                <a:tc row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kern="1200" dirty="0">
                          <a:solidFill>
                            <a:schemeClr val="tx1"/>
                          </a:solidFill>
                          <a:effectLst/>
                          <a:latin typeface="Calibri" panose="020F0502020204030204" pitchFamily="34" charset="0"/>
                          <a:ea typeface="+mn-ea"/>
                          <a:cs typeface="Times New Roman" panose="02020603050405020304" pitchFamily="18" charset="0"/>
                        </a:rPr>
                        <a:t>Strategie en beleid zijn geïmplementeerd en gepland en worden structureel gemonitord </a:t>
                      </a:r>
                    </a:p>
                    <a:p>
                      <a:pPr algn="l"/>
                      <a:endParaRPr lang="nl-NL" sz="1000" i="0" kern="1200" dirty="0">
                        <a:solidFill>
                          <a:schemeClr val="accent1">
                            <a:lumMod val="50000"/>
                          </a:schemeClr>
                        </a:solidFill>
                        <a:latin typeface="+mn-lt"/>
                        <a:ea typeface="+mn-ea"/>
                        <a:cs typeface="+mn-cs"/>
                      </a:endParaRPr>
                    </a:p>
                  </a:txBody>
                  <a:tcPr/>
                </a:tc>
                <a:tc rowSpan="6">
                  <a:txBody>
                    <a:bodyPr/>
                    <a:lstStyle/>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nl-NL" sz="1000" kern="1200" dirty="0">
                          <a:solidFill>
                            <a:schemeClr val="tx1"/>
                          </a:solidFill>
                          <a:effectLst/>
                          <a:latin typeface="Calibri" panose="020F0502020204030204" pitchFamily="34" charset="0"/>
                          <a:ea typeface="+mn-ea"/>
                          <a:cs typeface="Times New Roman" panose="02020603050405020304" pitchFamily="18" charset="0"/>
                        </a:rPr>
                        <a:t>Monitoring als onderdeel van het managementsysteem is geïmplementeerd en gepland en wordt structureel volgens plan uitgevoerd.</a:t>
                      </a:r>
                    </a:p>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nl-NL" sz="1000" kern="1200" dirty="0">
                          <a:solidFill>
                            <a:schemeClr val="tx1"/>
                          </a:solidFill>
                          <a:effectLst/>
                          <a:latin typeface="Calibri" panose="020F0502020204030204" pitchFamily="34" charset="0"/>
                          <a:ea typeface="+mn-ea"/>
                          <a:cs typeface="Times New Roman" panose="02020603050405020304" pitchFamily="18" charset="0"/>
                        </a:rPr>
                        <a:t>Uitvoeren P&amp;C conform planning en rollen</a:t>
                      </a: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112727752"/>
                  </a:ext>
                </a:extLst>
              </a:tr>
              <a:tr h="371532">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r>
                        <a:rPr lang="nl-NL" sz="1000" kern="1200" dirty="0">
                          <a:solidFill>
                            <a:schemeClr val="tx1"/>
                          </a:solidFill>
                          <a:effectLst/>
                          <a:latin typeface="Calibri" panose="020F0502020204030204" pitchFamily="34" charset="0"/>
                          <a:ea typeface="+mn-ea"/>
                          <a:cs typeface="Times New Roman" panose="02020603050405020304" pitchFamily="18" charset="0"/>
                        </a:rPr>
                        <a:t>Uitvoeren jaarplan conform planning en rollen</a:t>
                      </a:r>
                      <a:endParaRPr lang="nl-NL" sz="1000" kern="1200" dirty="0">
                        <a:solidFill>
                          <a:schemeClr val="tx1"/>
                        </a:solidFill>
                        <a:effectLst/>
                        <a:latin typeface="Calibri" panose="020F0502020204030204" pitchFamily="34" charset="0"/>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537196010"/>
                  </a:ext>
                </a:extLst>
              </a:tr>
              <a:tr h="411102">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nl-NL" sz="1000" kern="1200" dirty="0">
                          <a:solidFill>
                            <a:schemeClr val="tx1"/>
                          </a:solidFill>
                          <a:effectLst/>
                          <a:latin typeface="Calibri" panose="020F0502020204030204" pitchFamily="34" charset="0"/>
                          <a:ea typeface="+mn-ea"/>
                          <a:cs typeface="Times New Roman" panose="02020603050405020304" pitchFamily="18" charset="0"/>
                        </a:rPr>
                        <a:t>Monitor voortgang op planning, kwaliteit en resultaten conform planning en rollen</a:t>
                      </a: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2258463471"/>
                  </a:ext>
                </a:extLst>
              </a:tr>
              <a:tr h="574474">
                <a:tc vMerge="1">
                  <a:txBody>
                    <a:bodyPr/>
                    <a:lstStyle/>
                    <a:p>
                      <a:endParaRPr lang="nl-NL"/>
                    </a:p>
                  </a:txBody>
                  <a:tcPr/>
                </a:tc>
                <a:tc vMerge="1">
                  <a:txBody>
                    <a:bodyPr/>
                    <a:lstStyle/>
                    <a:p>
                      <a:endParaRPr lang="nl-NL"/>
                    </a:p>
                  </a:txBody>
                  <a:tcPr/>
                </a:tc>
                <a:tc>
                  <a:txBody>
                    <a:bodyPr/>
                    <a:lstStyle/>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nl-NL" sz="1000" kern="1200" dirty="0">
                          <a:solidFill>
                            <a:schemeClr val="tx1"/>
                          </a:solidFill>
                          <a:effectLst/>
                          <a:latin typeface="Calibri" panose="020F0502020204030204" pitchFamily="34" charset="0"/>
                          <a:ea typeface="+mn-ea"/>
                          <a:cs typeface="Times New Roman" panose="02020603050405020304" pitchFamily="18" charset="0"/>
                        </a:rPr>
                        <a:t>Stel rapportages op;</a:t>
                      </a:r>
                    </a:p>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nl-NL" sz="1000" kern="1200" dirty="0">
                          <a:solidFill>
                            <a:schemeClr val="tx1"/>
                          </a:solidFill>
                          <a:effectLst/>
                          <a:latin typeface="Calibri" panose="020F0502020204030204" pitchFamily="34" charset="0"/>
                          <a:ea typeface="+mn-ea"/>
                          <a:cs typeface="Times New Roman" panose="02020603050405020304" pitchFamily="18" charset="0"/>
                        </a:rPr>
                        <a:t>- op hoofdlijnen voor MT</a:t>
                      </a:r>
                    </a:p>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nl-NL" sz="1000" kern="1200" dirty="0">
                          <a:solidFill>
                            <a:schemeClr val="tx1"/>
                          </a:solidFill>
                          <a:effectLst/>
                          <a:latin typeface="Calibri" panose="020F0502020204030204" pitchFamily="34" charset="0"/>
                          <a:ea typeface="+mn-ea"/>
                          <a:cs typeface="Times New Roman" panose="02020603050405020304" pitchFamily="18" charset="0"/>
                        </a:rPr>
                        <a:t>- specifiek en inhoudelijk voor de teams</a:t>
                      </a:r>
                      <a:endParaRPr lang="nl-NL" sz="1000" i="0" kern="1200" dirty="0">
                        <a:solidFill>
                          <a:schemeClr val="accent1">
                            <a:lumMod val="50000"/>
                          </a:schemeClr>
                        </a:solidFill>
                        <a:latin typeface="+mn-lt"/>
                        <a:ea typeface="+mn-ea"/>
                        <a:cs typeface="+mn-cs"/>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688266053"/>
                  </a:ext>
                </a:extLst>
              </a:tr>
              <a:tr h="371532">
                <a:tc vMerge="1">
                  <a:txBody>
                    <a:bodyPr/>
                    <a:lstStyle/>
                    <a:p>
                      <a:endParaRPr lang="nl-NL"/>
                    </a:p>
                  </a:txBody>
                  <a:tcPr/>
                </a:tc>
                <a:tc vMerge="1">
                  <a:txBody>
                    <a:bodyPr/>
                    <a:lstStyle/>
                    <a:p>
                      <a:endParaRPr lang="nl-NL"/>
                    </a:p>
                  </a:txBody>
                  <a:tcPr/>
                </a:tc>
                <a:tc>
                  <a:txBody>
                    <a:bodyPr/>
                    <a:lstStyle/>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nl-NL" sz="1000" kern="1200" dirty="0">
                          <a:solidFill>
                            <a:schemeClr val="tx1"/>
                          </a:solidFill>
                          <a:effectLst/>
                          <a:latin typeface="Calibri" panose="020F0502020204030204" pitchFamily="34" charset="0"/>
                          <a:ea typeface="+mn-ea"/>
                          <a:cs typeface="Times New Roman" panose="02020603050405020304" pitchFamily="18" charset="0"/>
                        </a:rPr>
                        <a:t>Stuur indien nodig bij</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3755614091"/>
                  </a:ext>
                </a:extLst>
              </a:tr>
              <a:tr h="411102">
                <a:tc vMerge="1">
                  <a:txBody>
                    <a:bodyPr/>
                    <a:lstStyle/>
                    <a:p>
                      <a:endParaRPr lang="nl-NL" sz="1000" i="0" kern="1200" dirty="0">
                        <a:solidFill>
                          <a:schemeClr val="accent1">
                            <a:lumMod val="50000"/>
                          </a:schemeClr>
                        </a:solidFill>
                        <a:latin typeface="+mn-lt"/>
                        <a:ea typeface="+mn-ea"/>
                        <a:cs typeface="+mn-cs"/>
                      </a:endParaRPr>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nl-NL" sz="1000" kern="1200" dirty="0">
                          <a:solidFill>
                            <a:schemeClr val="tx1"/>
                          </a:solidFill>
                          <a:effectLst/>
                          <a:latin typeface="Calibri" panose="020F0502020204030204" pitchFamily="34" charset="0"/>
                          <a:ea typeface="+mn-ea"/>
                          <a:cs typeface="Times New Roman" panose="02020603050405020304" pitchFamily="18" charset="0"/>
                        </a:rPr>
                        <a:t>Voer PDCA uit op alle niveaus voor een continu proces van verbetering (zie ‘Processen’)</a:t>
                      </a:r>
                      <a:endParaRPr lang="nl-NL" sz="600" i="1"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163456400"/>
                  </a:ext>
                </a:extLst>
              </a:tr>
            </a:tbl>
          </a:graphicData>
        </a:graphic>
      </p:graphicFrame>
      <p:sp>
        <p:nvSpPr>
          <p:cNvPr id="2" name="Tijdelijke aanduiding voor dianummer 1">
            <a:extLst>
              <a:ext uri="{FF2B5EF4-FFF2-40B4-BE49-F238E27FC236}">
                <a16:creationId xmlns:a16="http://schemas.microsoft.com/office/drawing/2014/main" id="{399F099E-6F76-4A1C-B541-41668F6AB79A}"/>
              </a:ext>
            </a:extLst>
          </p:cNvPr>
          <p:cNvSpPr>
            <a:spLocks noGrp="1"/>
          </p:cNvSpPr>
          <p:nvPr>
            <p:ph type="sldNum" sz="quarter" idx="12"/>
          </p:nvPr>
        </p:nvSpPr>
        <p:spPr/>
        <p:txBody>
          <a:bodyPr/>
          <a:lstStyle/>
          <a:p>
            <a:fld id="{103CB0E5-0E23-4933-8AB6-15A768443C0A}" type="slidenum">
              <a:rPr lang="nl-NL" smtClean="0"/>
              <a:t>18</a:t>
            </a:fld>
            <a:endParaRPr lang="nl-NL"/>
          </a:p>
        </p:txBody>
      </p:sp>
    </p:spTree>
    <p:extLst>
      <p:ext uri="{BB962C8B-B14F-4D97-AF65-F5344CB8AC3E}">
        <p14:creationId xmlns:p14="http://schemas.microsoft.com/office/powerpoint/2010/main" val="16302894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2">
            <a:extLst>
              <a:ext uri="{FF2B5EF4-FFF2-40B4-BE49-F238E27FC236}">
                <a16:creationId xmlns:a16="http://schemas.microsoft.com/office/drawing/2014/main" id="{F39F8684-2FBF-4F70-A5F3-C9087C668AF4}"/>
              </a:ext>
            </a:extLst>
          </p:cNvPr>
          <p:cNvGraphicFramePr>
            <a:graphicFrameLocks noGrp="1"/>
          </p:cNvGraphicFramePr>
          <p:nvPr>
            <p:extLst>
              <p:ext uri="{D42A27DB-BD31-4B8C-83A1-F6EECF244321}">
                <p14:modId xmlns:p14="http://schemas.microsoft.com/office/powerpoint/2010/main" val="2854994001"/>
              </p:ext>
            </p:extLst>
          </p:nvPr>
        </p:nvGraphicFramePr>
        <p:xfrm>
          <a:off x="553673" y="386065"/>
          <a:ext cx="10715992" cy="5315837"/>
        </p:xfrm>
        <a:graphic>
          <a:graphicData uri="http://schemas.openxmlformats.org/drawingml/2006/table">
            <a:tbl>
              <a:tblPr firstRow="1" bandRow="1">
                <a:tableStyleId>{5940675A-B579-460E-94D1-54222C63F5DA}</a:tableStyleId>
              </a:tblPr>
              <a:tblGrid>
                <a:gridCol w="1656446">
                  <a:extLst>
                    <a:ext uri="{9D8B030D-6E8A-4147-A177-3AD203B41FA5}">
                      <a16:colId xmlns:a16="http://schemas.microsoft.com/office/drawing/2014/main" val="1980687794"/>
                    </a:ext>
                  </a:extLst>
                </a:gridCol>
                <a:gridCol w="2064431">
                  <a:extLst>
                    <a:ext uri="{9D8B030D-6E8A-4147-A177-3AD203B41FA5}">
                      <a16:colId xmlns:a16="http://schemas.microsoft.com/office/drawing/2014/main" val="1620095385"/>
                    </a:ext>
                  </a:extLst>
                </a:gridCol>
                <a:gridCol w="4190352">
                  <a:extLst>
                    <a:ext uri="{9D8B030D-6E8A-4147-A177-3AD203B41FA5}">
                      <a16:colId xmlns:a16="http://schemas.microsoft.com/office/drawing/2014/main" val="1960387525"/>
                    </a:ext>
                  </a:extLst>
                </a:gridCol>
                <a:gridCol w="208280">
                  <a:extLst>
                    <a:ext uri="{9D8B030D-6E8A-4147-A177-3AD203B41FA5}">
                      <a16:colId xmlns:a16="http://schemas.microsoft.com/office/drawing/2014/main" val="2904915509"/>
                    </a:ext>
                  </a:extLst>
                </a:gridCol>
                <a:gridCol w="208280">
                  <a:extLst>
                    <a:ext uri="{9D8B030D-6E8A-4147-A177-3AD203B41FA5}">
                      <a16:colId xmlns:a16="http://schemas.microsoft.com/office/drawing/2014/main" val="3265118108"/>
                    </a:ext>
                  </a:extLst>
                </a:gridCol>
                <a:gridCol w="208280">
                  <a:extLst>
                    <a:ext uri="{9D8B030D-6E8A-4147-A177-3AD203B41FA5}">
                      <a16:colId xmlns:a16="http://schemas.microsoft.com/office/drawing/2014/main" val="2900732579"/>
                    </a:ext>
                  </a:extLst>
                </a:gridCol>
                <a:gridCol w="208280">
                  <a:extLst>
                    <a:ext uri="{9D8B030D-6E8A-4147-A177-3AD203B41FA5}">
                      <a16:colId xmlns:a16="http://schemas.microsoft.com/office/drawing/2014/main" val="908298225"/>
                    </a:ext>
                  </a:extLst>
                </a:gridCol>
                <a:gridCol w="684020">
                  <a:extLst>
                    <a:ext uri="{9D8B030D-6E8A-4147-A177-3AD203B41FA5}">
                      <a16:colId xmlns:a16="http://schemas.microsoft.com/office/drawing/2014/main" val="3407259166"/>
                    </a:ext>
                  </a:extLst>
                </a:gridCol>
                <a:gridCol w="671804">
                  <a:extLst>
                    <a:ext uri="{9D8B030D-6E8A-4147-A177-3AD203B41FA5}">
                      <a16:colId xmlns:a16="http://schemas.microsoft.com/office/drawing/2014/main" val="3119544773"/>
                    </a:ext>
                  </a:extLst>
                </a:gridCol>
                <a:gridCol w="615819">
                  <a:extLst>
                    <a:ext uri="{9D8B030D-6E8A-4147-A177-3AD203B41FA5}">
                      <a16:colId xmlns:a16="http://schemas.microsoft.com/office/drawing/2014/main" val="308118611"/>
                    </a:ext>
                  </a:extLst>
                </a:gridCol>
              </a:tblGrid>
              <a:tr h="307910">
                <a:tc gridSpan="10">
                  <a:txBody>
                    <a:bodyPr/>
                    <a:lstStyle/>
                    <a:p>
                      <a:r>
                        <a:rPr lang="nl-NL" sz="1400" b="1" i="1" kern="1200" dirty="0">
                          <a:solidFill>
                            <a:schemeClr val="accent1">
                              <a:lumMod val="50000"/>
                            </a:schemeClr>
                          </a:solidFill>
                          <a:latin typeface="+mn-lt"/>
                          <a:ea typeface="+mn-ea"/>
                          <a:cs typeface="+mn-cs"/>
                        </a:rPr>
                        <a:t>Management van Medewerkers - Organiseren</a:t>
                      </a:r>
                    </a:p>
                  </a:txBody>
                  <a:tcPr>
                    <a:solidFill>
                      <a:schemeClr val="accent6">
                        <a:lumMod val="60000"/>
                        <a:lumOff val="40000"/>
                      </a:schemeClr>
                    </a:solidFill>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extLst>
                  <a:ext uri="{0D108BD9-81ED-4DB2-BD59-A6C34878D82A}">
                    <a16:rowId xmlns:a16="http://schemas.microsoft.com/office/drawing/2014/main" val="1417759119"/>
                  </a:ext>
                </a:extLst>
              </a:tr>
              <a:tr h="307910">
                <a:tc>
                  <a:txBody>
                    <a:bodyPr/>
                    <a:lstStyle/>
                    <a:p>
                      <a:r>
                        <a:rPr lang="nl-NL" sz="1400" b="1" kern="1200" dirty="0">
                          <a:solidFill>
                            <a:schemeClr val="accent1">
                              <a:lumMod val="50000"/>
                            </a:schemeClr>
                          </a:solidFill>
                          <a:latin typeface="+mn-lt"/>
                          <a:ea typeface="+mn-ea"/>
                          <a:cs typeface="+mn-cs"/>
                        </a:rPr>
                        <a:t>KPI</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Prestatie-indicator</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Activiteit</a:t>
                      </a:r>
                    </a:p>
                  </a:txBody>
                  <a:tcPr>
                    <a:solidFill>
                      <a:schemeClr val="tx2">
                        <a:lumMod val="20000"/>
                        <a:lumOff val="80000"/>
                      </a:schemeClr>
                    </a:solidFill>
                  </a:tcPr>
                </a:tc>
                <a:tc gridSpan="4">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1</a:t>
                      </a:r>
                    </a:p>
                  </a:txBody>
                  <a:tcPr>
                    <a:solidFill>
                      <a:schemeClr val="tx2">
                        <a:lumMod val="20000"/>
                        <a:lumOff val="80000"/>
                      </a:schemeClr>
                    </a:solidFill>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2</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3</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4</a:t>
                      </a:r>
                    </a:p>
                  </a:txBody>
                  <a:tcPr>
                    <a:solidFill>
                      <a:schemeClr val="tx2">
                        <a:lumMod val="20000"/>
                        <a:lumOff val="80000"/>
                      </a:schemeClr>
                    </a:solidFill>
                  </a:tcPr>
                </a:tc>
                <a:extLst>
                  <a:ext uri="{0D108BD9-81ED-4DB2-BD59-A6C34878D82A}">
                    <a16:rowId xmlns:a16="http://schemas.microsoft.com/office/drawing/2014/main" val="1538182492"/>
                  </a:ext>
                </a:extLst>
              </a:tr>
              <a:tr h="117847">
                <a:tc rowSpan="5">
                  <a:txBody>
                    <a:bodyPr/>
                    <a:lstStyle/>
                    <a:p>
                      <a:pPr algn="l">
                        <a:lnSpc>
                          <a:spcPct val="107000"/>
                        </a:lnSpc>
                        <a:spcAft>
                          <a:spcPts val="800"/>
                        </a:spcAft>
                      </a:pPr>
                      <a:r>
                        <a:rPr lang="nl-NL" sz="1000" dirty="0">
                          <a:effectLst/>
                          <a:latin typeface="Calibri" panose="020F0502020204030204" pitchFamily="34" charset="0"/>
                          <a:ea typeface="Calibri" panose="020F0502020204030204" pitchFamily="34" charset="0"/>
                          <a:cs typeface="Times New Roman" panose="02020603050405020304" pitchFamily="18" charset="0"/>
                        </a:rPr>
                        <a:t>3.1 De inzet van medewerkers en vrijwilligers is in lijn met ambitie en afgestemd op strategie, beleid en processen</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nl-NL" sz="1000" i="0" kern="1200" dirty="0">
                        <a:solidFill>
                          <a:schemeClr val="accent1">
                            <a:lumMod val="50000"/>
                          </a:schemeClr>
                        </a:solidFill>
                        <a:latin typeface="+mn-lt"/>
                        <a:ea typeface="+mn-ea"/>
                        <a:cs typeface="+mn-cs"/>
                      </a:endParaRPr>
                    </a:p>
                  </a:txBody>
                  <a:tcPr/>
                </a:tc>
                <a:tc rowSpan="3">
                  <a:txBody>
                    <a:bodyPr/>
                    <a:lstStyle/>
                    <a:p>
                      <a:pPr marL="0" algn="l" defTabSz="914400" rtl="0" eaLnBrk="1" latinLnBrk="0" hangingPunct="1"/>
                      <a:r>
                        <a:rPr lang="nl-NL" sz="1000" kern="1200" dirty="0">
                          <a:solidFill>
                            <a:schemeClr val="tx1"/>
                          </a:solidFill>
                          <a:effectLst/>
                          <a:latin typeface="Calibri" panose="020F0502020204030204" pitchFamily="34" charset="0"/>
                          <a:ea typeface="+mn-ea"/>
                          <a:cs typeface="Times New Roman" panose="02020603050405020304" pitchFamily="18" charset="0"/>
                        </a:rPr>
                        <a:t>Formatiehuis is ingericht en op orde</a:t>
                      </a:r>
                    </a:p>
                    <a:p>
                      <a:pPr marL="0" algn="l" defTabSz="914400" rtl="0" eaLnBrk="1" latinLnBrk="0" hangingPunct="1"/>
                      <a:endParaRPr lang="nl-NL" sz="800" kern="1200" dirty="0">
                        <a:solidFill>
                          <a:schemeClr val="tx1"/>
                        </a:solidFill>
                        <a:effectLst/>
                        <a:latin typeface="Calibri" panose="020F0502020204030204" pitchFamily="34"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600" i="1" kern="1200" dirty="0">
                          <a:solidFill>
                            <a:schemeClr val="tx1"/>
                          </a:solidFill>
                          <a:effectLst/>
                          <a:latin typeface="Calibri" panose="020F0502020204030204" pitchFamily="34" charset="0"/>
                          <a:ea typeface="+mn-ea"/>
                          <a:cs typeface="Times New Roman" panose="02020603050405020304" pitchFamily="18" charset="0"/>
                        </a:rPr>
                        <a:t>De strategie van de organisatie is doorvertaald naar FTE - wat doe je vanuit de strategie aan invulling van de resultaat- en organisatiegebieden - hoeveel FTE heb ik daarvoor nodig</a:t>
                      </a:r>
                      <a:endParaRPr lang="nl-NL" sz="600" i="1" kern="1200" dirty="0">
                        <a:solidFill>
                          <a:schemeClr val="tx1"/>
                        </a:solidFill>
                        <a:effectLst/>
                        <a:latin typeface="Calibri" panose="020F0502020204030204" pitchFamily="34" charset="0"/>
                        <a:cs typeface="Times New Roman" panose="02020603050405020304" pitchFamily="18" charset="0"/>
                      </a:endParaRPr>
                    </a:p>
                    <a:p>
                      <a:pPr marL="0" algn="l" defTabSz="914400" rtl="0" eaLnBrk="1" latinLnBrk="0" hangingPunct="1"/>
                      <a:endParaRPr lang="nl-NL" sz="800" i="0" kern="1200" dirty="0">
                        <a:solidFill>
                          <a:schemeClr val="accent1">
                            <a:lumMod val="50000"/>
                          </a:schemeClr>
                        </a:solidFill>
                        <a:latin typeface="+mn-lt"/>
                        <a:ea typeface="+mn-ea"/>
                        <a:cs typeface="+mn-cs"/>
                      </a:endParaRPr>
                    </a:p>
                  </a:txBody>
                  <a:tcPr/>
                </a:tc>
                <a:tc>
                  <a:txBody>
                    <a:bodyPr/>
                    <a:lstStyle/>
                    <a:p>
                      <a:pPr lvl="0"/>
                      <a:r>
                        <a:rPr lang="nl-NL" sz="1000" kern="1200" dirty="0">
                          <a:solidFill>
                            <a:schemeClr val="tx1"/>
                          </a:solidFill>
                          <a:effectLst/>
                          <a:latin typeface="Calibri" panose="020F0502020204030204" pitchFamily="34" charset="0"/>
                          <a:ea typeface="+mn-ea"/>
                          <a:cs typeface="Times New Roman" panose="02020603050405020304" pitchFamily="18" charset="0"/>
                        </a:rPr>
                        <a:t>Vaststellen wat het formatiehuis 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112727752"/>
                  </a:ext>
                </a:extLst>
              </a:tr>
              <a:tr h="37084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lvl="0">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Financieren van het formatiehuis</a:t>
                      </a:r>
                    </a:p>
                    <a:p>
                      <a:pPr lvl="0"/>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537196010"/>
                  </a:ext>
                </a:extLst>
              </a:tr>
              <a:tr h="37084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lvl="0">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Aanstellen van het formatiehuis</a:t>
                      </a:r>
                    </a:p>
                    <a:p>
                      <a:pPr marL="0" lvl="0" algn="l" defTabSz="914400" rtl="0" eaLnBrk="1" latinLnBrk="0" hangingPunct="1">
                        <a:buNone/>
                      </a:pPr>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2258463471"/>
                  </a:ext>
                </a:extLst>
              </a:tr>
              <a:tr h="161423">
                <a:tc vMerge="1">
                  <a:txBody>
                    <a:bodyPr/>
                    <a:lstStyle/>
                    <a:p>
                      <a:endParaRPr lang="nl-NL" sz="1000" i="0" kern="1200" dirty="0">
                        <a:solidFill>
                          <a:schemeClr val="accent1">
                            <a:lumMod val="50000"/>
                          </a:schemeClr>
                        </a:solidFill>
                        <a:latin typeface="+mn-lt"/>
                        <a:ea typeface="+mn-ea"/>
                        <a:cs typeface="+mn-cs"/>
                      </a:endParaRPr>
                    </a:p>
                  </a:txBody>
                  <a:tcPr/>
                </a:tc>
                <a:tc rowSpan="2">
                  <a:txBody>
                    <a:bodyPr/>
                    <a:lstStyle/>
                    <a:p>
                      <a:pPr marL="0" algn="l" defTabSz="914400" rtl="0" eaLnBrk="1" latinLnBrk="0" hangingPunct="1"/>
                      <a:r>
                        <a:rPr lang="nl-NL" sz="1000" kern="1200" dirty="0">
                          <a:solidFill>
                            <a:schemeClr val="tx1"/>
                          </a:solidFill>
                          <a:effectLst/>
                          <a:latin typeface="Calibri" panose="020F0502020204030204" pitchFamily="34" charset="0"/>
                          <a:ea typeface="+mn-ea"/>
                          <a:cs typeface="Times New Roman" panose="02020603050405020304" pitchFamily="18" charset="0"/>
                        </a:rPr>
                        <a:t>Functiehuis is ingericht en op orde</a:t>
                      </a:r>
                    </a:p>
                    <a:p>
                      <a:pPr marL="0" algn="l" defTabSz="914400" rtl="0" eaLnBrk="1" latinLnBrk="0" hangingPunct="1"/>
                      <a:endParaRPr lang="nl-NL" sz="1000" i="0" kern="1200" dirty="0">
                        <a:solidFill>
                          <a:schemeClr val="accent1">
                            <a:lumMod val="50000"/>
                          </a:schemeClr>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600" i="1" kern="1200" dirty="0">
                          <a:solidFill>
                            <a:schemeClr val="tx1"/>
                          </a:solidFill>
                          <a:effectLst/>
                          <a:latin typeface="Calibri" panose="020F0502020204030204" pitchFamily="34" charset="0"/>
                          <a:ea typeface="+mn-ea"/>
                          <a:cs typeface="Times New Roman" panose="02020603050405020304" pitchFamily="18" charset="0"/>
                        </a:rPr>
                        <a:t>De strategie van de organisatie is doorvertaald naar de benodigde kennis, vaardigheden en competenties </a:t>
                      </a:r>
                    </a:p>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marL="0" lvl="0" algn="l" defTabSz="914400" rtl="0" eaLnBrk="1" latinLnBrk="0" hangingPunct="1">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Vaststellen actuele functieprofielen inclusief kennis, vaardigheden en competenties</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163456400"/>
                  </a:ext>
                </a:extLst>
              </a:tr>
              <a:tr h="370840">
                <a:tc vMerge="1">
                  <a:txBody>
                    <a:bodyPr/>
                    <a:lstStyle/>
                    <a:p>
                      <a:endParaRPr lang="nl-NL" sz="1000" i="0" kern="1200" dirty="0">
                        <a:solidFill>
                          <a:schemeClr val="accent1">
                            <a:lumMod val="50000"/>
                          </a:schemeClr>
                        </a:solidFill>
                        <a:latin typeface="+mn-lt"/>
                        <a:ea typeface="+mn-ea"/>
                        <a:cs typeface="+mn-cs"/>
                      </a:endParaRPr>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marL="0" lvl="0" algn="l" defTabSz="914400" rtl="0" eaLnBrk="1" latinLnBrk="0" hangingPunct="1">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Inschalen functieprofielen</a:t>
                      </a:r>
                    </a:p>
                    <a:p>
                      <a:pPr marL="0" lvl="0" algn="l" defTabSz="914400" rtl="0" eaLnBrk="1" latinLnBrk="0" hangingPunct="1">
                        <a:buNone/>
                      </a:pPr>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31454823"/>
                  </a:ext>
                </a:extLst>
              </a:tr>
              <a:tr h="370840">
                <a:tc rowSpan="3">
                  <a:txBody>
                    <a:bodyPr/>
                    <a:lstStyle/>
                    <a:p>
                      <a:pPr algn="l">
                        <a:lnSpc>
                          <a:spcPct val="107000"/>
                        </a:lnSpc>
                        <a:spcAft>
                          <a:spcPts val="800"/>
                        </a:spcAft>
                      </a:pPr>
                      <a:r>
                        <a:rPr lang="nl-NL" sz="1000" dirty="0">
                          <a:effectLst/>
                          <a:latin typeface="Calibri" panose="020F0502020204030204" pitchFamily="34" charset="0"/>
                          <a:ea typeface="Calibri" panose="020F0502020204030204" pitchFamily="34" charset="0"/>
                          <a:cs typeface="Times New Roman" panose="02020603050405020304" pitchFamily="18" charset="0"/>
                        </a:rPr>
                        <a:t>3.2 Strategisch HR-beleid is een uitwerking van het strategisch plan en omvat de visie op medewerkers en organisatiecultuur.</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nl-NL" sz="1000" i="0" kern="1200" dirty="0">
                        <a:solidFill>
                          <a:schemeClr val="accent1">
                            <a:lumMod val="50000"/>
                          </a:schemeClr>
                        </a:solidFill>
                        <a:latin typeface="+mn-lt"/>
                        <a:ea typeface="+mn-ea"/>
                        <a:cs typeface="+mn-cs"/>
                      </a:endParaRPr>
                    </a:p>
                  </a:txBody>
                  <a:tcPr/>
                </a:tc>
                <a:tc rowSpan="3">
                  <a:txBody>
                    <a:bodyPr/>
                    <a:lstStyle/>
                    <a:p>
                      <a:pPr marL="0" algn="l" defTabSz="914400" rtl="0" eaLnBrk="1" latinLnBrk="0" hangingPunct="1"/>
                      <a:r>
                        <a:rPr lang="nl-NL" sz="1000" i="0" kern="1200" dirty="0">
                          <a:solidFill>
                            <a:schemeClr val="accent1">
                              <a:lumMod val="50000"/>
                            </a:schemeClr>
                          </a:solidFill>
                          <a:latin typeface="+mn-lt"/>
                          <a:ea typeface="+mn-ea"/>
                          <a:cs typeface="+mn-cs"/>
                        </a:rPr>
                        <a:t>Actueel en goedgekeurd Strategisch HR-beleid is aanwezig</a:t>
                      </a:r>
                    </a:p>
                    <a:p>
                      <a:pPr marL="0" algn="l" defTabSz="914400" rtl="0" eaLnBrk="1" latinLnBrk="0" hangingPunct="1"/>
                      <a:endParaRPr lang="nl-NL" sz="1000" i="0" kern="1200" dirty="0">
                        <a:solidFill>
                          <a:schemeClr val="accent1">
                            <a:lumMod val="50000"/>
                          </a:schemeClr>
                        </a:solidFill>
                        <a:latin typeface="+mn-lt"/>
                        <a:ea typeface="+mn-ea"/>
                        <a:cs typeface="+mn-cs"/>
                      </a:endParaRPr>
                    </a:p>
                    <a:p>
                      <a:pPr marL="0" algn="l" defTabSz="914400" rtl="0" eaLnBrk="1" latinLnBrk="0" hangingPunct="1"/>
                      <a:r>
                        <a:rPr lang="nl-NL" sz="600" i="1" kern="1200" dirty="0">
                          <a:solidFill>
                            <a:schemeClr val="tx1"/>
                          </a:solidFill>
                          <a:effectLst/>
                          <a:latin typeface="Calibri" panose="020F0502020204030204" pitchFamily="34" charset="0"/>
                          <a:ea typeface="+mn-ea"/>
                          <a:cs typeface="Times New Roman" panose="02020603050405020304" pitchFamily="18" charset="0"/>
                        </a:rPr>
                        <a:t>Formeel Strategisch HR-Beleid is aanwezig, gericht op de lange termijn en omschrijft kaders, is verdiepend op de HR-visie vanuit het Strategisch Plan, bevat de kaders om medewerkers te mobiliseren en inspireren, is goedgekeurd en vastgesteld door RvT en OR</a:t>
                      </a:r>
                    </a:p>
                  </a:txBody>
                  <a:tcPr/>
                </a:tc>
                <a:tc>
                  <a:txBody>
                    <a:bodyPr/>
                    <a:lstStyle/>
                    <a:p>
                      <a:pPr marL="0" lvl="0" algn="l" defTabSz="914400" rtl="0" eaLnBrk="1" latinLnBrk="0" hangingPunct="1">
                        <a:lnSpc>
                          <a:spcPct val="107000"/>
                        </a:lnSpc>
                        <a:spcAft>
                          <a:spcPts val="800"/>
                        </a:spcAft>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Uitvoeren beleidsbijeenkomst gewijd aan strategisch HR </a:t>
                      </a:r>
                    </a:p>
                    <a:p>
                      <a:pPr marL="0" lvl="0" algn="l" defTabSz="914400" rtl="0" eaLnBrk="1" latinLnBrk="0" hangingPunct="1">
                        <a:lnSpc>
                          <a:spcPct val="107000"/>
                        </a:lnSpc>
                        <a:spcAft>
                          <a:spcPts val="0"/>
                        </a:spcAft>
                        <a:buNone/>
                      </a:pPr>
                      <a:r>
                        <a:rPr lang="nl-NL" sz="1000" i="1" kern="1200" dirty="0">
                          <a:solidFill>
                            <a:schemeClr val="tx1"/>
                          </a:solidFill>
                          <a:effectLst/>
                          <a:latin typeface="Calibri" panose="020F0502020204030204" pitchFamily="34" charset="0"/>
                          <a:ea typeface="+mn-ea"/>
                          <a:cs typeface="Times New Roman" panose="02020603050405020304" pitchFamily="18" charset="0"/>
                        </a:rPr>
                        <a:t>Resultaten van deze activiteit moeten zijn:</a:t>
                      </a:r>
                    </a:p>
                    <a:p>
                      <a:pPr marL="0" lvl="0" algn="l" defTabSz="914400" rtl="0" eaLnBrk="1" latinLnBrk="0" hangingPunct="1">
                        <a:lnSpc>
                          <a:spcPct val="107000"/>
                        </a:lnSpc>
                        <a:spcAft>
                          <a:spcPts val="0"/>
                        </a:spcAft>
                        <a:buNone/>
                      </a:pPr>
                      <a:r>
                        <a:rPr lang="nl-NL" sz="600" i="1" kern="1200" dirty="0">
                          <a:solidFill>
                            <a:schemeClr val="tx1"/>
                          </a:solidFill>
                          <a:effectLst/>
                          <a:latin typeface="Calibri" panose="020F0502020204030204" pitchFamily="34" charset="0"/>
                          <a:ea typeface="+mn-ea"/>
                          <a:cs typeface="Times New Roman" panose="02020603050405020304" pitchFamily="18" charset="0"/>
                        </a:rPr>
                        <a:t>-Voldoende input om het Strategisch HR-Beleid te kunnen schrijven</a:t>
                      </a:r>
                    </a:p>
                    <a:p>
                      <a:pPr marL="0" lvl="0" algn="l" defTabSz="914400" rtl="0" eaLnBrk="1" latinLnBrk="0" hangingPunct="1">
                        <a:lnSpc>
                          <a:spcPct val="107000"/>
                        </a:lnSpc>
                        <a:spcAft>
                          <a:spcPts val="0"/>
                        </a:spcAft>
                        <a:buNone/>
                      </a:pPr>
                      <a:r>
                        <a:rPr lang="nl-NL" sz="600" i="1" kern="1200" dirty="0">
                          <a:solidFill>
                            <a:schemeClr val="tx1"/>
                          </a:solidFill>
                          <a:effectLst/>
                          <a:latin typeface="Calibri" panose="020F0502020204030204" pitchFamily="34" charset="0"/>
                          <a:ea typeface="+mn-ea"/>
                          <a:cs typeface="Times New Roman" panose="02020603050405020304" pitchFamily="18" charset="0"/>
                        </a:rPr>
                        <a:t>-Creëren van strategische HR-kaders voor de uitvoering van HR-activiteiten</a:t>
                      </a:r>
                    </a:p>
                    <a:p>
                      <a:pPr marL="0" lvl="0" algn="l" defTabSz="914400" rtl="0" eaLnBrk="1" latinLnBrk="0" hangingPunct="1">
                        <a:lnSpc>
                          <a:spcPct val="107000"/>
                        </a:lnSpc>
                        <a:spcAft>
                          <a:spcPts val="0"/>
                        </a:spcAft>
                        <a:buNone/>
                      </a:pPr>
                      <a:r>
                        <a:rPr lang="nl-NL" sz="600" i="1" kern="1200" dirty="0">
                          <a:solidFill>
                            <a:schemeClr val="tx1"/>
                          </a:solidFill>
                          <a:effectLst/>
                          <a:latin typeface="Calibri" panose="020F0502020204030204" pitchFamily="34" charset="0"/>
                          <a:ea typeface="+mn-ea"/>
                          <a:cs typeface="Times New Roman" panose="02020603050405020304" pitchFamily="18" charset="0"/>
                        </a:rPr>
                        <a:t>-Gedragenheid voor de inhoud van het beleidsstuk in de organisatie</a:t>
                      </a:r>
                    </a:p>
                    <a:p>
                      <a:pPr marL="0" lvl="0" algn="l" defTabSz="914400" rtl="0" eaLnBrk="1" latinLnBrk="0" hangingPunct="1">
                        <a:lnSpc>
                          <a:spcPct val="107000"/>
                        </a:lnSpc>
                        <a:spcAft>
                          <a:spcPts val="0"/>
                        </a:spcAft>
                        <a:buNone/>
                      </a:pPr>
                      <a:r>
                        <a:rPr lang="nl-NL" sz="600" i="1" kern="1200" dirty="0">
                          <a:solidFill>
                            <a:schemeClr val="tx1"/>
                          </a:solidFill>
                          <a:effectLst/>
                          <a:latin typeface="Calibri" panose="020F0502020204030204" pitchFamily="34" charset="0"/>
                          <a:ea typeface="+mn-ea"/>
                          <a:cs typeface="Times New Roman" panose="02020603050405020304" pitchFamily="18" charset="0"/>
                        </a:rPr>
                        <a:t>-Alignment van het beleidsstuk met het Strategisch Kader</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2944405649"/>
                  </a:ext>
                </a:extLst>
              </a:tr>
              <a:tr h="370840">
                <a:tc vMerge="1">
                  <a:txBody>
                    <a:bodyPr/>
                    <a:lstStyle/>
                    <a:p>
                      <a:pPr algn="l"/>
                      <a:endParaRPr lang="nl-NL" sz="1000" i="0" kern="1200" dirty="0">
                        <a:solidFill>
                          <a:schemeClr val="accent1">
                            <a:lumMod val="50000"/>
                          </a:schemeClr>
                        </a:solidFill>
                        <a:latin typeface="+mn-lt"/>
                        <a:ea typeface="+mn-ea"/>
                        <a:cs typeface="+mn-cs"/>
                      </a:endParaRPr>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marL="0" lvl="0" algn="l" defTabSz="914400" rtl="0" eaLnBrk="1" latinLnBrk="0" hangingPunct="1">
                        <a:lnSpc>
                          <a:spcPct val="107000"/>
                        </a:lnSpc>
                        <a:spcAft>
                          <a:spcPts val="800"/>
                        </a:spcAft>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Schrijven van HR-beleid </a:t>
                      </a:r>
                    </a:p>
                    <a:p>
                      <a:pPr marL="0" lvl="0" algn="l" defTabSz="914400" rtl="0" eaLnBrk="1" latinLnBrk="0" hangingPunct="1">
                        <a:lnSpc>
                          <a:spcPct val="107000"/>
                        </a:lnSpc>
                        <a:spcAft>
                          <a:spcPts val="0"/>
                        </a:spcAft>
                        <a:buNone/>
                      </a:pPr>
                      <a:r>
                        <a:rPr lang="nl-NL" sz="1000" i="1" kern="1200" dirty="0">
                          <a:solidFill>
                            <a:schemeClr val="tx1"/>
                          </a:solidFill>
                          <a:effectLst/>
                          <a:latin typeface="Calibri" panose="020F0502020204030204" pitchFamily="34" charset="0"/>
                          <a:ea typeface="+mn-ea"/>
                          <a:cs typeface="Times New Roman" panose="02020603050405020304" pitchFamily="18" charset="0"/>
                        </a:rPr>
                        <a:t>waarin de (visie op) de volgende onderwerpen is opgenomen:</a:t>
                      </a:r>
                    </a:p>
                    <a:p>
                      <a:pPr marL="0" lvl="0" indent="0" algn="l" defTabSz="914400" rtl="0" eaLnBrk="1" latinLnBrk="0" hangingPunct="1">
                        <a:lnSpc>
                          <a:spcPct val="107000"/>
                        </a:lnSpc>
                        <a:spcAft>
                          <a:spcPts val="0"/>
                        </a:spcAft>
                        <a:buFontTx/>
                        <a:buNone/>
                      </a:pPr>
                      <a:r>
                        <a:rPr lang="nl-NL" sz="600" i="1" kern="1200" dirty="0">
                          <a:solidFill>
                            <a:schemeClr val="tx1"/>
                          </a:solidFill>
                          <a:effectLst/>
                          <a:latin typeface="Calibri" panose="020F0502020204030204" pitchFamily="34" charset="0"/>
                          <a:ea typeface="+mn-ea"/>
                          <a:cs typeface="Times New Roman" panose="02020603050405020304" pitchFamily="18" charset="0"/>
                        </a:rPr>
                        <a:t>- Cultuur van de organisatie</a:t>
                      </a:r>
                    </a:p>
                    <a:p>
                      <a:pPr marL="0" lvl="0" indent="0" algn="l" defTabSz="914400" rtl="0" eaLnBrk="1" latinLnBrk="0" hangingPunct="1">
                        <a:lnSpc>
                          <a:spcPct val="107000"/>
                        </a:lnSpc>
                        <a:spcAft>
                          <a:spcPts val="0"/>
                        </a:spcAft>
                        <a:buFontTx/>
                        <a:buNone/>
                      </a:pPr>
                      <a:r>
                        <a:rPr lang="nl-NL" sz="600" i="1" kern="1200" dirty="0">
                          <a:solidFill>
                            <a:schemeClr val="tx1"/>
                          </a:solidFill>
                          <a:effectLst/>
                          <a:latin typeface="Calibri" panose="020F0502020204030204" pitchFamily="34" charset="0"/>
                          <a:ea typeface="+mn-ea"/>
                          <a:cs typeface="Times New Roman" panose="02020603050405020304" pitchFamily="18" charset="0"/>
                        </a:rPr>
                        <a:t>- Competentiemanagement en gesprekkencyclus (leren en ontwikkelen)</a:t>
                      </a:r>
                    </a:p>
                    <a:p>
                      <a:pPr marL="0" lvl="0" indent="0" algn="l" defTabSz="914400" rtl="0" eaLnBrk="1" latinLnBrk="0" hangingPunct="1">
                        <a:lnSpc>
                          <a:spcPct val="107000"/>
                        </a:lnSpc>
                        <a:spcAft>
                          <a:spcPts val="0"/>
                        </a:spcAft>
                        <a:buFontTx/>
                        <a:buNone/>
                      </a:pPr>
                      <a:r>
                        <a:rPr lang="nl-NL" sz="600" i="1" kern="1200" dirty="0">
                          <a:solidFill>
                            <a:schemeClr val="tx1"/>
                          </a:solidFill>
                          <a:effectLst/>
                          <a:latin typeface="Calibri" panose="020F0502020204030204" pitchFamily="34" charset="0"/>
                          <a:ea typeface="+mn-ea"/>
                          <a:cs typeface="Times New Roman" panose="02020603050405020304" pitchFamily="18" charset="0"/>
                        </a:rPr>
                        <a:t>- Strategische personeelsontwikkeling</a:t>
                      </a:r>
                    </a:p>
                    <a:p>
                      <a:pPr marL="0" lvl="0" indent="0" algn="l" defTabSz="914400" rtl="0" eaLnBrk="1" latinLnBrk="0" hangingPunct="1">
                        <a:lnSpc>
                          <a:spcPct val="107000"/>
                        </a:lnSpc>
                        <a:spcAft>
                          <a:spcPts val="0"/>
                        </a:spcAft>
                        <a:buFontTx/>
                        <a:buNone/>
                      </a:pPr>
                      <a:r>
                        <a:rPr lang="nl-NL" sz="600" i="1" kern="1200" dirty="0">
                          <a:solidFill>
                            <a:schemeClr val="tx1"/>
                          </a:solidFill>
                          <a:effectLst/>
                          <a:latin typeface="Calibri" panose="020F0502020204030204" pitchFamily="34" charset="0"/>
                          <a:ea typeface="+mn-ea"/>
                          <a:cs typeface="Times New Roman" panose="02020603050405020304" pitchFamily="18" charset="0"/>
                        </a:rPr>
                        <a:t>- Diversiteit</a:t>
                      </a:r>
                    </a:p>
                    <a:p>
                      <a:pPr marL="0" lvl="0" indent="0" algn="l" defTabSz="914400" rtl="0" eaLnBrk="1" latinLnBrk="0" hangingPunct="1">
                        <a:lnSpc>
                          <a:spcPct val="107000"/>
                        </a:lnSpc>
                        <a:spcAft>
                          <a:spcPts val="0"/>
                        </a:spcAft>
                        <a:buFontTx/>
                        <a:buNone/>
                      </a:pPr>
                      <a:r>
                        <a:rPr lang="nl-NL" sz="600" i="1" kern="1200" dirty="0">
                          <a:solidFill>
                            <a:schemeClr val="tx1"/>
                          </a:solidFill>
                          <a:effectLst/>
                          <a:latin typeface="Calibri" panose="020F0502020204030204" pitchFamily="34" charset="0"/>
                          <a:ea typeface="+mn-ea"/>
                          <a:cs typeface="Times New Roman" panose="02020603050405020304" pitchFamily="18" charset="0"/>
                        </a:rPr>
                        <a:t> - Vrijwilligersbeleid (hoe en waar ingezet, maatschappelijke waarde, waarderen en belonen, deskundigheidsbevordering)</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2010116434"/>
                  </a:ext>
                </a:extLst>
              </a:tr>
              <a:tr h="370840">
                <a:tc vMerge="1">
                  <a:txBody>
                    <a:bodyPr/>
                    <a:lstStyle/>
                    <a:p>
                      <a:pPr algn="l"/>
                      <a:endParaRPr lang="nl-NL" sz="1000" i="0" kern="1200" dirty="0">
                        <a:solidFill>
                          <a:schemeClr val="accent1">
                            <a:lumMod val="50000"/>
                          </a:schemeClr>
                        </a:solidFill>
                        <a:latin typeface="+mn-lt"/>
                        <a:ea typeface="+mn-ea"/>
                        <a:cs typeface="+mn-cs"/>
                      </a:endParaRPr>
                    </a:p>
                  </a:txBody>
                  <a:tcPr/>
                </a:tc>
                <a:tc vMerge="1">
                  <a:txBody>
                    <a:bodyPr/>
                    <a:lstStyle/>
                    <a:p>
                      <a:pPr marL="0" algn="l" defTabSz="914400" rtl="0" eaLnBrk="1" latinLnBrk="0" hangingPunct="1"/>
                      <a:endParaRPr lang="nl-NL" sz="600" i="1"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marL="0" lvl="0" indent="0" algn="l" defTabSz="914400" rtl="0" eaLnBrk="1" latinLnBrk="0" hangingPunct="1">
                        <a:lnSpc>
                          <a:spcPct val="107000"/>
                        </a:lnSpc>
                        <a:spcAft>
                          <a:spcPts val="800"/>
                        </a:spcAft>
                        <a:buFontTx/>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Uitvoeren strategische personeelsplanning</a:t>
                      </a:r>
                    </a:p>
                    <a:p>
                      <a:pPr marL="0" marR="0" lvl="0" indent="0" algn="l" defTabSz="914400" rtl="0" eaLnBrk="1" fontAlgn="auto" latinLnBrk="0" hangingPunct="1">
                        <a:lnSpc>
                          <a:spcPct val="107000"/>
                        </a:lnSpc>
                        <a:spcBef>
                          <a:spcPts val="0"/>
                        </a:spcBef>
                        <a:spcAft>
                          <a:spcPts val="0"/>
                        </a:spcAft>
                        <a:buClrTx/>
                        <a:buSzTx/>
                        <a:buFontTx/>
                        <a:buNone/>
                        <a:tabLst/>
                        <a:defRPr/>
                      </a:pPr>
                      <a:r>
                        <a:rPr lang="nl-NL" sz="1000" i="1" kern="1200" dirty="0">
                          <a:solidFill>
                            <a:schemeClr val="tx1"/>
                          </a:solidFill>
                          <a:effectLst/>
                          <a:latin typeface="Calibri" panose="020F0502020204030204" pitchFamily="34" charset="0"/>
                          <a:ea typeface="+mn-ea"/>
                          <a:cs typeface="Times New Roman" panose="02020603050405020304" pitchFamily="18" charset="0"/>
                        </a:rPr>
                        <a:t>Resultaten van deze activiteit moeten zijn:</a:t>
                      </a:r>
                    </a:p>
                    <a:p>
                      <a:pPr marL="171450" marR="0" lvl="0" indent="-171450" algn="l" defTabSz="914400" rtl="0" eaLnBrk="1" fontAlgn="auto" latinLnBrk="0" hangingPunct="1">
                        <a:lnSpc>
                          <a:spcPct val="107000"/>
                        </a:lnSpc>
                        <a:spcBef>
                          <a:spcPts val="0"/>
                        </a:spcBef>
                        <a:spcAft>
                          <a:spcPts val="0"/>
                        </a:spcAft>
                        <a:buClrTx/>
                        <a:buSzTx/>
                        <a:buFontTx/>
                        <a:buChar char="-"/>
                        <a:tabLst/>
                        <a:defRPr/>
                      </a:pPr>
                      <a:r>
                        <a:rPr lang="nl-NL" sz="600" i="1" kern="1200" dirty="0">
                          <a:solidFill>
                            <a:schemeClr val="tx1"/>
                          </a:solidFill>
                          <a:effectLst/>
                          <a:latin typeface="Calibri" panose="020F0502020204030204" pitchFamily="34" charset="0"/>
                          <a:ea typeface="+mn-ea"/>
                          <a:cs typeface="Times New Roman" panose="02020603050405020304" pitchFamily="18" charset="0"/>
                        </a:rPr>
                        <a:t>inzicht in toekomstig formatie- en functie</a:t>
                      </a:r>
                    </a:p>
                    <a:p>
                      <a:pPr marL="171450" marR="0" lvl="0" indent="-171450" algn="l" defTabSz="914400" rtl="0" eaLnBrk="1" fontAlgn="auto" latinLnBrk="0" hangingPunct="1">
                        <a:lnSpc>
                          <a:spcPct val="107000"/>
                        </a:lnSpc>
                        <a:spcBef>
                          <a:spcPts val="0"/>
                        </a:spcBef>
                        <a:spcAft>
                          <a:spcPts val="0"/>
                        </a:spcAft>
                        <a:buClrTx/>
                        <a:buSzTx/>
                        <a:buFontTx/>
                        <a:buChar char="-"/>
                        <a:tabLst/>
                        <a:defRPr/>
                      </a:pPr>
                      <a:r>
                        <a:rPr lang="nl-NL" sz="600" i="1" kern="1200" dirty="0">
                          <a:solidFill>
                            <a:schemeClr val="tx1"/>
                          </a:solidFill>
                          <a:effectLst/>
                          <a:latin typeface="Calibri" panose="020F0502020204030204" pitchFamily="34" charset="0"/>
                          <a:ea typeface="+mn-ea"/>
                          <a:cs typeface="Times New Roman" panose="02020603050405020304" pitchFamily="18" charset="0"/>
                        </a:rPr>
                        <a:t>Inzicht in kwaliteit zittend personeel</a:t>
                      </a:r>
                    </a:p>
                    <a:p>
                      <a:pPr marL="0" lvl="0" indent="0" algn="l" defTabSz="914400" rtl="0" eaLnBrk="1" latinLnBrk="0" hangingPunct="1">
                        <a:lnSpc>
                          <a:spcPct val="107000"/>
                        </a:lnSpc>
                        <a:spcBef>
                          <a:spcPts val="0"/>
                        </a:spcBef>
                        <a:spcAft>
                          <a:spcPts val="0"/>
                        </a:spcAft>
                        <a:buFontTx/>
                        <a:buNone/>
                      </a:pPr>
                      <a:r>
                        <a:rPr lang="nl-NL" sz="600" i="1" kern="1200" dirty="0">
                          <a:solidFill>
                            <a:schemeClr val="tx1"/>
                          </a:solidFill>
                          <a:effectLst/>
                          <a:latin typeface="Calibri" panose="020F0502020204030204" pitchFamily="34" charset="0"/>
                          <a:ea typeface="+mn-ea"/>
                          <a:cs typeface="Times New Roman" panose="02020603050405020304" pitchFamily="18" charset="0"/>
                        </a:rPr>
                        <a:t>-        Inzicht in de te ondernemen acties om tot de juiste kwantitatieve en kwalitatieve personeelsbezetting te komen</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46694896"/>
                  </a:ext>
                </a:extLst>
              </a:tr>
            </a:tbl>
          </a:graphicData>
        </a:graphic>
      </p:graphicFrame>
      <p:sp>
        <p:nvSpPr>
          <p:cNvPr id="2" name="Tijdelijke aanduiding voor dianummer 1">
            <a:extLst>
              <a:ext uri="{FF2B5EF4-FFF2-40B4-BE49-F238E27FC236}">
                <a16:creationId xmlns:a16="http://schemas.microsoft.com/office/drawing/2014/main" id="{A0997284-799D-4713-9242-512F474F373A}"/>
              </a:ext>
            </a:extLst>
          </p:cNvPr>
          <p:cNvSpPr>
            <a:spLocks noGrp="1"/>
          </p:cNvSpPr>
          <p:nvPr>
            <p:ph type="sldNum" sz="quarter" idx="12"/>
          </p:nvPr>
        </p:nvSpPr>
        <p:spPr/>
        <p:txBody>
          <a:bodyPr/>
          <a:lstStyle/>
          <a:p>
            <a:fld id="{103CB0E5-0E23-4933-8AB6-15A768443C0A}" type="slidenum">
              <a:rPr lang="nl-NL" smtClean="0"/>
              <a:t>19</a:t>
            </a:fld>
            <a:endParaRPr lang="nl-NL"/>
          </a:p>
        </p:txBody>
      </p:sp>
    </p:spTree>
    <p:extLst>
      <p:ext uri="{BB962C8B-B14F-4D97-AF65-F5344CB8AC3E}">
        <p14:creationId xmlns:p14="http://schemas.microsoft.com/office/powerpoint/2010/main" val="596744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02E15398-9C48-445C-B196-1E6BCE4BB8E4}"/>
              </a:ext>
            </a:extLst>
          </p:cNvPr>
          <p:cNvSpPr>
            <a:spLocks noGrp="1"/>
          </p:cNvSpPr>
          <p:nvPr>
            <p:ph type="sldNum" sz="quarter" idx="12"/>
          </p:nvPr>
        </p:nvSpPr>
        <p:spPr/>
        <p:txBody>
          <a:bodyPr/>
          <a:lstStyle/>
          <a:p>
            <a:fld id="{8A7A6979-0714-4377-B894-6BE4C2D6E202}" type="slidenum">
              <a:rPr lang="en-US" smtClean="0"/>
              <a:pPr/>
              <a:t>2</a:t>
            </a:fld>
            <a:endParaRPr lang="en-US" dirty="0"/>
          </a:p>
        </p:txBody>
      </p:sp>
      <p:sp>
        <p:nvSpPr>
          <p:cNvPr id="5" name="Titel 4">
            <a:extLst>
              <a:ext uri="{FF2B5EF4-FFF2-40B4-BE49-F238E27FC236}">
                <a16:creationId xmlns:a16="http://schemas.microsoft.com/office/drawing/2014/main" id="{C7175DF2-03DE-4AC7-B934-711A56C7DCB5}"/>
              </a:ext>
            </a:extLst>
          </p:cNvPr>
          <p:cNvSpPr>
            <a:spLocks noGrp="1"/>
          </p:cNvSpPr>
          <p:nvPr>
            <p:ph type="title"/>
          </p:nvPr>
        </p:nvSpPr>
        <p:spPr/>
        <p:txBody>
          <a:bodyPr/>
          <a:lstStyle/>
          <a:p>
            <a:r>
              <a:rPr lang="nl-NL" dirty="0"/>
              <a:t>Inhoudsopgave</a:t>
            </a:r>
          </a:p>
        </p:txBody>
      </p:sp>
      <p:sp>
        <p:nvSpPr>
          <p:cNvPr id="6" name="Rechthoek 5">
            <a:extLst>
              <a:ext uri="{FF2B5EF4-FFF2-40B4-BE49-F238E27FC236}">
                <a16:creationId xmlns:a16="http://schemas.microsoft.com/office/drawing/2014/main" id="{2B0E7653-1779-419E-93F0-45D844DCA66B}"/>
              </a:ext>
            </a:extLst>
          </p:cNvPr>
          <p:cNvSpPr/>
          <p:nvPr/>
        </p:nvSpPr>
        <p:spPr>
          <a:xfrm>
            <a:off x="1156879" y="1607211"/>
            <a:ext cx="7260229" cy="3775393"/>
          </a:xfrm>
          <a:prstGeom prst="rect">
            <a:avLst/>
          </a:prstGeom>
        </p:spPr>
        <p:txBody>
          <a:bodyPr wrap="square">
            <a:spAutoFit/>
          </a:bodyPr>
          <a:lstStyle/>
          <a:p>
            <a:pPr>
              <a:spcBef>
                <a:spcPts val="500"/>
              </a:spcBef>
              <a:spcAft>
                <a:spcPts val="500"/>
              </a:spcAft>
            </a:pPr>
            <a:endParaRPr lang="nl-NL" sz="1600" b="1" dirty="0">
              <a:solidFill>
                <a:srgbClr val="008ACE"/>
              </a:solidFill>
              <a:latin typeface="Calibri" panose="020F0502020204030204" pitchFamily="34" charset="0"/>
              <a:cs typeface="Calibri" panose="020F0502020204030204" pitchFamily="34" charset="0"/>
            </a:endParaRPr>
          </a:p>
          <a:p>
            <a:pPr marL="228600" indent="-228600" algn="just">
              <a:spcBef>
                <a:spcPts val="500"/>
              </a:spcBef>
              <a:spcAft>
                <a:spcPts val="500"/>
              </a:spcAft>
              <a:buAutoNum type="arabicPeriod"/>
            </a:pPr>
            <a:r>
              <a:rPr lang="nl-NL" sz="1400" b="1" dirty="0">
                <a:solidFill>
                  <a:srgbClr val="008ACE"/>
                </a:solidFill>
                <a:ea typeface="+mj-ea"/>
                <a:cs typeface="+mj-cs"/>
              </a:rPr>
              <a:t>Inleiding……………………………………………………………………………………………………..  3</a:t>
            </a:r>
          </a:p>
          <a:p>
            <a:pPr marL="228600" indent="-228600" algn="just">
              <a:spcBef>
                <a:spcPts val="500"/>
              </a:spcBef>
              <a:spcAft>
                <a:spcPts val="500"/>
              </a:spcAft>
              <a:buAutoNum type="arabicPeriod"/>
            </a:pPr>
            <a:r>
              <a:rPr lang="nl-NL" sz="1400" b="1" dirty="0">
                <a:solidFill>
                  <a:srgbClr val="008ACE"/>
                </a:solidFill>
                <a:ea typeface="+mj-ea"/>
                <a:cs typeface="+mj-cs"/>
              </a:rPr>
              <a:t>Verbinding tussen INK/A3-model en verbeteren en vernieuwen (PDCA)………  4</a:t>
            </a:r>
          </a:p>
          <a:p>
            <a:pPr marL="228600" indent="-228600" algn="just">
              <a:spcBef>
                <a:spcPts val="500"/>
              </a:spcBef>
              <a:spcAft>
                <a:spcPts val="500"/>
              </a:spcAft>
              <a:buAutoNum type="arabicPeriod"/>
            </a:pPr>
            <a:r>
              <a:rPr lang="nl-NL" sz="1400" b="1" dirty="0">
                <a:solidFill>
                  <a:srgbClr val="008ACE"/>
                </a:solidFill>
                <a:ea typeface="+mj-ea"/>
                <a:cs typeface="+mj-cs"/>
              </a:rPr>
              <a:t>Leeswijzer……………………………………………………………………………………………………  5</a:t>
            </a:r>
          </a:p>
          <a:p>
            <a:pPr marL="228600" indent="-228600" algn="just">
              <a:spcBef>
                <a:spcPts val="500"/>
              </a:spcBef>
              <a:spcAft>
                <a:spcPts val="500"/>
              </a:spcAft>
              <a:buAutoNum type="arabicPeriod"/>
            </a:pPr>
            <a:r>
              <a:rPr lang="nl-NL" sz="1400" b="1" dirty="0">
                <a:solidFill>
                  <a:srgbClr val="008ACE"/>
                </a:solidFill>
                <a:ea typeface="+mj-ea"/>
                <a:cs typeface="+mj-cs"/>
              </a:rPr>
              <a:t>Vijf thema’s …………………………………………………………………………………………….….  6</a:t>
            </a:r>
          </a:p>
          <a:p>
            <a:pPr algn="just">
              <a:spcBef>
                <a:spcPts val="500"/>
              </a:spcBef>
              <a:spcAft>
                <a:spcPts val="500"/>
              </a:spcAft>
            </a:pPr>
            <a:r>
              <a:rPr lang="nl-NL" sz="1400" b="1" dirty="0">
                <a:solidFill>
                  <a:srgbClr val="008ACE"/>
                </a:solidFill>
                <a:ea typeface="+mj-ea"/>
                <a:cs typeface="+mj-cs"/>
              </a:rPr>
              <a:t>       Leiderschap………….……………...……………………………………………………..………...….  6</a:t>
            </a:r>
          </a:p>
          <a:p>
            <a:pPr algn="just">
              <a:spcBef>
                <a:spcPts val="500"/>
              </a:spcBef>
              <a:spcAft>
                <a:spcPts val="500"/>
              </a:spcAft>
            </a:pPr>
            <a:r>
              <a:rPr lang="nl-NL" sz="1400" b="1" dirty="0">
                <a:solidFill>
                  <a:srgbClr val="008ACE"/>
                </a:solidFill>
                <a:ea typeface="+mj-ea"/>
                <a:cs typeface="+mj-cs"/>
              </a:rPr>
              <a:t>       Strategie en beleid…………………….…………………………………….……….….…………….  7               </a:t>
            </a:r>
          </a:p>
          <a:p>
            <a:pPr algn="just">
              <a:spcBef>
                <a:spcPts val="500"/>
              </a:spcBef>
              <a:spcAft>
                <a:spcPts val="500"/>
              </a:spcAft>
            </a:pPr>
            <a:r>
              <a:rPr lang="nl-NL" sz="1400" b="1" dirty="0">
                <a:solidFill>
                  <a:srgbClr val="008ACE"/>
                </a:solidFill>
                <a:ea typeface="+mj-ea"/>
                <a:cs typeface="+mj-cs"/>
              </a:rPr>
              <a:t>       Management van medewerkers…………………………………………….……………………  8</a:t>
            </a:r>
          </a:p>
          <a:p>
            <a:pPr algn="just">
              <a:spcBef>
                <a:spcPts val="500"/>
              </a:spcBef>
              <a:spcAft>
                <a:spcPts val="500"/>
              </a:spcAft>
            </a:pPr>
            <a:r>
              <a:rPr lang="nl-NL" sz="1400" b="1" dirty="0">
                <a:solidFill>
                  <a:srgbClr val="008ACE"/>
                </a:solidFill>
                <a:ea typeface="+mj-ea"/>
                <a:cs typeface="+mj-cs"/>
              </a:rPr>
              <a:t>       Management van middelen……………………………………………………………..…………  9</a:t>
            </a:r>
          </a:p>
          <a:p>
            <a:pPr algn="just">
              <a:spcBef>
                <a:spcPts val="500"/>
              </a:spcBef>
              <a:spcAft>
                <a:spcPts val="500"/>
              </a:spcAft>
            </a:pPr>
            <a:r>
              <a:rPr lang="nl-NL" sz="1400" b="1" dirty="0">
                <a:solidFill>
                  <a:srgbClr val="008ACE"/>
                </a:solidFill>
                <a:ea typeface="+mj-ea"/>
                <a:cs typeface="+mj-cs"/>
              </a:rPr>
              <a:t>       Management van processen…………………………….……………………………………….. 11</a:t>
            </a:r>
          </a:p>
          <a:p>
            <a:pPr algn="just">
              <a:spcBef>
                <a:spcPts val="500"/>
              </a:spcBef>
              <a:spcAft>
                <a:spcPts val="500"/>
              </a:spcAft>
            </a:pPr>
            <a:r>
              <a:rPr lang="nl-NL" sz="1400" b="1" dirty="0">
                <a:solidFill>
                  <a:srgbClr val="008ACE"/>
                </a:solidFill>
                <a:ea typeface="+mj-ea"/>
                <a:cs typeface="+mj-cs"/>
              </a:rPr>
              <a:t>Bijlage  - (</a:t>
            </a:r>
            <a:r>
              <a:rPr lang="nl-NL" sz="1400" b="1" dirty="0" err="1">
                <a:solidFill>
                  <a:srgbClr val="008ACE"/>
                </a:solidFill>
                <a:ea typeface="+mj-ea"/>
                <a:cs typeface="+mj-cs"/>
              </a:rPr>
              <a:t>Meerjaren</a:t>
            </a:r>
            <a:r>
              <a:rPr lang="nl-NL" sz="1400" b="1" dirty="0">
                <a:solidFill>
                  <a:srgbClr val="008ACE"/>
                </a:solidFill>
                <a:ea typeface="+mj-ea"/>
                <a:cs typeface="+mj-cs"/>
              </a:rPr>
              <a:t>-)planning organisatieontwikkeling….................................. 12</a:t>
            </a:r>
          </a:p>
        </p:txBody>
      </p:sp>
    </p:spTree>
    <p:extLst>
      <p:ext uri="{BB962C8B-B14F-4D97-AF65-F5344CB8AC3E}">
        <p14:creationId xmlns:p14="http://schemas.microsoft.com/office/powerpoint/2010/main" val="10978226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2">
            <a:extLst>
              <a:ext uri="{FF2B5EF4-FFF2-40B4-BE49-F238E27FC236}">
                <a16:creationId xmlns:a16="http://schemas.microsoft.com/office/drawing/2014/main" id="{0965B224-6A1A-4657-8E7E-79C9DB048C2C}"/>
              </a:ext>
            </a:extLst>
          </p:cNvPr>
          <p:cNvGraphicFramePr>
            <a:graphicFrameLocks noGrp="1"/>
          </p:cNvGraphicFramePr>
          <p:nvPr>
            <p:extLst>
              <p:ext uri="{D42A27DB-BD31-4B8C-83A1-F6EECF244321}">
                <p14:modId xmlns:p14="http://schemas.microsoft.com/office/powerpoint/2010/main" val="1488488374"/>
              </p:ext>
            </p:extLst>
          </p:nvPr>
        </p:nvGraphicFramePr>
        <p:xfrm>
          <a:off x="796954" y="359021"/>
          <a:ext cx="10715992" cy="6158356"/>
        </p:xfrm>
        <a:graphic>
          <a:graphicData uri="http://schemas.openxmlformats.org/drawingml/2006/table">
            <a:tbl>
              <a:tblPr firstRow="1" bandRow="1">
                <a:tableStyleId>{5940675A-B579-460E-94D1-54222C63F5DA}</a:tableStyleId>
              </a:tblPr>
              <a:tblGrid>
                <a:gridCol w="1656446">
                  <a:extLst>
                    <a:ext uri="{9D8B030D-6E8A-4147-A177-3AD203B41FA5}">
                      <a16:colId xmlns:a16="http://schemas.microsoft.com/office/drawing/2014/main" val="1980687794"/>
                    </a:ext>
                  </a:extLst>
                </a:gridCol>
                <a:gridCol w="2064431">
                  <a:extLst>
                    <a:ext uri="{9D8B030D-6E8A-4147-A177-3AD203B41FA5}">
                      <a16:colId xmlns:a16="http://schemas.microsoft.com/office/drawing/2014/main" val="1620095385"/>
                    </a:ext>
                  </a:extLst>
                </a:gridCol>
                <a:gridCol w="4190352">
                  <a:extLst>
                    <a:ext uri="{9D8B030D-6E8A-4147-A177-3AD203B41FA5}">
                      <a16:colId xmlns:a16="http://schemas.microsoft.com/office/drawing/2014/main" val="1960387525"/>
                    </a:ext>
                  </a:extLst>
                </a:gridCol>
                <a:gridCol w="208280">
                  <a:extLst>
                    <a:ext uri="{9D8B030D-6E8A-4147-A177-3AD203B41FA5}">
                      <a16:colId xmlns:a16="http://schemas.microsoft.com/office/drawing/2014/main" val="2904915509"/>
                    </a:ext>
                  </a:extLst>
                </a:gridCol>
                <a:gridCol w="208280">
                  <a:extLst>
                    <a:ext uri="{9D8B030D-6E8A-4147-A177-3AD203B41FA5}">
                      <a16:colId xmlns:a16="http://schemas.microsoft.com/office/drawing/2014/main" val="879338820"/>
                    </a:ext>
                  </a:extLst>
                </a:gridCol>
                <a:gridCol w="208280">
                  <a:extLst>
                    <a:ext uri="{9D8B030D-6E8A-4147-A177-3AD203B41FA5}">
                      <a16:colId xmlns:a16="http://schemas.microsoft.com/office/drawing/2014/main" val="443389115"/>
                    </a:ext>
                  </a:extLst>
                </a:gridCol>
                <a:gridCol w="208280">
                  <a:extLst>
                    <a:ext uri="{9D8B030D-6E8A-4147-A177-3AD203B41FA5}">
                      <a16:colId xmlns:a16="http://schemas.microsoft.com/office/drawing/2014/main" val="3809828565"/>
                    </a:ext>
                  </a:extLst>
                </a:gridCol>
                <a:gridCol w="684020">
                  <a:extLst>
                    <a:ext uri="{9D8B030D-6E8A-4147-A177-3AD203B41FA5}">
                      <a16:colId xmlns:a16="http://schemas.microsoft.com/office/drawing/2014/main" val="3407259166"/>
                    </a:ext>
                  </a:extLst>
                </a:gridCol>
                <a:gridCol w="671804">
                  <a:extLst>
                    <a:ext uri="{9D8B030D-6E8A-4147-A177-3AD203B41FA5}">
                      <a16:colId xmlns:a16="http://schemas.microsoft.com/office/drawing/2014/main" val="3119544773"/>
                    </a:ext>
                  </a:extLst>
                </a:gridCol>
                <a:gridCol w="615819">
                  <a:extLst>
                    <a:ext uri="{9D8B030D-6E8A-4147-A177-3AD203B41FA5}">
                      <a16:colId xmlns:a16="http://schemas.microsoft.com/office/drawing/2014/main" val="308118611"/>
                    </a:ext>
                  </a:extLst>
                </a:gridCol>
              </a:tblGrid>
              <a:tr h="0">
                <a:tc gridSpan="10">
                  <a:txBody>
                    <a:bodyPr/>
                    <a:lstStyle/>
                    <a:p>
                      <a:r>
                        <a:rPr lang="nl-NL" sz="1400" b="1" i="1" kern="1200" dirty="0">
                          <a:solidFill>
                            <a:schemeClr val="accent1">
                              <a:lumMod val="50000"/>
                            </a:schemeClr>
                          </a:solidFill>
                          <a:latin typeface="+mn-lt"/>
                          <a:ea typeface="+mn-ea"/>
                          <a:cs typeface="+mn-cs"/>
                        </a:rPr>
                        <a:t>Management van Medewerkers - Investeren</a:t>
                      </a:r>
                    </a:p>
                  </a:txBody>
                  <a:tcPr>
                    <a:solidFill>
                      <a:schemeClr val="accent6">
                        <a:lumMod val="60000"/>
                        <a:lumOff val="40000"/>
                      </a:schemeClr>
                    </a:solidFill>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extLst>
                  <a:ext uri="{0D108BD9-81ED-4DB2-BD59-A6C34878D82A}">
                    <a16:rowId xmlns:a16="http://schemas.microsoft.com/office/drawing/2014/main" val="1417759119"/>
                  </a:ext>
                </a:extLst>
              </a:tr>
              <a:tr h="307910">
                <a:tc>
                  <a:txBody>
                    <a:bodyPr/>
                    <a:lstStyle/>
                    <a:p>
                      <a:r>
                        <a:rPr lang="nl-NL" sz="1400" b="1" kern="1200" dirty="0">
                          <a:solidFill>
                            <a:schemeClr val="accent1">
                              <a:lumMod val="50000"/>
                            </a:schemeClr>
                          </a:solidFill>
                          <a:latin typeface="+mn-lt"/>
                          <a:ea typeface="+mn-ea"/>
                          <a:cs typeface="+mn-cs"/>
                        </a:rPr>
                        <a:t>KPI</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Prestatie-indicator</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Activiteit</a:t>
                      </a:r>
                    </a:p>
                  </a:txBody>
                  <a:tcPr>
                    <a:solidFill>
                      <a:schemeClr val="tx2">
                        <a:lumMod val="20000"/>
                        <a:lumOff val="80000"/>
                      </a:schemeClr>
                    </a:solidFill>
                  </a:tcPr>
                </a:tc>
                <a:tc gridSpan="4">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1</a:t>
                      </a:r>
                    </a:p>
                  </a:txBody>
                  <a:tcPr>
                    <a:solidFill>
                      <a:schemeClr val="tx2">
                        <a:lumMod val="20000"/>
                        <a:lumOff val="80000"/>
                      </a:schemeClr>
                    </a:solidFill>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2</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3</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4</a:t>
                      </a:r>
                    </a:p>
                  </a:txBody>
                  <a:tcPr>
                    <a:solidFill>
                      <a:schemeClr val="tx2">
                        <a:lumMod val="20000"/>
                        <a:lumOff val="80000"/>
                      </a:schemeClr>
                    </a:solidFill>
                  </a:tcPr>
                </a:tc>
                <a:extLst>
                  <a:ext uri="{0D108BD9-81ED-4DB2-BD59-A6C34878D82A}">
                    <a16:rowId xmlns:a16="http://schemas.microsoft.com/office/drawing/2014/main" val="1538182492"/>
                  </a:ext>
                </a:extLst>
              </a:tr>
              <a:tr h="117847">
                <a:tc rowSpan="12">
                  <a:txBody>
                    <a:bodyPr/>
                    <a:lstStyle/>
                    <a:p>
                      <a:pPr algn="l">
                        <a:lnSpc>
                          <a:spcPct val="107000"/>
                        </a:lnSpc>
                        <a:spcAft>
                          <a:spcPts val="800"/>
                        </a:spcAft>
                      </a:pPr>
                      <a:r>
                        <a:rPr lang="nl-NL" sz="1000" dirty="0">
                          <a:effectLst/>
                          <a:latin typeface="Calibri" panose="020F0502020204030204" pitchFamily="34" charset="0"/>
                          <a:ea typeface="Calibri" panose="020F0502020204030204" pitchFamily="34" charset="0"/>
                          <a:cs typeface="Times New Roman" panose="02020603050405020304" pitchFamily="18" charset="0"/>
                        </a:rPr>
                        <a:t>3.3 De organisatie heeft de gekozen beleidslijn doorgevoerd (implementatie en borging)</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nl-NL" sz="1000" i="0" kern="1200" dirty="0">
                        <a:solidFill>
                          <a:schemeClr val="accent1">
                            <a:lumMod val="50000"/>
                          </a:schemeClr>
                        </a:solidFill>
                        <a:latin typeface="+mn-lt"/>
                        <a:ea typeface="+mn-ea"/>
                        <a:cs typeface="+mn-cs"/>
                      </a:endParaRPr>
                    </a:p>
                  </a:txBody>
                  <a:tcPr/>
                </a:tc>
                <a:tc row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dirty="0"/>
                        <a:t>HR-jaarplan als doorvertaling van het Strategisch HR-beleid is aanwezig en actueel</a:t>
                      </a:r>
                    </a:p>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kern="1200" dirty="0">
                          <a:solidFill>
                            <a:schemeClr val="tx1"/>
                          </a:solidFill>
                          <a:latin typeface="+mn-lt"/>
                          <a:ea typeface="+mn-ea"/>
                          <a:cs typeface="+mn-cs"/>
                        </a:rPr>
                        <a:t>HR-jaarplan is aligned met het Strategisch kader en met Strategisch HR-beleid en beschrijft voor de korte termijn hoe je doelstellingen gaat realiseren.</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112727752"/>
                  </a:ext>
                </a:extLst>
              </a:tr>
              <a:tr h="37084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kern="1200" dirty="0">
                          <a:solidFill>
                            <a:schemeClr val="tx1"/>
                          </a:solidFill>
                          <a:latin typeface="+mn-lt"/>
                          <a:ea typeface="+mn-ea"/>
                          <a:cs typeface="+mn-cs"/>
                        </a:rPr>
                        <a:t>Activiteit - Opstellen HR-jaarplan</a:t>
                      </a:r>
                    </a:p>
                    <a:p>
                      <a:pPr marL="0" lvl="0" indent="0" algn="l" defTabSz="914400" rtl="0" eaLnBrk="1" latinLnBrk="0" hangingPunct="1">
                        <a:lnSpc>
                          <a:spcPct val="107000"/>
                        </a:lnSpc>
                        <a:spcAft>
                          <a:spcPts val="0"/>
                        </a:spcAft>
                        <a:buFontTx/>
                        <a:buNone/>
                      </a:pPr>
                      <a:r>
                        <a:rPr lang="nl-NL" sz="600" i="1" kern="1200" dirty="0">
                          <a:solidFill>
                            <a:schemeClr val="tx1"/>
                          </a:solidFill>
                          <a:effectLst/>
                          <a:latin typeface="Calibri" panose="020F0502020204030204" pitchFamily="34" charset="0"/>
                          <a:ea typeface="+mn-ea"/>
                          <a:cs typeface="Times New Roman" panose="02020603050405020304" pitchFamily="18" charset="0"/>
                        </a:rPr>
                        <a:t>- In-, door- en uitstroomplan</a:t>
                      </a:r>
                    </a:p>
                    <a:p>
                      <a:pPr marL="0" lvl="0" indent="0" algn="l" defTabSz="914400" rtl="0" eaLnBrk="1" latinLnBrk="0" hangingPunct="1">
                        <a:lnSpc>
                          <a:spcPct val="107000"/>
                        </a:lnSpc>
                        <a:spcAft>
                          <a:spcPts val="0"/>
                        </a:spcAft>
                        <a:buFontTx/>
                        <a:buNone/>
                      </a:pPr>
                      <a:r>
                        <a:rPr lang="nl-NL" sz="600" i="1" kern="1200" dirty="0">
                          <a:solidFill>
                            <a:schemeClr val="tx1"/>
                          </a:solidFill>
                          <a:effectLst/>
                          <a:latin typeface="Calibri" panose="020F0502020204030204" pitchFamily="34" charset="0"/>
                          <a:ea typeface="+mn-ea"/>
                          <a:cs typeface="Times New Roman" panose="02020603050405020304" pitchFamily="18" charset="0"/>
                        </a:rPr>
                        <a:t>- Opleidingsplan</a:t>
                      </a:r>
                    </a:p>
                    <a:p>
                      <a:pPr marL="0" lvl="0" indent="0" algn="l" defTabSz="914400" rtl="0" eaLnBrk="1" latinLnBrk="0" hangingPunct="1">
                        <a:lnSpc>
                          <a:spcPct val="107000"/>
                        </a:lnSpc>
                        <a:spcAft>
                          <a:spcPts val="0"/>
                        </a:spcAft>
                        <a:buFontTx/>
                        <a:buNone/>
                      </a:pPr>
                      <a:r>
                        <a:rPr lang="nl-NL" sz="600" i="1" kern="1200" dirty="0">
                          <a:solidFill>
                            <a:schemeClr val="tx1"/>
                          </a:solidFill>
                          <a:effectLst/>
                          <a:latin typeface="Calibri" panose="020F0502020204030204" pitchFamily="34" charset="0"/>
                          <a:ea typeface="+mn-ea"/>
                          <a:cs typeface="Times New Roman" panose="02020603050405020304" pitchFamily="18" charset="0"/>
                        </a:rPr>
                        <a:t>- Medezeggenschap</a:t>
                      </a:r>
                    </a:p>
                    <a:p>
                      <a:pPr marL="0" lvl="0" indent="0" algn="l" defTabSz="914400" rtl="0" eaLnBrk="1" latinLnBrk="0" hangingPunct="1">
                        <a:lnSpc>
                          <a:spcPct val="107000"/>
                        </a:lnSpc>
                        <a:spcAft>
                          <a:spcPts val="0"/>
                        </a:spcAft>
                        <a:buFontTx/>
                        <a:buNone/>
                      </a:pPr>
                      <a:r>
                        <a:rPr lang="nl-NL" sz="600" i="1" kern="1200" dirty="0">
                          <a:solidFill>
                            <a:schemeClr val="tx1"/>
                          </a:solidFill>
                          <a:effectLst/>
                          <a:latin typeface="Calibri" panose="020F0502020204030204" pitchFamily="34" charset="0"/>
                          <a:ea typeface="+mn-ea"/>
                          <a:cs typeface="Times New Roman" panose="02020603050405020304" pitchFamily="18" charset="0"/>
                        </a:rPr>
                        <a:t>- (Praktische) aanpak en uitwerking competentiemanagement en gesprekkencyclus</a:t>
                      </a:r>
                    </a:p>
                    <a:p>
                      <a:pPr marL="0" lvl="0" indent="0" algn="l" defTabSz="914400" rtl="0" eaLnBrk="1" latinLnBrk="0" hangingPunct="1">
                        <a:lnSpc>
                          <a:spcPct val="107000"/>
                        </a:lnSpc>
                        <a:spcAft>
                          <a:spcPts val="0"/>
                        </a:spcAft>
                        <a:buFontTx/>
                        <a:buNone/>
                      </a:pPr>
                      <a:r>
                        <a:rPr lang="nl-NL" sz="600" i="1" kern="1200" dirty="0">
                          <a:solidFill>
                            <a:schemeClr val="tx1"/>
                          </a:solidFill>
                          <a:effectLst/>
                          <a:latin typeface="Calibri" panose="020F0502020204030204" pitchFamily="34" charset="0"/>
                          <a:ea typeface="+mn-ea"/>
                          <a:cs typeface="Times New Roman" panose="02020603050405020304" pitchFamily="18" charset="0"/>
                        </a:rPr>
                        <a:t>- Strategische personeelsontwikkeling</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537196010"/>
                  </a:ext>
                </a:extLst>
              </a:tr>
              <a:tr h="37084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lvl="0"/>
                      <a:r>
                        <a:rPr lang="nl-NL" sz="1000" kern="1200" dirty="0">
                          <a:solidFill>
                            <a:schemeClr val="tx1"/>
                          </a:solidFill>
                          <a:latin typeface="+mn-lt"/>
                          <a:ea typeface="+mn-ea"/>
                          <a:cs typeface="+mn-cs"/>
                        </a:rPr>
                        <a:t>Uitvoeren HR-jaarplan gedurende het jaar</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2258463471"/>
                  </a:ext>
                </a:extLst>
              </a:tr>
              <a:tr h="370840">
                <a:tc vMerge="1">
                  <a:txBody>
                    <a:bodyPr/>
                    <a:lstStyle/>
                    <a:p>
                      <a:endParaRPr lang="nl-NL"/>
                    </a:p>
                  </a:txBody>
                  <a:tcPr/>
                </a:tc>
                <a:tc vMerge="1">
                  <a:txBody>
                    <a:bodyPr/>
                    <a:lstStyle/>
                    <a:p>
                      <a:endParaRPr lang="nl-NL"/>
                    </a:p>
                  </a:txBody>
                  <a:tcPr/>
                </a:tc>
                <a:tc>
                  <a:txBody>
                    <a:bodyPr/>
                    <a:lstStyle/>
                    <a:p>
                      <a:pPr lvl="0"/>
                      <a:r>
                        <a:rPr lang="nl-NL" sz="1000" kern="1200" dirty="0">
                          <a:solidFill>
                            <a:schemeClr val="tx1"/>
                          </a:solidFill>
                          <a:latin typeface="+mn-lt"/>
                          <a:ea typeface="+mn-ea"/>
                          <a:cs typeface="+mn-cs"/>
                        </a:rPr>
                        <a:t>4 (of meer) toetsmomenten op voortgang HR-jaarplan plannen en uitvoeren</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3755614091"/>
                  </a:ext>
                </a:extLst>
              </a:tr>
              <a:tr h="37084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lvl="0"/>
                      <a:r>
                        <a:rPr lang="nl-NL" sz="1000" kern="1200" dirty="0">
                          <a:solidFill>
                            <a:schemeClr val="tx1"/>
                          </a:solidFill>
                          <a:latin typeface="+mn-lt"/>
                          <a:ea typeface="+mn-ea"/>
                          <a:cs typeface="+mn-cs"/>
                        </a:rPr>
                        <a:t>0-4x bijstellen van het HR-jaarplan wanneer de tussentijdse toets hiertoe aanleiding geeft. Leg issues, risico's en kansen vast</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140603574"/>
                  </a:ext>
                </a:extLst>
              </a:tr>
              <a:tr h="370840">
                <a:tc vMerge="1">
                  <a:txBody>
                    <a:bodyPr/>
                    <a:lstStyle/>
                    <a:p>
                      <a:endParaRPr lang="nl-NL"/>
                    </a:p>
                  </a:txBody>
                  <a:tcPr/>
                </a:tc>
                <a:tc vMerge="1">
                  <a:txBody>
                    <a:bodyPr/>
                    <a:lstStyle/>
                    <a:p>
                      <a:endParaRPr lang="nl-NL"/>
                    </a:p>
                  </a:txBody>
                  <a:tcPr/>
                </a:tc>
                <a:tc>
                  <a:txBody>
                    <a:bodyPr/>
                    <a:lstStyle/>
                    <a:p>
                      <a:pPr lvl="0"/>
                      <a:r>
                        <a:rPr lang="nl-NL" sz="1000" kern="1200" dirty="0">
                          <a:solidFill>
                            <a:schemeClr val="tx1"/>
                          </a:solidFill>
                          <a:latin typeface="+mn-lt"/>
                          <a:ea typeface="+mn-ea"/>
                          <a:cs typeface="+mn-cs"/>
                        </a:rPr>
                        <a:t>Communiceren bijgesteld HR-jaarplan naar alle betrokkenen als deze is bijgesteld</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4017870027"/>
                  </a:ext>
                </a:extLst>
              </a:tr>
              <a:tr h="161423">
                <a:tc vMerge="1">
                  <a:txBody>
                    <a:bodyPr/>
                    <a:lstStyle/>
                    <a:p>
                      <a:endParaRPr lang="nl-NL"/>
                    </a:p>
                  </a:txBody>
                  <a:tcPr/>
                </a:tc>
                <a:tc row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kern="1200" dirty="0">
                          <a:solidFill>
                            <a:schemeClr val="tx1"/>
                          </a:solidFill>
                          <a:latin typeface="+mn-lt"/>
                          <a:ea typeface="+mn-ea"/>
                          <a:cs typeface="+mn-cs"/>
                        </a:rPr>
                        <a:t>Vrijwilligersbeleid als doorvertaling van het Strategisch HR-beleid is aanwezig en actueel</a:t>
                      </a:r>
                    </a:p>
                    <a:p>
                      <a:pPr marL="0" lvl="0" algn="l" defTabSz="914400" rtl="0" eaLnBrk="1" latinLnBrk="0" hangingPunct="1"/>
                      <a:endParaRPr lang="nl-NL" sz="1000" kern="1200" dirty="0">
                        <a:solidFill>
                          <a:schemeClr val="tx1"/>
                        </a:solidFill>
                        <a:latin typeface="+mn-lt"/>
                        <a:ea typeface="+mn-ea"/>
                        <a:cs typeface="+mn-cs"/>
                      </a:endParaRPr>
                    </a:p>
                  </a:txBody>
                  <a:tcPr/>
                </a:tc>
                <a:tc>
                  <a:txBody>
                    <a:bodyPr/>
                    <a:lstStyle/>
                    <a:p>
                      <a:pPr lvl="0"/>
                      <a:r>
                        <a:rPr lang="nl-NL" sz="1000" kern="1200" dirty="0">
                          <a:solidFill>
                            <a:schemeClr val="tx1"/>
                          </a:solidFill>
                          <a:latin typeface="+mn-lt"/>
                          <a:ea typeface="+mn-ea"/>
                          <a:cs typeface="+mn-cs"/>
                        </a:rPr>
                        <a:t>Vrijwilligersbeleid is aligned met het Strategisch kader en met Strategisch HR beleid en beschrijft voor de korte termijn hoe je doelstellingen gaat realiseren.</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63294967"/>
                  </a:ext>
                </a:extLst>
              </a:tr>
              <a:tr h="161423">
                <a:tc vMerge="1">
                  <a:txBody>
                    <a:bodyPr/>
                    <a:lstStyle/>
                    <a:p>
                      <a:endParaRPr lang="nl-NL"/>
                    </a:p>
                  </a:txBody>
                  <a:tcPr/>
                </a:tc>
                <a:tc vMerge="1">
                  <a:txBody>
                    <a:bodyPr/>
                    <a:lstStyle/>
                    <a:p>
                      <a:endParaRPr lang="nl-NL"/>
                    </a:p>
                  </a:txBody>
                  <a:tcPr/>
                </a:tc>
                <a:tc>
                  <a:txBody>
                    <a:bodyPr/>
                    <a:lstStyle/>
                    <a:p>
                      <a:pPr marL="0" lvl="0" algn="l" defTabSz="914400" rtl="0" eaLnBrk="1" latinLnBrk="0" hangingPunct="1"/>
                      <a:r>
                        <a:rPr lang="nl-NL" sz="1000" kern="1200" dirty="0">
                          <a:solidFill>
                            <a:schemeClr val="tx1"/>
                          </a:solidFill>
                          <a:latin typeface="+mn-lt"/>
                          <a:ea typeface="+mn-ea"/>
                          <a:cs typeface="+mn-cs"/>
                        </a:rPr>
                        <a:t>Activiteit - Opstellen Vrijwilligersjaarplan</a:t>
                      </a:r>
                    </a:p>
                    <a:p>
                      <a:pPr marL="0" lvl="0" indent="0" algn="l" defTabSz="914400" rtl="0" eaLnBrk="1" latinLnBrk="0" hangingPunct="1">
                        <a:lnSpc>
                          <a:spcPct val="107000"/>
                        </a:lnSpc>
                        <a:spcAft>
                          <a:spcPts val="0"/>
                        </a:spcAft>
                        <a:buFontTx/>
                        <a:buNone/>
                      </a:pPr>
                      <a:r>
                        <a:rPr lang="nl-NL" sz="600" i="1" kern="1200" dirty="0">
                          <a:solidFill>
                            <a:schemeClr val="tx1"/>
                          </a:solidFill>
                          <a:effectLst/>
                          <a:latin typeface="Calibri" panose="020F0502020204030204" pitchFamily="34" charset="0"/>
                          <a:ea typeface="+mn-ea"/>
                          <a:cs typeface="Times New Roman" panose="02020603050405020304" pitchFamily="18" charset="0"/>
                        </a:rPr>
                        <a:t>- In-, door- en uitstroomplan</a:t>
                      </a:r>
                    </a:p>
                    <a:p>
                      <a:pPr marL="0" lvl="0" indent="0" algn="l" defTabSz="914400" rtl="0" eaLnBrk="1" latinLnBrk="0" hangingPunct="1">
                        <a:lnSpc>
                          <a:spcPct val="107000"/>
                        </a:lnSpc>
                        <a:spcAft>
                          <a:spcPts val="0"/>
                        </a:spcAft>
                        <a:buFontTx/>
                        <a:buNone/>
                      </a:pPr>
                      <a:r>
                        <a:rPr lang="nl-NL" sz="600" i="1" kern="1200" dirty="0">
                          <a:solidFill>
                            <a:schemeClr val="tx1"/>
                          </a:solidFill>
                          <a:effectLst/>
                          <a:latin typeface="Calibri" panose="020F0502020204030204" pitchFamily="34" charset="0"/>
                          <a:ea typeface="+mn-ea"/>
                          <a:cs typeface="Times New Roman" panose="02020603050405020304" pitchFamily="18" charset="0"/>
                        </a:rPr>
                        <a:t>- Deskundigheidsbevordering</a:t>
                      </a:r>
                    </a:p>
                    <a:p>
                      <a:pPr marL="0" lvl="0" indent="0" algn="l" defTabSz="914400" rtl="0" eaLnBrk="1" latinLnBrk="0" hangingPunct="1">
                        <a:lnSpc>
                          <a:spcPct val="107000"/>
                        </a:lnSpc>
                        <a:spcAft>
                          <a:spcPts val="0"/>
                        </a:spcAft>
                        <a:buFontTx/>
                        <a:buNone/>
                      </a:pPr>
                      <a:r>
                        <a:rPr lang="nl-NL" sz="600" i="1" kern="1200" dirty="0">
                          <a:solidFill>
                            <a:schemeClr val="tx1"/>
                          </a:solidFill>
                          <a:effectLst/>
                          <a:latin typeface="Calibri" panose="020F0502020204030204" pitchFamily="34" charset="0"/>
                          <a:ea typeface="+mn-ea"/>
                          <a:cs typeface="Times New Roman" panose="02020603050405020304" pitchFamily="18" charset="0"/>
                        </a:rPr>
                        <a:t>- Aansturing</a:t>
                      </a:r>
                    </a:p>
                    <a:p>
                      <a:pPr marL="0" lvl="0" indent="0" algn="l" defTabSz="914400" rtl="0" eaLnBrk="1" latinLnBrk="0" hangingPunct="1">
                        <a:lnSpc>
                          <a:spcPct val="107000"/>
                        </a:lnSpc>
                        <a:spcAft>
                          <a:spcPts val="0"/>
                        </a:spcAft>
                        <a:buFontTx/>
                        <a:buNone/>
                      </a:pPr>
                      <a:r>
                        <a:rPr lang="nl-NL" sz="600" i="1" kern="1200" dirty="0">
                          <a:solidFill>
                            <a:schemeClr val="tx1"/>
                          </a:solidFill>
                          <a:effectLst/>
                          <a:latin typeface="Calibri" panose="020F0502020204030204" pitchFamily="34" charset="0"/>
                          <a:ea typeface="+mn-ea"/>
                          <a:cs typeface="Times New Roman" panose="02020603050405020304" pitchFamily="18" charset="0"/>
                        </a:rPr>
                        <a:t>- Communicatie</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735493117"/>
                  </a:ext>
                </a:extLst>
              </a:tr>
              <a:tr h="161423">
                <a:tc vMerge="1">
                  <a:txBody>
                    <a:bodyPr/>
                    <a:lstStyle/>
                    <a:p>
                      <a:endParaRPr lang="nl-NL"/>
                    </a:p>
                  </a:txBody>
                  <a:tcPr/>
                </a:tc>
                <a:tc vMerge="1">
                  <a:txBody>
                    <a:bodyPr/>
                    <a:lstStyle/>
                    <a:p>
                      <a:endParaRPr lang="nl-NL"/>
                    </a:p>
                  </a:txBody>
                  <a:tcPr/>
                </a:tc>
                <a:tc>
                  <a:txBody>
                    <a:bodyPr/>
                    <a:lstStyle/>
                    <a:p>
                      <a:pPr lvl="0"/>
                      <a:r>
                        <a:rPr lang="nl-NL" sz="1000" kern="1200" dirty="0">
                          <a:solidFill>
                            <a:schemeClr val="tx1"/>
                          </a:solidFill>
                          <a:latin typeface="+mn-lt"/>
                          <a:ea typeface="+mn-ea"/>
                          <a:cs typeface="+mn-cs"/>
                        </a:rPr>
                        <a:t>Uitvoeren Vrijwilligersplan gedurende het jaar</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253056862"/>
                  </a:ext>
                </a:extLst>
              </a:tr>
              <a:tr h="161423">
                <a:tc vMerge="1">
                  <a:txBody>
                    <a:bodyPr/>
                    <a:lstStyle/>
                    <a:p>
                      <a:endParaRPr lang="nl-NL"/>
                    </a:p>
                  </a:txBody>
                  <a:tcPr/>
                </a:tc>
                <a:tc vMerge="1">
                  <a:txBody>
                    <a:bodyPr/>
                    <a:lstStyle/>
                    <a:p>
                      <a:endParaRPr lang="nl-NL"/>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dirty="0"/>
                        <a:t>4 (of meer) toetsmomenten op voortgang Vrijwilligersplan plannen en uitvoeren</a:t>
                      </a:r>
                      <a:endParaRPr kumimoji="0" lang="nl-NL" sz="1000" b="0" i="0" u="none" strike="noStrike" kern="1200" cap="none" spc="0" normalizeH="0" baseline="0" dirty="0">
                        <a:ln>
                          <a:noFill/>
                        </a:ln>
                        <a:solidFill>
                          <a:srgbClr val="4472C4">
                            <a:lumMod val="50000"/>
                          </a:srgbClr>
                        </a:solidFill>
                        <a:effectLst/>
                        <a:uLnTx/>
                        <a:uFillTx/>
                        <a:latin typeface="+mn-lt"/>
                        <a:ea typeface="+mn-ea"/>
                        <a:cs typeface="+mn-cs"/>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895510370"/>
                  </a:ext>
                </a:extLst>
              </a:tr>
              <a:tr h="161423">
                <a:tc vMerge="1">
                  <a:txBody>
                    <a:bodyPr/>
                    <a:lstStyle/>
                    <a:p>
                      <a:endParaRPr lang="nl-NL"/>
                    </a:p>
                  </a:txBody>
                  <a:tcPr/>
                </a:tc>
                <a:tc vMerge="1">
                  <a:txBody>
                    <a:bodyPr/>
                    <a:lstStyle/>
                    <a:p>
                      <a:endParaRPr lang="nl-NL"/>
                    </a:p>
                  </a:txBody>
                  <a:tcPr/>
                </a:tc>
                <a:tc>
                  <a:txBody>
                    <a:bodyPr/>
                    <a:lstStyle/>
                    <a:p>
                      <a:pPr marL="0" lvl="0" algn="l" defTabSz="914400" rtl="0" eaLnBrk="1" latinLnBrk="0" hangingPunct="1"/>
                      <a:r>
                        <a:rPr lang="nl-NL" sz="1000" kern="1200" dirty="0">
                          <a:solidFill>
                            <a:schemeClr val="tx1"/>
                          </a:solidFill>
                          <a:latin typeface="+mn-lt"/>
                          <a:ea typeface="+mn-ea"/>
                          <a:cs typeface="+mn-cs"/>
                        </a:rPr>
                        <a:t>0-4x bijstellen van het Vrijwilligersplan wanneer de tussentijdse toets hiertoe aanleiding geeft. Leg issues, risico's en kansen vast</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437294033"/>
                  </a:ext>
                </a:extLst>
              </a:tr>
              <a:tr h="161423">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marL="0" lvl="0" algn="l" defTabSz="914400" rtl="0" eaLnBrk="1" latinLnBrk="0" hangingPunct="1"/>
                      <a:r>
                        <a:rPr lang="nl-NL" sz="1000" kern="1200" dirty="0">
                          <a:solidFill>
                            <a:schemeClr val="tx1"/>
                          </a:solidFill>
                          <a:latin typeface="+mn-lt"/>
                          <a:ea typeface="+mn-ea"/>
                          <a:cs typeface="+mn-cs"/>
                        </a:rPr>
                        <a:t>Communiceren bijgesteld Vrijwilligersplan naar alle betrokkenen als deze is bijgesteld</a:t>
                      </a:r>
                    </a:p>
                    <a:p>
                      <a:pPr lvl="0"/>
                      <a:endParaRPr kumimoji="0" lang="nl-NL" sz="1000" b="0" i="0" u="none" strike="noStrike" kern="1200" cap="none" spc="0" normalizeH="0" baseline="0" dirty="0">
                        <a:ln>
                          <a:noFill/>
                        </a:ln>
                        <a:solidFill>
                          <a:srgbClr val="4472C4">
                            <a:lumMod val="50000"/>
                          </a:srgbClr>
                        </a:solidFill>
                        <a:effectLst/>
                        <a:uLnTx/>
                        <a:uFillTx/>
                        <a:latin typeface="+mn-lt"/>
                        <a:ea typeface="+mn-ea"/>
                        <a:cs typeface="+mn-cs"/>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642730398"/>
                  </a:ext>
                </a:extLst>
              </a:tr>
            </a:tbl>
          </a:graphicData>
        </a:graphic>
      </p:graphicFrame>
      <p:sp>
        <p:nvSpPr>
          <p:cNvPr id="2" name="Tijdelijke aanduiding voor dianummer 1">
            <a:extLst>
              <a:ext uri="{FF2B5EF4-FFF2-40B4-BE49-F238E27FC236}">
                <a16:creationId xmlns:a16="http://schemas.microsoft.com/office/drawing/2014/main" id="{82F40C87-FA28-4081-BFE3-7795980B5A21}"/>
              </a:ext>
            </a:extLst>
          </p:cNvPr>
          <p:cNvSpPr>
            <a:spLocks noGrp="1"/>
          </p:cNvSpPr>
          <p:nvPr>
            <p:ph type="sldNum" sz="quarter" idx="12"/>
          </p:nvPr>
        </p:nvSpPr>
        <p:spPr/>
        <p:txBody>
          <a:bodyPr/>
          <a:lstStyle/>
          <a:p>
            <a:fld id="{103CB0E5-0E23-4933-8AB6-15A768443C0A}" type="slidenum">
              <a:rPr lang="nl-NL" smtClean="0"/>
              <a:t>20</a:t>
            </a:fld>
            <a:endParaRPr lang="nl-NL"/>
          </a:p>
        </p:txBody>
      </p:sp>
    </p:spTree>
    <p:extLst>
      <p:ext uri="{BB962C8B-B14F-4D97-AF65-F5344CB8AC3E}">
        <p14:creationId xmlns:p14="http://schemas.microsoft.com/office/powerpoint/2010/main" val="4442845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2">
            <a:extLst>
              <a:ext uri="{FF2B5EF4-FFF2-40B4-BE49-F238E27FC236}">
                <a16:creationId xmlns:a16="http://schemas.microsoft.com/office/drawing/2014/main" id="{FB064ECD-4C80-4C67-9D4E-682C5B2EADA2}"/>
              </a:ext>
            </a:extLst>
          </p:cNvPr>
          <p:cNvGraphicFramePr>
            <a:graphicFrameLocks noGrp="1"/>
          </p:cNvGraphicFramePr>
          <p:nvPr>
            <p:extLst>
              <p:ext uri="{D42A27DB-BD31-4B8C-83A1-F6EECF244321}">
                <p14:modId xmlns:p14="http://schemas.microsoft.com/office/powerpoint/2010/main" val="2469906512"/>
              </p:ext>
            </p:extLst>
          </p:nvPr>
        </p:nvGraphicFramePr>
        <p:xfrm>
          <a:off x="746393" y="713064"/>
          <a:ext cx="10699214" cy="3530726"/>
        </p:xfrm>
        <a:graphic>
          <a:graphicData uri="http://schemas.openxmlformats.org/drawingml/2006/table">
            <a:tbl>
              <a:tblPr firstRow="1" bandRow="1">
                <a:tableStyleId>{5940675A-B579-460E-94D1-54222C63F5DA}</a:tableStyleId>
              </a:tblPr>
              <a:tblGrid>
                <a:gridCol w="1639668">
                  <a:extLst>
                    <a:ext uri="{9D8B030D-6E8A-4147-A177-3AD203B41FA5}">
                      <a16:colId xmlns:a16="http://schemas.microsoft.com/office/drawing/2014/main" val="1980687794"/>
                    </a:ext>
                  </a:extLst>
                </a:gridCol>
                <a:gridCol w="2064431">
                  <a:extLst>
                    <a:ext uri="{9D8B030D-6E8A-4147-A177-3AD203B41FA5}">
                      <a16:colId xmlns:a16="http://schemas.microsoft.com/office/drawing/2014/main" val="1620095385"/>
                    </a:ext>
                  </a:extLst>
                </a:gridCol>
                <a:gridCol w="4190352">
                  <a:extLst>
                    <a:ext uri="{9D8B030D-6E8A-4147-A177-3AD203B41FA5}">
                      <a16:colId xmlns:a16="http://schemas.microsoft.com/office/drawing/2014/main" val="1960387525"/>
                    </a:ext>
                  </a:extLst>
                </a:gridCol>
                <a:gridCol w="208280">
                  <a:extLst>
                    <a:ext uri="{9D8B030D-6E8A-4147-A177-3AD203B41FA5}">
                      <a16:colId xmlns:a16="http://schemas.microsoft.com/office/drawing/2014/main" val="2904915509"/>
                    </a:ext>
                  </a:extLst>
                </a:gridCol>
                <a:gridCol w="208280">
                  <a:extLst>
                    <a:ext uri="{9D8B030D-6E8A-4147-A177-3AD203B41FA5}">
                      <a16:colId xmlns:a16="http://schemas.microsoft.com/office/drawing/2014/main" val="629971973"/>
                    </a:ext>
                  </a:extLst>
                </a:gridCol>
                <a:gridCol w="208280">
                  <a:extLst>
                    <a:ext uri="{9D8B030D-6E8A-4147-A177-3AD203B41FA5}">
                      <a16:colId xmlns:a16="http://schemas.microsoft.com/office/drawing/2014/main" val="4160076889"/>
                    </a:ext>
                  </a:extLst>
                </a:gridCol>
                <a:gridCol w="208280">
                  <a:extLst>
                    <a:ext uri="{9D8B030D-6E8A-4147-A177-3AD203B41FA5}">
                      <a16:colId xmlns:a16="http://schemas.microsoft.com/office/drawing/2014/main" val="3009032038"/>
                    </a:ext>
                  </a:extLst>
                </a:gridCol>
                <a:gridCol w="684020">
                  <a:extLst>
                    <a:ext uri="{9D8B030D-6E8A-4147-A177-3AD203B41FA5}">
                      <a16:colId xmlns:a16="http://schemas.microsoft.com/office/drawing/2014/main" val="3407259166"/>
                    </a:ext>
                  </a:extLst>
                </a:gridCol>
                <a:gridCol w="671804">
                  <a:extLst>
                    <a:ext uri="{9D8B030D-6E8A-4147-A177-3AD203B41FA5}">
                      <a16:colId xmlns:a16="http://schemas.microsoft.com/office/drawing/2014/main" val="3119544773"/>
                    </a:ext>
                  </a:extLst>
                </a:gridCol>
                <a:gridCol w="615819">
                  <a:extLst>
                    <a:ext uri="{9D8B030D-6E8A-4147-A177-3AD203B41FA5}">
                      <a16:colId xmlns:a16="http://schemas.microsoft.com/office/drawing/2014/main" val="308118611"/>
                    </a:ext>
                  </a:extLst>
                </a:gridCol>
              </a:tblGrid>
              <a:tr h="140301">
                <a:tc gridSpan="10">
                  <a:txBody>
                    <a:bodyPr/>
                    <a:lstStyle/>
                    <a:p>
                      <a:r>
                        <a:rPr lang="nl-NL" sz="1400" b="1" i="1" kern="1200" dirty="0">
                          <a:solidFill>
                            <a:schemeClr val="accent1">
                              <a:lumMod val="50000"/>
                            </a:schemeClr>
                          </a:solidFill>
                          <a:latin typeface="+mn-lt"/>
                          <a:ea typeface="+mn-ea"/>
                          <a:cs typeface="+mn-cs"/>
                        </a:rPr>
                        <a:t>Management van Medewerkers - Investeren</a:t>
                      </a:r>
                    </a:p>
                  </a:txBody>
                  <a:tcPr>
                    <a:solidFill>
                      <a:schemeClr val="accent6">
                        <a:lumMod val="60000"/>
                        <a:lumOff val="40000"/>
                      </a:schemeClr>
                    </a:solidFill>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extLst>
                  <a:ext uri="{0D108BD9-81ED-4DB2-BD59-A6C34878D82A}">
                    <a16:rowId xmlns:a16="http://schemas.microsoft.com/office/drawing/2014/main" val="1417759119"/>
                  </a:ext>
                </a:extLst>
              </a:tr>
              <a:tr h="307910">
                <a:tc>
                  <a:txBody>
                    <a:bodyPr/>
                    <a:lstStyle/>
                    <a:p>
                      <a:r>
                        <a:rPr lang="nl-NL" sz="1400" b="1" kern="1200" dirty="0">
                          <a:solidFill>
                            <a:schemeClr val="accent1">
                              <a:lumMod val="50000"/>
                            </a:schemeClr>
                          </a:solidFill>
                          <a:latin typeface="+mn-lt"/>
                          <a:ea typeface="+mn-ea"/>
                          <a:cs typeface="+mn-cs"/>
                        </a:rPr>
                        <a:t>KPI</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Prestatie-indicator</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Activiteit</a:t>
                      </a:r>
                    </a:p>
                  </a:txBody>
                  <a:tcPr>
                    <a:solidFill>
                      <a:schemeClr val="tx2">
                        <a:lumMod val="20000"/>
                        <a:lumOff val="80000"/>
                      </a:schemeClr>
                    </a:solidFill>
                  </a:tcPr>
                </a:tc>
                <a:tc gridSpan="4">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1</a:t>
                      </a:r>
                    </a:p>
                  </a:txBody>
                  <a:tcPr>
                    <a:solidFill>
                      <a:schemeClr val="tx2">
                        <a:lumMod val="20000"/>
                        <a:lumOff val="80000"/>
                      </a:schemeClr>
                    </a:solidFill>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2</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3</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4</a:t>
                      </a:r>
                    </a:p>
                  </a:txBody>
                  <a:tcPr>
                    <a:solidFill>
                      <a:schemeClr val="tx2">
                        <a:lumMod val="20000"/>
                        <a:lumOff val="80000"/>
                      </a:schemeClr>
                    </a:solidFill>
                  </a:tcPr>
                </a:tc>
                <a:extLst>
                  <a:ext uri="{0D108BD9-81ED-4DB2-BD59-A6C34878D82A}">
                    <a16:rowId xmlns:a16="http://schemas.microsoft.com/office/drawing/2014/main" val="1538182492"/>
                  </a:ext>
                </a:extLst>
              </a:tr>
              <a:tr h="117847">
                <a:tc rowSpan="7">
                  <a:txBody>
                    <a:bodyPr/>
                    <a:lstStyle/>
                    <a:p>
                      <a:pPr marL="171450" indent="-171450">
                        <a:buFontTx/>
                        <a:buChar char="-"/>
                      </a:pPr>
                      <a:r>
                        <a:rPr lang="nl-NL" sz="1000" i="0" kern="1200" dirty="0">
                          <a:solidFill>
                            <a:schemeClr val="accent1">
                              <a:lumMod val="50000"/>
                            </a:schemeClr>
                          </a:solidFill>
                          <a:latin typeface="+mn-lt"/>
                          <a:ea typeface="+mn-ea"/>
                          <a:cs typeface="+mn-cs"/>
                        </a:rPr>
                        <a:t>Vervolg –</a:t>
                      </a:r>
                    </a:p>
                    <a:p>
                      <a:pPr marL="0" indent="0">
                        <a:buFontTx/>
                        <a:buNone/>
                      </a:pPr>
                      <a:endParaRPr lang="nl-NL" sz="1000" i="0" kern="1200" dirty="0">
                        <a:solidFill>
                          <a:schemeClr val="accent1">
                            <a:lumMod val="50000"/>
                          </a:schemeClr>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000" dirty="0">
                          <a:effectLst/>
                          <a:latin typeface="Calibri" panose="020F0502020204030204" pitchFamily="34" charset="0"/>
                          <a:ea typeface="Calibri" panose="020F0502020204030204" pitchFamily="34" charset="0"/>
                          <a:cs typeface="Times New Roman" panose="02020603050405020304" pitchFamily="18" charset="0"/>
                        </a:rPr>
                        <a:t>3.3 De organisatie heeft de gekozen beleidslijn doorgevoerd (implementatie en borging)</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p>
                      <a:endParaRPr lang="nl-NL" sz="1000" i="0" kern="1200" dirty="0">
                        <a:solidFill>
                          <a:schemeClr val="accent1">
                            <a:lumMod val="50000"/>
                          </a:schemeClr>
                        </a:solidFill>
                        <a:latin typeface="+mn-lt"/>
                        <a:ea typeface="+mn-ea"/>
                        <a:cs typeface="+mn-cs"/>
                      </a:endParaRPr>
                    </a:p>
                  </a:txBody>
                  <a:tcPr/>
                </a:tc>
                <a:tc row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dirty="0"/>
                        <a:t>Arbobeleidsplan RI&amp;E aanvullend aan het HR-jaarplan</a:t>
                      </a:r>
                    </a:p>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lvl="0"/>
                      <a:r>
                        <a:rPr lang="nl-NL" sz="1000" kern="1200" dirty="0">
                          <a:solidFill>
                            <a:schemeClr val="tx1"/>
                          </a:solidFill>
                          <a:latin typeface="+mn-lt"/>
                          <a:ea typeface="+mn-ea"/>
                          <a:cs typeface="+mn-cs"/>
                        </a:rPr>
                        <a:t>Arbobeleidsplan RI&amp;E* is vast onderdeel van het HR-jaarplan. In het arbobeleidsplan leg je vast hoe je aan de wettelijke verplichtingen van de Arbowet voldoet. (BHV)</a:t>
                      </a:r>
                    </a:p>
                    <a:p>
                      <a:pPr marL="0" lvl="0" indent="0" algn="l" defTabSz="914400" rtl="0" eaLnBrk="1" latinLnBrk="0" hangingPunct="1">
                        <a:lnSpc>
                          <a:spcPct val="107000"/>
                        </a:lnSpc>
                        <a:spcAft>
                          <a:spcPts val="0"/>
                        </a:spcAft>
                        <a:buFontTx/>
                        <a:buNone/>
                      </a:pPr>
                      <a:r>
                        <a:rPr lang="nl-NL" sz="600" i="1" kern="1200" dirty="0">
                          <a:solidFill>
                            <a:schemeClr val="tx1"/>
                          </a:solidFill>
                          <a:effectLst/>
                          <a:latin typeface="Calibri" panose="020F0502020204030204" pitchFamily="34" charset="0"/>
                          <a:ea typeface="+mn-ea"/>
                          <a:cs typeface="Times New Roman" panose="02020603050405020304" pitchFamily="18" charset="0"/>
                        </a:rPr>
                        <a:t>*Let op: Wettelijke verplichtingen Arbowet. Neem evt. contact op met de Arbodienst</a:t>
                      </a:r>
                      <a:endParaRPr lang="nl-NL" sz="1000" kern="1200" dirty="0">
                        <a:solidFill>
                          <a:schemeClr val="tx1"/>
                        </a:solidFill>
                        <a:latin typeface="+mn-lt"/>
                        <a:ea typeface="+mn-ea"/>
                        <a:cs typeface="+mn-cs"/>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112727752"/>
                  </a:ext>
                </a:extLst>
              </a:tr>
              <a:tr h="37084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lvl="0"/>
                      <a:r>
                        <a:rPr lang="nl-NL" sz="1000" kern="1200" dirty="0">
                          <a:solidFill>
                            <a:schemeClr val="tx1"/>
                          </a:solidFill>
                          <a:latin typeface="+mn-lt"/>
                          <a:ea typeface="+mn-ea"/>
                          <a:cs typeface="+mn-cs"/>
                        </a:rPr>
                        <a:t>1x per 4 jaar uitvoeren RI&amp;E, deze vormt input voor het arbobeleidsplan</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537196010"/>
                  </a:ext>
                </a:extLst>
              </a:tr>
              <a:tr h="37084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lvl="0"/>
                      <a:r>
                        <a:rPr lang="nl-NL" sz="1000" kern="1200" dirty="0">
                          <a:solidFill>
                            <a:schemeClr val="tx1"/>
                          </a:solidFill>
                          <a:latin typeface="+mn-lt"/>
                          <a:ea typeface="+mn-ea"/>
                          <a:cs typeface="+mn-cs"/>
                        </a:rPr>
                        <a:t>Opstellen óf 1x per jaar herijken en actualiseren arbobeleidsplan</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2258463471"/>
                  </a:ext>
                </a:extLst>
              </a:tr>
              <a:tr h="370840">
                <a:tc vMerge="1">
                  <a:txBody>
                    <a:bodyPr/>
                    <a:lstStyle/>
                    <a:p>
                      <a:endParaRPr lang="nl-NL"/>
                    </a:p>
                  </a:txBody>
                  <a:tcPr/>
                </a:tc>
                <a:tc vMerge="1">
                  <a:txBody>
                    <a:bodyPr/>
                    <a:lstStyle/>
                    <a:p>
                      <a:endParaRPr lang="nl-NL"/>
                    </a:p>
                  </a:txBody>
                  <a:tcPr/>
                </a:tc>
                <a:tc>
                  <a:txBody>
                    <a:bodyPr/>
                    <a:lstStyle/>
                    <a:p>
                      <a:pPr lvl="0"/>
                      <a:r>
                        <a:rPr lang="nl-NL" sz="1000" kern="1200" dirty="0">
                          <a:solidFill>
                            <a:schemeClr val="tx1"/>
                          </a:solidFill>
                          <a:latin typeface="+mn-lt"/>
                          <a:ea typeface="+mn-ea"/>
                          <a:cs typeface="+mn-cs"/>
                        </a:rPr>
                        <a:t>Opstellen óf 1x per jaar herijken en actualiseren verzuimprocedure</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3755614091"/>
                  </a:ext>
                </a:extLst>
              </a:tr>
              <a:tr h="37084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lvl="0"/>
                      <a:r>
                        <a:rPr lang="nl-NL" sz="1000" kern="1200" dirty="0">
                          <a:solidFill>
                            <a:schemeClr val="tx1"/>
                          </a:solidFill>
                          <a:latin typeface="+mn-lt"/>
                          <a:ea typeface="+mn-ea"/>
                          <a:cs typeface="+mn-cs"/>
                        </a:rPr>
                        <a:t>Uitvoeren arbobeleidsplan gedurende het jaar</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140603574"/>
                  </a:ext>
                </a:extLst>
              </a:tr>
              <a:tr h="396240">
                <a:tc vMerge="1">
                  <a:txBody>
                    <a:bodyPr/>
                    <a:lstStyle/>
                    <a:p>
                      <a:endParaRPr lang="nl-NL"/>
                    </a:p>
                  </a:txBody>
                  <a:tcPr/>
                </a:tc>
                <a:tc vMerge="1">
                  <a:txBody>
                    <a:bodyPr/>
                    <a:lstStyle/>
                    <a:p>
                      <a:endParaRPr lang="nl-NL"/>
                    </a:p>
                  </a:txBody>
                  <a:tcPr/>
                </a:tc>
                <a:tc>
                  <a:txBody>
                    <a:bodyPr/>
                    <a:lstStyle/>
                    <a:p>
                      <a:pPr lvl="0"/>
                      <a:r>
                        <a:rPr lang="nl-NL" sz="1000" kern="1200" dirty="0">
                          <a:solidFill>
                            <a:schemeClr val="tx1"/>
                          </a:solidFill>
                          <a:latin typeface="+mn-lt"/>
                          <a:ea typeface="+mn-ea"/>
                          <a:cs typeface="+mn-cs"/>
                        </a:rPr>
                        <a:t>4 (of meer) toetsmomenten op voortgang arbobeleidsplan plannen en uitvoeren</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4017870027"/>
                  </a:ext>
                </a:extLst>
              </a:tr>
              <a:tr h="370840">
                <a:tc vMerge="1">
                  <a:txBody>
                    <a:bodyPr/>
                    <a:lstStyle/>
                    <a:p>
                      <a:endParaRPr lang="nl-NL"/>
                    </a:p>
                  </a:txBody>
                  <a:tcPr/>
                </a:tc>
                <a:tc vMerge="1">
                  <a:txBody>
                    <a:bodyPr/>
                    <a:lstStyle/>
                    <a:p>
                      <a:endParaRPr lang="nl-NL"/>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kern="1200" dirty="0">
                          <a:solidFill>
                            <a:schemeClr val="tx1"/>
                          </a:solidFill>
                          <a:latin typeface="+mn-lt"/>
                          <a:ea typeface="+mn-ea"/>
                          <a:cs typeface="+mn-cs"/>
                        </a:rPr>
                        <a:t>0-4x bijstellen van arbobeleidsplan wanneer de tussentijdse toets hiertoe aanleiding geeft. Leg issues, risico's en kansen vast</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967487442"/>
                  </a:ext>
                </a:extLst>
              </a:tr>
            </a:tbl>
          </a:graphicData>
        </a:graphic>
      </p:graphicFrame>
      <p:sp>
        <p:nvSpPr>
          <p:cNvPr id="2" name="Tijdelijke aanduiding voor dianummer 1">
            <a:extLst>
              <a:ext uri="{FF2B5EF4-FFF2-40B4-BE49-F238E27FC236}">
                <a16:creationId xmlns:a16="http://schemas.microsoft.com/office/drawing/2014/main" id="{E4291C3E-C317-440B-B4C8-5E981CE825D0}"/>
              </a:ext>
            </a:extLst>
          </p:cNvPr>
          <p:cNvSpPr>
            <a:spLocks noGrp="1"/>
          </p:cNvSpPr>
          <p:nvPr>
            <p:ph type="sldNum" sz="quarter" idx="12"/>
          </p:nvPr>
        </p:nvSpPr>
        <p:spPr/>
        <p:txBody>
          <a:bodyPr/>
          <a:lstStyle/>
          <a:p>
            <a:fld id="{103CB0E5-0E23-4933-8AB6-15A768443C0A}" type="slidenum">
              <a:rPr lang="nl-NL" smtClean="0"/>
              <a:t>21</a:t>
            </a:fld>
            <a:endParaRPr lang="nl-NL"/>
          </a:p>
        </p:txBody>
      </p:sp>
    </p:spTree>
    <p:extLst>
      <p:ext uri="{BB962C8B-B14F-4D97-AF65-F5344CB8AC3E}">
        <p14:creationId xmlns:p14="http://schemas.microsoft.com/office/powerpoint/2010/main" val="31161525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2">
            <a:extLst>
              <a:ext uri="{FF2B5EF4-FFF2-40B4-BE49-F238E27FC236}">
                <a16:creationId xmlns:a16="http://schemas.microsoft.com/office/drawing/2014/main" id="{F6AC83B4-9EC6-4D1E-B064-3E249A31E207}"/>
              </a:ext>
            </a:extLst>
          </p:cNvPr>
          <p:cNvGraphicFramePr>
            <a:graphicFrameLocks noGrp="1"/>
          </p:cNvGraphicFramePr>
          <p:nvPr>
            <p:extLst>
              <p:ext uri="{D42A27DB-BD31-4B8C-83A1-F6EECF244321}">
                <p14:modId xmlns:p14="http://schemas.microsoft.com/office/powerpoint/2010/main" val="2446311681"/>
              </p:ext>
            </p:extLst>
          </p:nvPr>
        </p:nvGraphicFramePr>
        <p:xfrm>
          <a:off x="738004" y="813903"/>
          <a:ext cx="10715992" cy="5451980"/>
        </p:xfrm>
        <a:graphic>
          <a:graphicData uri="http://schemas.openxmlformats.org/drawingml/2006/table">
            <a:tbl>
              <a:tblPr firstRow="1" bandRow="1">
                <a:tableStyleId>{5940675A-B579-460E-94D1-54222C63F5DA}</a:tableStyleId>
              </a:tblPr>
              <a:tblGrid>
                <a:gridCol w="1656446">
                  <a:extLst>
                    <a:ext uri="{9D8B030D-6E8A-4147-A177-3AD203B41FA5}">
                      <a16:colId xmlns:a16="http://schemas.microsoft.com/office/drawing/2014/main" val="1980687794"/>
                    </a:ext>
                  </a:extLst>
                </a:gridCol>
                <a:gridCol w="2064431">
                  <a:extLst>
                    <a:ext uri="{9D8B030D-6E8A-4147-A177-3AD203B41FA5}">
                      <a16:colId xmlns:a16="http://schemas.microsoft.com/office/drawing/2014/main" val="1620095385"/>
                    </a:ext>
                  </a:extLst>
                </a:gridCol>
                <a:gridCol w="4190352">
                  <a:extLst>
                    <a:ext uri="{9D8B030D-6E8A-4147-A177-3AD203B41FA5}">
                      <a16:colId xmlns:a16="http://schemas.microsoft.com/office/drawing/2014/main" val="1960387525"/>
                    </a:ext>
                  </a:extLst>
                </a:gridCol>
                <a:gridCol w="208280">
                  <a:extLst>
                    <a:ext uri="{9D8B030D-6E8A-4147-A177-3AD203B41FA5}">
                      <a16:colId xmlns:a16="http://schemas.microsoft.com/office/drawing/2014/main" val="2904915509"/>
                    </a:ext>
                  </a:extLst>
                </a:gridCol>
                <a:gridCol w="208280">
                  <a:extLst>
                    <a:ext uri="{9D8B030D-6E8A-4147-A177-3AD203B41FA5}">
                      <a16:colId xmlns:a16="http://schemas.microsoft.com/office/drawing/2014/main" val="1187166916"/>
                    </a:ext>
                  </a:extLst>
                </a:gridCol>
                <a:gridCol w="208280">
                  <a:extLst>
                    <a:ext uri="{9D8B030D-6E8A-4147-A177-3AD203B41FA5}">
                      <a16:colId xmlns:a16="http://schemas.microsoft.com/office/drawing/2014/main" val="2895563762"/>
                    </a:ext>
                  </a:extLst>
                </a:gridCol>
                <a:gridCol w="208280">
                  <a:extLst>
                    <a:ext uri="{9D8B030D-6E8A-4147-A177-3AD203B41FA5}">
                      <a16:colId xmlns:a16="http://schemas.microsoft.com/office/drawing/2014/main" val="1994441846"/>
                    </a:ext>
                  </a:extLst>
                </a:gridCol>
                <a:gridCol w="684020">
                  <a:extLst>
                    <a:ext uri="{9D8B030D-6E8A-4147-A177-3AD203B41FA5}">
                      <a16:colId xmlns:a16="http://schemas.microsoft.com/office/drawing/2014/main" val="3407259166"/>
                    </a:ext>
                  </a:extLst>
                </a:gridCol>
                <a:gridCol w="671804">
                  <a:extLst>
                    <a:ext uri="{9D8B030D-6E8A-4147-A177-3AD203B41FA5}">
                      <a16:colId xmlns:a16="http://schemas.microsoft.com/office/drawing/2014/main" val="3119544773"/>
                    </a:ext>
                  </a:extLst>
                </a:gridCol>
                <a:gridCol w="615819">
                  <a:extLst>
                    <a:ext uri="{9D8B030D-6E8A-4147-A177-3AD203B41FA5}">
                      <a16:colId xmlns:a16="http://schemas.microsoft.com/office/drawing/2014/main" val="308118611"/>
                    </a:ext>
                  </a:extLst>
                </a:gridCol>
              </a:tblGrid>
              <a:tr h="307910">
                <a:tc gridSpan="10">
                  <a:txBody>
                    <a:bodyPr/>
                    <a:lstStyle/>
                    <a:p>
                      <a:r>
                        <a:rPr lang="nl-NL" sz="1400" b="1" i="1" kern="1200" dirty="0">
                          <a:solidFill>
                            <a:schemeClr val="accent1">
                              <a:lumMod val="50000"/>
                            </a:schemeClr>
                          </a:solidFill>
                          <a:latin typeface="+mn-lt"/>
                          <a:ea typeface="+mn-ea"/>
                          <a:cs typeface="+mn-cs"/>
                        </a:rPr>
                        <a:t>Management van medewerkers - Investeren</a:t>
                      </a:r>
                    </a:p>
                  </a:txBody>
                  <a:tcPr>
                    <a:solidFill>
                      <a:schemeClr val="accent6">
                        <a:lumMod val="60000"/>
                        <a:lumOff val="40000"/>
                      </a:schemeClr>
                    </a:solidFill>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extLst>
                  <a:ext uri="{0D108BD9-81ED-4DB2-BD59-A6C34878D82A}">
                    <a16:rowId xmlns:a16="http://schemas.microsoft.com/office/drawing/2014/main" val="3684118441"/>
                  </a:ext>
                </a:extLst>
              </a:tr>
              <a:tr h="307910">
                <a:tc>
                  <a:txBody>
                    <a:bodyPr/>
                    <a:lstStyle/>
                    <a:p>
                      <a:r>
                        <a:rPr lang="nl-NL" sz="1400" b="1" kern="1200" dirty="0">
                          <a:solidFill>
                            <a:schemeClr val="accent1">
                              <a:lumMod val="50000"/>
                            </a:schemeClr>
                          </a:solidFill>
                          <a:latin typeface="+mn-lt"/>
                          <a:ea typeface="+mn-ea"/>
                          <a:cs typeface="+mn-cs"/>
                        </a:rPr>
                        <a:t>KPI</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Prestatie-indicator</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Activiteit</a:t>
                      </a:r>
                    </a:p>
                  </a:txBody>
                  <a:tcPr>
                    <a:solidFill>
                      <a:schemeClr val="tx2">
                        <a:lumMod val="20000"/>
                        <a:lumOff val="80000"/>
                      </a:schemeClr>
                    </a:solidFill>
                  </a:tcPr>
                </a:tc>
                <a:tc gridSpan="4">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1</a:t>
                      </a:r>
                    </a:p>
                  </a:txBody>
                  <a:tcPr>
                    <a:solidFill>
                      <a:schemeClr val="tx2">
                        <a:lumMod val="20000"/>
                        <a:lumOff val="80000"/>
                      </a:schemeClr>
                    </a:solidFill>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2</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3</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4</a:t>
                      </a:r>
                    </a:p>
                  </a:txBody>
                  <a:tcPr>
                    <a:solidFill>
                      <a:schemeClr val="tx2">
                        <a:lumMod val="20000"/>
                        <a:lumOff val="80000"/>
                      </a:schemeClr>
                    </a:solidFill>
                  </a:tcPr>
                </a:tc>
                <a:extLst>
                  <a:ext uri="{0D108BD9-81ED-4DB2-BD59-A6C34878D82A}">
                    <a16:rowId xmlns:a16="http://schemas.microsoft.com/office/drawing/2014/main" val="1538182492"/>
                  </a:ext>
                </a:extLst>
              </a:tr>
              <a:tr h="117847">
                <a:tc rowSpan="10">
                  <a:txBody>
                    <a:bodyPr/>
                    <a:lstStyle/>
                    <a:p>
                      <a:pPr algn="l">
                        <a:lnSpc>
                          <a:spcPct val="107000"/>
                        </a:lnSpc>
                        <a:spcAft>
                          <a:spcPts val="800"/>
                        </a:spcAft>
                      </a:pPr>
                      <a:r>
                        <a:rPr lang="nl-NL" sz="1000" dirty="0">
                          <a:effectLst/>
                          <a:latin typeface="Calibri" panose="020F0502020204030204" pitchFamily="34" charset="0"/>
                          <a:ea typeface="Calibri" panose="020F0502020204030204" pitchFamily="34" charset="0"/>
                          <a:cs typeface="Times New Roman" panose="02020603050405020304" pitchFamily="18" charset="0"/>
                        </a:rPr>
                        <a:t>3.4 De organisatie motiveert en inspireert de medewerkers tot optimale ontwikkeling, inzet en benutten van hun competenties</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lvl="0" algn="l">
                        <a:buNone/>
                      </a:pPr>
                      <a:r>
                        <a:rPr lang="nl-NL" sz="1000" kern="1200" dirty="0">
                          <a:solidFill>
                            <a:schemeClr val="tx1"/>
                          </a:solidFill>
                          <a:latin typeface="+mn-lt"/>
                          <a:ea typeface="+mn-ea"/>
                          <a:cs typeface="+mn-cs"/>
                        </a:rPr>
                        <a:t>Competentiemanagement (ontwikkeling) is ingericht en geborgd in de organisatie</a:t>
                      </a:r>
                    </a:p>
                    <a:p>
                      <a:pPr lvl="0" algn="l">
                        <a:buNone/>
                      </a:pPr>
                      <a:endParaRPr lang="nl-NL" sz="10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600" i="1" kern="1200" dirty="0">
                          <a:solidFill>
                            <a:schemeClr val="tx1"/>
                          </a:solidFill>
                          <a:effectLst/>
                          <a:latin typeface="Calibri" panose="020F0502020204030204" pitchFamily="34" charset="0"/>
                          <a:ea typeface="+mn-ea"/>
                          <a:cs typeface="Times New Roman" panose="02020603050405020304" pitchFamily="18" charset="0"/>
                        </a:rPr>
                        <a:t>Competentiemanagement ondersteunt persoonlijke ontwikkeling van medewerkers, en zorgt er voor dat de competenties die nodig zijn om de strategische doelstellingen te realiseren ontwikkeld worden. </a:t>
                      </a:r>
                    </a:p>
                  </a:txBody>
                  <a:tcPr/>
                </a:tc>
                <a:tc>
                  <a:txBody>
                    <a:bodyPr/>
                    <a:lstStyle/>
                    <a:p>
                      <a:pPr lvl="0">
                        <a:buNone/>
                      </a:pPr>
                      <a:r>
                        <a:rPr lang="nl-NL" sz="1000" kern="1200" dirty="0">
                          <a:solidFill>
                            <a:schemeClr val="tx1"/>
                          </a:solidFill>
                          <a:latin typeface="+mn-lt"/>
                          <a:ea typeface="+mn-ea"/>
                          <a:cs typeface="+mn-cs"/>
                        </a:rPr>
                        <a:t>Opstellen procedure competentiemanagement met de volgende onderdelen:</a:t>
                      </a:r>
                    </a:p>
                    <a:p>
                      <a:pPr marL="171450" lvl="0" indent="-171450">
                        <a:buFontTx/>
                        <a:buChar char="-"/>
                      </a:pPr>
                      <a:r>
                        <a:rPr lang="nl-NL" sz="1000" i="1" kern="1200" dirty="0">
                          <a:solidFill>
                            <a:schemeClr val="tx1"/>
                          </a:solidFill>
                          <a:latin typeface="+mn-lt"/>
                          <a:ea typeface="+mn-ea"/>
                          <a:cs typeface="+mn-cs"/>
                        </a:rPr>
                        <a:t>Kerncompetenties vaststellen op basis van het strategisch kader</a:t>
                      </a:r>
                    </a:p>
                    <a:p>
                      <a:pPr marL="171450" lvl="0" indent="-171450">
                        <a:buFontTx/>
                        <a:buChar char="-"/>
                      </a:pPr>
                      <a:r>
                        <a:rPr lang="nl-NL" sz="1000" i="1" kern="1200" dirty="0">
                          <a:solidFill>
                            <a:schemeClr val="tx1"/>
                          </a:solidFill>
                          <a:latin typeface="+mn-lt"/>
                          <a:ea typeface="+mn-ea"/>
                          <a:cs typeface="+mn-cs"/>
                        </a:rPr>
                        <a:t>Vaststellen van competenties passend bij het specifieke functieprofiel</a:t>
                      </a:r>
                    </a:p>
                    <a:p>
                      <a:pPr marL="171450" lvl="0" indent="-171450">
                        <a:buFontTx/>
                        <a:buChar char="-"/>
                      </a:pPr>
                      <a:r>
                        <a:rPr lang="nl-NL" sz="1000" i="1" kern="1200" dirty="0">
                          <a:solidFill>
                            <a:schemeClr val="tx1"/>
                          </a:solidFill>
                          <a:latin typeface="+mn-lt"/>
                          <a:ea typeface="+mn-ea"/>
                          <a:cs typeface="+mn-cs"/>
                        </a:rPr>
                        <a:t>Vaststellen van een opleidings-/trainingsaanbod om competenties te ontwikkelen</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112727752"/>
                  </a:ext>
                </a:extLst>
              </a:tr>
              <a:tr h="370840">
                <a:tc vMerge="1">
                  <a:txBody>
                    <a:bodyPr/>
                    <a:lstStyle/>
                    <a:p>
                      <a:endParaRPr lang="nl-NL" sz="1000" i="0" kern="1200" dirty="0">
                        <a:solidFill>
                          <a:schemeClr val="accent1">
                            <a:lumMod val="50000"/>
                          </a:schemeClr>
                        </a:solidFill>
                        <a:latin typeface="+mn-lt"/>
                        <a:ea typeface="+mn-ea"/>
                        <a:cs typeface="+mn-cs"/>
                      </a:endParaRPr>
                    </a:p>
                  </a:txBody>
                  <a:tcPr/>
                </a:tc>
                <a:tc rowSpan="6">
                  <a:txBody>
                    <a:bodyPr/>
                    <a:lstStyle/>
                    <a:p>
                      <a:pPr lvl="0" algn="l">
                        <a:buNone/>
                      </a:pPr>
                      <a:r>
                        <a:rPr lang="nl-NL" sz="1000" i="0" kern="1200" dirty="0">
                          <a:solidFill>
                            <a:schemeClr val="tx1"/>
                          </a:solidFill>
                          <a:latin typeface="+mn-lt"/>
                          <a:ea typeface="+mn-ea"/>
                          <a:cs typeface="+mn-cs"/>
                        </a:rPr>
                        <a:t>Opleidingsplan voor medewerkers en plan deskundigheidsbevordering vrijwilligers zijn aanwezig, actueel en aligned met Strategisch HR-beleid</a:t>
                      </a:r>
                    </a:p>
                    <a:p>
                      <a:pPr lvl="0" algn="l">
                        <a:buNone/>
                      </a:pPr>
                      <a:endParaRPr lang="nl-NL" sz="1000" i="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600" i="1" kern="1200" dirty="0">
                          <a:solidFill>
                            <a:schemeClr val="tx1"/>
                          </a:solidFill>
                          <a:effectLst/>
                          <a:latin typeface="Calibri" panose="020F0502020204030204" pitchFamily="34" charset="0"/>
                          <a:ea typeface="+mn-ea"/>
                          <a:cs typeface="Times New Roman" panose="02020603050405020304" pitchFamily="18" charset="0"/>
                        </a:rPr>
                        <a:t>Het opleidingsplan voor medewerkers en plan deskundigheidsbevordering vrijwilligers zijn onderdeel van  het HR-plan en dragen bij aan het realiseren van de doelstellingen</a:t>
                      </a:r>
                    </a:p>
                    <a:p>
                      <a:pPr lvl="0" algn="l">
                        <a:buNone/>
                      </a:pPr>
                      <a:endParaRPr lang="nl-NL" sz="1000" i="0"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i="0" kern="1200" dirty="0">
                          <a:solidFill>
                            <a:schemeClr val="tx1"/>
                          </a:solidFill>
                          <a:latin typeface="+mn-lt"/>
                          <a:ea typeface="+mn-ea"/>
                          <a:cs typeface="+mn-cs"/>
                        </a:rPr>
                        <a:t>Vaststellen welke kennis en vaardigheden nodig zijn voor de uitvoering van het functieprofiel </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537196010"/>
                  </a:ext>
                </a:extLst>
              </a:tr>
              <a:tr h="370840">
                <a:tc vMerge="1">
                  <a:txBody>
                    <a:bodyPr/>
                    <a:lstStyle/>
                    <a:p>
                      <a:endParaRPr lang="nl-NL" sz="1000" i="0" kern="1200" dirty="0">
                        <a:solidFill>
                          <a:schemeClr val="accent1">
                            <a:lumMod val="50000"/>
                          </a:schemeClr>
                        </a:solidFill>
                        <a:latin typeface="+mn-lt"/>
                        <a:ea typeface="+mn-ea"/>
                        <a:cs typeface="+mn-cs"/>
                      </a:endParaRPr>
                    </a:p>
                  </a:txBody>
                  <a:tcPr/>
                </a:tc>
                <a:tc vMerge="1">
                  <a:txBody>
                    <a:bodyPr/>
                    <a:lstStyle/>
                    <a:p>
                      <a:pPr lvl="0" algn="l">
                        <a:buNone/>
                      </a:pPr>
                      <a:endParaRPr lang="nl-NL" sz="1000" i="0"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i="0" kern="1200" dirty="0">
                          <a:solidFill>
                            <a:schemeClr val="tx1"/>
                          </a:solidFill>
                          <a:latin typeface="+mn-lt"/>
                          <a:ea typeface="+mn-ea"/>
                          <a:cs typeface="+mn-cs"/>
                        </a:rPr>
                        <a:t>Uitvoeren strategische personeelsontwikkeling, dit vormt input voor afspraken die je met medewerkers maakt over hun ontwikkeling</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2258463471"/>
                  </a:ext>
                </a:extLst>
              </a:tr>
              <a:tr h="370840">
                <a:tc vMerge="1">
                  <a:txBody>
                    <a:bodyPr/>
                    <a:lstStyle/>
                    <a:p>
                      <a:endParaRPr lang="nl-NL" sz="1000" i="0" kern="1200" dirty="0">
                        <a:solidFill>
                          <a:schemeClr val="accent1">
                            <a:lumMod val="50000"/>
                          </a:schemeClr>
                        </a:solidFill>
                        <a:latin typeface="+mn-lt"/>
                        <a:ea typeface="+mn-ea"/>
                        <a:cs typeface="+mn-cs"/>
                      </a:endParaRPr>
                    </a:p>
                  </a:txBody>
                  <a:tcPr/>
                </a:tc>
                <a:tc vMerge="1">
                  <a:txBody>
                    <a:bodyPr/>
                    <a:lstStyle/>
                    <a:p>
                      <a:pPr lvl="0" algn="l">
                        <a:buNone/>
                      </a:pPr>
                      <a:endParaRPr lang="nl-NL" sz="1000" i="0"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i="0" kern="1200" dirty="0">
                          <a:solidFill>
                            <a:schemeClr val="tx1"/>
                          </a:solidFill>
                          <a:latin typeface="+mn-lt"/>
                          <a:ea typeface="+mn-ea"/>
                          <a:cs typeface="+mn-cs"/>
                        </a:rPr>
                        <a:t>Voeren van ontwikkelgesprekken </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755614091"/>
                  </a:ext>
                </a:extLst>
              </a:tr>
              <a:tr h="370840">
                <a:tc vMerge="1">
                  <a:txBody>
                    <a:bodyPr/>
                    <a:lstStyle/>
                    <a:p>
                      <a:endParaRPr lang="nl-NL"/>
                    </a:p>
                  </a:txBody>
                  <a:tcPr/>
                </a:tc>
                <a:tc vMerge="1">
                  <a:txBody>
                    <a:bodyPr/>
                    <a:lstStyle/>
                    <a:p>
                      <a:endParaRPr lang="nl-NL"/>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i="0" kern="1200" dirty="0">
                          <a:solidFill>
                            <a:schemeClr val="tx1"/>
                          </a:solidFill>
                          <a:latin typeface="+mn-lt"/>
                          <a:ea typeface="+mn-ea"/>
                          <a:cs typeface="+mn-cs"/>
                        </a:rPr>
                        <a:t>Beschikbaar stellen budget om opleidingsplan en deskundigheidsbevordering uit te voeren</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140603574"/>
                  </a:ext>
                </a:extLst>
              </a:tr>
              <a:tr h="370840">
                <a:tc vMerge="1">
                  <a:txBody>
                    <a:bodyPr/>
                    <a:lstStyle/>
                    <a:p>
                      <a:endParaRPr lang="nl-NL"/>
                    </a:p>
                  </a:txBody>
                  <a:tcPr/>
                </a:tc>
                <a:tc vMerge="1">
                  <a:txBody>
                    <a:bodyPr/>
                    <a:lstStyle/>
                    <a:p>
                      <a:endParaRPr lang="nl-NL"/>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i="0" kern="1200" dirty="0">
                          <a:solidFill>
                            <a:schemeClr val="tx1"/>
                          </a:solidFill>
                          <a:latin typeface="+mn-lt"/>
                          <a:ea typeface="+mn-ea"/>
                          <a:cs typeface="+mn-cs"/>
                        </a:rPr>
                        <a:t>Structureel gebruik van Bibliotheekcampus om (mede) uitvoering te geven aan opleidingsplan</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2159339733"/>
                  </a:ext>
                </a:extLst>
              </a:tr>
              <a:tr h="370840">
                <a:tc vMerge="1">
                  <a:txBody>
                    <a:bodyPr/>
                    <a:lstStyle/>
                    <a:p>
                      <a:endParaRPr lang="nl-NL" sz="1000" i="0" kern="1200" dirty="0">
                        <a:solidFill>
                          <a:schemeClr val="accent1">
                            <a:lumMod val="50000"/>
                          </a:schemeClr>
                        </a:solidFill>
                        <a:latin typeface="+mn-lt"/>
                        <a:ea typeface="+mn-ea"/>
                        <a:cs typeface="+mn-cs"/>
                      </a:endParaRPr>
                    </a:p>
                  </a:txBody>
                  <a:tcPr/>
                </a:tc>
                <a:tc vMerge="1">
                  <a:txBody>
                    <a:bodyPr/>
                    <a:lstStyle/>
                    <a:p>
                      <a:pPr lvl="0" algn="l">
                        <a:buNone/>
                      </a:pPr>
                      <a:endParaRPr lang="nl-NL" sz="1000" i="0"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i="0" kern="1200" dirty="0">
                          <a:solidFill>
                            <a:schemeClr val="tx1"/>
                          </a:solidFill>
                          <a:latin typeface="+mn-lt"/>
                          <a:ea typeface="+mn-ea"/>
                          <a:cs typeface="+mn-cs"/>
                        </a:rPr>
                        <a:t>Borgen van inhoud en afspraken</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4017870027"/>
                  </a:ext>
                </a:extLst>
              </a:tr>
              <a:tr h="370840">
                <a:tc vMerge="1">
                  <a:txBody>
                    <a:bodyPr/>
                    <a:lstStyle/>
                    <a:p>
                      <a:pPr algn="l">
                        <a:lnSpc>
                          <a:spcPct val="107000"/>
                        </a:lnSpc>
                        <a:spcAft>
                          <a:spcPts val="800"/>
                        </a:spcAft>
                      </a:pP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a:tc>
                <a:tc rowSpan="3">
                  <a:txBody>
                    <a:bodyPr/>
                    <a:lstStyle/>
                    <a:p>
                      <a:pPr lvl="0" algn="l">
                        <a:buNone/>
                      </a:pPr>
                      <a:r>
                        <a:rPr lang="nl-NL" sz="1000" i="0" kern="1200" dirty="0">
                          <a:solidFill>
                            <a:schemeClr val="tx1"/>
                          </a:solidFill>
                          <a:latin typeface="+mn-lt"/>
                          <a:ea typeface="+mn-ea"/>
                          <a:cs typeface="+mn-cs"/>
                        </a:rPr>
                        <a:t>Procedure gesprekkencyclus (instrument) is vastgesteld en geïmplementeerd</a:t>
                      </a:r>
                    </a:p>
                    <a:p>
                      <a:pPr lvl="0" algn="l">
                        <a:buNone/>
                      </a:pPr>
                      <a:endParaRPr lang="nl-NL" sz="600" i="1" kern="1200" dirty="0">
                        <a:solidFill>
                          <a:schemeClr val="tx1"/>
                        </a:solidFill>
                        <a:effectLst/>
                        <a:latin typeface="Calibri" panose="020F0502020204030204" pitchFamily="34"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600" i="1" kern="1200" dirty="0">
                          <a:solidFill>
                            <a:schemeClr val="tx1"/>
                          </a:solidFill>
                          <a:effectLst/>
                          <a:latin typeface="Calibri" panose="020F0502020204030204" pitchFamily="34" charset="0"/>
                          <a:ea typeface="+mn-ea"/>
                          <a:cs typeface="Times New Roman" panose="02020603050405020304" pitchFamily="18" charset="0"/>
                        </a:rPr>
                        <a:t>De procedure gesprekkencyclus is passend bij de lerende organisatie en voldoet aan de CAO. Inhoud: Vastgelegd is wie met wie de gesprekken voert, waarover het gesprek gaat , de frequentie van de gesprekken, bij wie het initiatief voor de gesprekken ligt en op welke manier deze worden vastgelegd.</a:t>
                      </a:r>
                    </a:p>
                    <a:p>
                      <a:pPr lvl="0" algn="l">
                        <a:buNone/>
                      </a:pPr>
                      <a:endParaRPr lang="nl-NL" sz="600" i="1"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lvl="0">
                        <a:buNone/>
                      </a:pPr>
                      <a:r>
                        <a:rPr lang="nl-NL" sz="1000" i="0" kern="1200" dirty="0">
                          <a:solidFill>
                            <a:schemeClr val="tx1"/>
                          </a:solidFill>
                          <a:latin typeface="+mn-lt"/>
                          <a:ea typeface="+mn-ea"/>
                          <a:cs typeface="+mn-cs"/>
                        </a:rPr>
                        <a:t>Opstellen óf herijken procedure gesprekkencyclus</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876146700"/>
                  </a:ext>
                </a:extLst>
              </a:tr>
              <a:tr h="161423">
                <a:tc vMerge="1">
                  <a:txBody>
                    <a:bodyPr/>
                    <a:lstStyle/>
                    <a:p>
                      <a:endParaRPr lang="nl-NL" sz="1000" i="0" kern="1200" dirty="0">
                        <a:solidFill>
                          <a:schemeClr val="accent1">
                            <a:lumMod val="50000"/>
                          </a:schemeClr>
                        </a:solidFill>
                        <a:latin typeface="+mn-lt"/>
                        <a:ea typeface="+mn-ea"/>
                        <a:cs typeface="+mn-cs"/>
                      </a:endParaRPr>
                    </a:p>
                  </a:txBody>
                  <a:tcPr/>
                </a:tc>
                <a:tc vMerge="1">
                  <a:txBody>
                    <a:bodyPr/>
                    <a:lstStyle/>
                    <a:p>
                      <a:pPr lvl="0" algn="l">
                        <a:buNone/>
                      </a:pPr>
                      <a:endParaRPr lang="nl-NL" sz="1000" i="0" kern="1200" dirty="0">
                        <a:solidFill>
                          <a:schemeClr val="tx1"/>
                        </a:solidFill>
                        <a:latin typeface="+mn-lt"/>
                        <a:ea typeface="+mn-ea"/>
                        <a:cs typeface="+mn-cs"/>
                      </a:endParaRPr>
                    </a:p>
                  </a:txBody>
                  <a:tcPr/>
                </a:tc>
                <a:tc>
                  <a:txBody>
                    <a:bodyPr/>
                    <a:lstStyle/>
                    <a:p>
                      <a:pPr lvl="0">
                        <a:buNone/>
                      </a:pPr>
                      <a:r>
                        <a:rPr lang="nl-NL" sz="1000" i="0" kern="1200" dirty="0">
                          <a:solidFill>
                            <a:schemeClr val="tx1"/>
                          </a:solidFill>
                          <a:latin typeface="+mn-lt"/>
                          <a:ea typeface="+mn-ea"/>
                          <a:cs typeface="+mn-cs"/>
                        </a:rPr>
                        <a:t>Voeren gesprekken met medewerkers op basis van de vastgestelde procedure, hierin worden afspraken gemaakt over de gewenste competenties en het ontwikkelen daarvan</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000" i="0" kern="1200" dirty="0">
                        <a:solidFill>
                          <a:schemeClr val="tx1"/>
                        </a:solidFill>
                        <a:latin typeface="+mn-lt"/>
                        <a:ea typeface="+mn-ea"/>
                        <a:cs typeface="+mn-cs"/>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163456400"/>
                  </a:ext>
                </a:extLst>
              </a:tr>
              <a:tr h="370840">
                <a:tc vMerge="1">
                  <a:txBody>
                    <a:bodyPr/>
                    <a:lstStyle/>
                    <a:p>
                      <a:endParaRPr lang="nl-NL" sz="1000" i="0" kern="1200" dirty="0">
                        <a:solidFill>
                          <a:schemeClr val="accent1">
                            <a:lumMod val="50000"/>
                          </a:schemeClr>
                        </a:solidFill>
                        <a:latin typeface="+mn-lt"/>
                        <a:ea typeface="+mn-ea"/>
                        <a:cs typeface="+mn-cs"/>
                      </a:endParaRPr>
                    </a:p>
                  </a:txBody>
                  <a:tcPr/>
                </a:tc>
                <a:tc vMerge="1">
                  <a:txBody>
                    <a:bodyPr/>
                    <a:lstStyle/>
                    <a:p>
                      <a:pPr lvl="0" algn="l">
                        <a:buNone/>
                      </a:pPr>
                      <a:endParaRPr lang="nl-NL" sz="1000" i="0"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i="0" kern="1200" dirty="0">
                          <a:solidFill>
                            <a:schemeClr val="tx1"/>
                          </a:solidFill>
                          <a:latin typeface="+mn-lt"/>
                          <a:ea typeface="+mn-ea"/>
                          <a:cs typeface="+mn-cs"/>
                        </a:rPr>
                        <a:t>Evalueren procedure en zo nodig bijstellen</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31454823"/>
                  </a:ext>
                </a:extLst>
              </a:tr>
            </a:tbl>
          </a:graphicData>
        </a:graphic>
      </p:graphicFrame>
      <p:sp>
        <p:nvSpPr>
          <p:cNvPr id="2" name="Tijdelijke aanduiding voor dianummer 1">
            <a:extLst>
              <a:ext uri="{FF2B5EF4-FFF2-40B4-BE49-F238E27FC236}">
                <a16:creationId xmlns:a16="http://schemas.microsoft.com/office/drawing/2014/main" id="{8E961D20-B3FF-4986-AA47-A77146092978}"/>
              </a:ext>
            </a:extLst>
          </p:cNvPr>
          <p:cNvSpPr>
            <a:spLocks noGrp="1"/>
          </p:cNvSpPr>
          <p:nvPr>
            <p:ph type="sldNum" sz="quarter" idx="12"/>
          </p:nvPr>
        </p:nvSpPr>
        <p:spPr/>
        <p:txBody>
          <a:bodyPr/>
          <a:lstStyle/>
          <a:p>
            <a:fld id="{103CB0E5-0E23-4933-8AB6-15A768443C0A}" type="slidenum">
              <a:rPr lang="nl-NL" smtClean="0"/>
              <a:t>22</a:t>
            </a:fld>
            <a:endParaRPr lang="nl-NL"/>
          </a:p>
        </p:txBody>
      </p:sp>
    </p:spTree>
    <p:extLst>
      <p:ext uri="{BB962C8B-B14F-4D97-AF65-F5344CB8AC3E}">
        <p14:creationId xmlns:p14="http://schemas.microsoft.com/office/powerpoint/2010/main" val="5038088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2">
            <a:extLst>
              <a:ext uri="{FF2B5EF4-FFF2-40B4-BE49-F238E27FC236}">
                <a16:creationId xmlns:a16="http://schemas.microsoft.com/office/drawing/2014/main" id="{A49DA683-BD42-4D57-8867-53F6CEF31F0B}"/>
              </a:ext>
            </a:extLst>
          </p:cNvPr>
          <p:cNvGraphicFramePr>
            <a:graphicFrameLocks noGrp="1"/>
          </p:cNvGraphicFramePr>
          <p:nvPr>
            <p:extLst>
              <p:ext uri="{D42A27DB-BD31-4B8C-83A1-F6EECF244321}">
                <p14:modId xmlns:p14="http://schemas.microsoft.com/office/powerpoint/2010/main" val="2008460527"/>
              </p:ext>
            </p:extLst>
          </p:nvPr>
        </p:nvGraphicFramePr>
        <p:xfrm>
          <a:off x="822121" y="619079"/>
          <a:ext cx="10715992" cy="5499670"/>
        </p:xfrm>
        <a:graphic>
          <a:graphicData uri="http://schemas.openxmlformats.org/drawingml/2006/table">
            <a:tbl>
              <a:tblPr firstRow="1" bandRow="1">
                <a:tableStyleId>{5940675A-B579-460E-94D1-54222C63F5DA}</a:tableStyleId>
              </a:tblPr>
              <a:tblGrid>
                <a:gridCol w="1656446">
                  <a:extLst>
                    <a:ext uri="{9D8B030D-6E8A-4147-A177-3AD203B41FA5}">
                      <a16:colId xmlns:a16="http://schemas.microsoft.com/office/drawing/2014/main" val="1980687794"/>
                    </a:ext>
                  </a:extLst>
                </a:gridCol>
                <a:gridCol w="2064431">
                  <a:extLst>
                    <a:ext uri="{9D8B030D-6E8A-4147-A177-3AD203B41FA5}">
                      <a16:colId xmlns:a16="http://schemas.microsoft.com/office/drawing/2014/main" val="1620095385"/>
                    </a:ext>
                  </a:extLst>
                </a:gridCol>
                <a:gridCol w="4190352">
                  <a:extLst>
                    <a:ext uri="{9D8B030D-6E8A-4147-A177-3AD203B41FA5}">
                      <a16:colId xmlns:a16="http://schemas.microsoft.com/office/drawing/2014/main" val="1960387525"/>
                    </a:ext>
                  </a:extLst>
                </a:gridCol>
                <a:gridCol w="208280">
                  <a:extLst>
                    <a:ext uri="{9D8B030D-6E8A-4147-A177-3AD203B41FA5}">
                      <a16:colId xmlns:a16="http://schemas.microsoft.com/office/drawing/2014/main" val="2904915509"/>
                    </a:ext>
                  </a:extLst>
                </a:gridCol>
                <a:gridCol w="208280">
                  <a:extLst>
                    <a:ext uri="{9D8B030D-6E8A-4147-A177-3AD203B41FA5}">
                      <a16:colId xmlns:a16="http://schemas.microsoft.com/office/drawing/2014/main" val="1797782378"/>
                    </a:ext>
                  </a:extLst>
                </a:gridCol>
                <a:gridCol w="208280">
                  <a:extLst>
                    <a:ext uri="{9D8B030D-6E8A-4147-A177-3AD203B41FA5}">
                      <a16:colId xmlns:a16="http://schemas.microsoft.com/office/drawing/2014/main" val="3099696435"/>
                    </a:ext>
                  </a:extLst>
                </a:gridCol>
                <a:gridCol w="208280">
                  <a:extLst>
                    <a:ext uri="{9D8B030D-6E8A-4147-A177-3AD203B41FA5}">
                      <a16:colId xmlns:a16="http://schemas.microsoft.com/office/drawing/2014/main" val="2808535185"/>
                    </a:ext>
                  </a:extLst>
                </a:gridCol>
                <a:gridCol w="684020">
                  <a:extLst>
                    <a:ext uri="{9D8B030D-6E8A-4147-A177-3AD203B41FA5}">
                      <a16:colId xmlns:a16="http://schemas.microsoft.com/office/drawing/2014/main" val="3407259166"/>
                    </a:ext>
                  </a:extLst>
                </a:gridCol>
                <a:gridCol w="671804">
                  <a:extLst>
                    <a:ext uri="{9D8B030D-6E8A-4147-A177-3AD203B41FA5}">
                      <a16:colId xmlns:a16="http://schemas.microsoft.com/office/drawing/2014/main" val="3119544773"/>
                    </a:ext>
                  </a:extLst>
                </a:gridCol>
                <a:gridCol w="615819">
                  <a:extLst>
                    <a:ext uri="{9D8B030D-6E8A-4147-A177-3AD203B41FA5}">
                      <a16:colId xmlns:a16="http://schemas.microsoft.com/office/drawing/2014/main" val="308118611"/>
                    </a:ext>
                  </a:extLst>
                </a:gridCol>
              </a:tblGrid>
              <a:tr h="0">
                <a:tc gridSpan="10">
                  <a:txBody>
                    <a:bodyPr/>
                    <a:lstStyle/>
                    <a:p>
                      <a:r>
                        <a:rPr lang="nl-NL" sz="1400" b="1" i="1" kern="1200" dirty="0">
                          <a:solidFill>
                            <a:schemeClr val="accent1">
                              <a:lumMod val="50000"/>
                            </a:schemeClr>
                          </a:solidFill>
                          <a:latin typeface="+mn-lt"/>
                          <a:ea typeface="+mn-ea"/>
                          <a:cs typeface="+mn-cs"/>
                        </a:rPr>
                        <a:t>Management van Medewerkers - Respecteren</a:t>
                      </a:r>
                    </a:p>
                  </a:txBody>
                  <a:tcPr>
                    <a:solidFill>
                      <a:schemeClr val="accent6">
                        <a:lumMod val="60000"/>
                        <a:lumOff val="40000"/>
                      </a:schemeClr>
                    </a:solidFill>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extLst>
                  <a:ext uri="{0D108BD9-81ED-4DB2-BD59-A6C34878D82A}">
                    <a16:rowId xmlns:a16="http://schemas.microsoft.com/office/drawing/2014/main" val="3262346146"/>
                  </a:ext>
                </a:extLst>
              </a:tr>
              <a:tr h="307910">
                <a:tc>
                  <a:txBody>
                    <a:bodyPr/>
                    <a:lstStyle/>
                    <a:p>
                      <a:r>
                        <a:rPr lang="nl-NL" sz="1400" b="1" kern="1200" dirty="0">
                          <a:solidFill>
                            <a:schemeClr val="accent1">
                              <a:lumMod val="50000"/>
                            </a:schemeClr>
                          </a:solidFill>
                          <a:latin typeface="+mn-lt"/>
                          <a:ea typeface="+mn-ea"/>
                          <a:cs typeface="+mn-cs"/>
                        </a:rPr>
                        <a:t>KPI</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Prestatie-indicator</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Activiteit</a:t>
                      </a:r>
                    </a:p>
                  </a:txBody>
                  <a:tcPr>
                    <a:solidFill>
                      <a:schemeClr val="tx2">
                        <a:lumMod val="20000"/>
                        <a:lumOff val="80000"/>
                      </a:schemeClr>
                    </a:solidFill>
                  </a:tcPr>
                </a:tc>
                <a:tc gridSpan="4">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1</a:t>
                      </a:r>
                    </a:p>
                  </a:txBody>
                  <a:tcPr>
                    <a:solidFill>
                      <a:schemeClr val="tx2">
                        <a:lumMod val="20000"/>
                        <a:lumOff val="80000"/>
                      </a:schemeClr>
                    </a:solidFill>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2</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3</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4</a:t>
                      </a:r>
                    </a:p>
                  </a:txBody>
                  <a:tcPr>
                    <a:solidFill>
                      <a:schemeClr val="tx2">
                        <a:lumMod val="20000"/>
                        <a:lumOff val="80000"/>
                      </a:schemeClr>
                    </a:solidFill>
                  </a:tcPr>
                </a:tc>
                <a:extLst>
                  <a:ext uri="{0D108BD9-81ED-4DB2-BD59-A6C34878D82A}">
                    <a16:rowId xmlns:a16="http://schemas.microsoft.com/office/drawing/2014/main" val="1538182492"/>
                  </a:ext>
                </a:extLst>
              </a:tr>
              <a:tr h="117847">
                <a:tc rowSpan="12">
                  <a:txBody>
                    <a:bodyPr/>
                    <a:lstStyle/>
                    <a:p>
                      <a:pPr algn="l">
                        <a:lnSpc>
                          <a:spcPct val="107000"/>
                        </a:lnSpc>
                        <a:spcAft>
                          <a:spcPts val="800"/>
                        </a:spcAft>
                      </a:pPr>
                      <a:r>
                        <a:rPr lang="nl-NL" sz="1000" dirty="0">
                          <a:effectLst/>
                          <a:latin typeface="Calibri" panose="020F0502020204030204" pitchFamily="34" charset="0"/>
                          <a:ea typeface="Calibri" panose="020F0502020204030204" pitchFamily="34" charset="0"/>
                          <a:cs typeface="Times New Roman" panose="02020603050405020304" pitchFamily="18" charset="0"/>
                        </a:rPr>
                        <a:t>3.5 De organisatie en de leidinggevenden geven hun medewerkers erkenning en waardering voor hun inzet, resultaten en verbetering van de organisatie</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p>
                      <a:endParaRPr lang="nl-NL" sz="1000" i="0" kern="1200" dirty="0">
                        <a:solidFill>
                          <a:schemeClr val="accent1">
                            <a:lumMod val="50000"/>
                          </a:schemeClr>
                        </a:solidFill>
                        <a:latin typeface="+mn-lt"/>
                        <a:ea typeface="+mn-ea"/>
                        <a:cs typeface="+mn-cs"/>
                      </a:endParaRPr>
                    </a:p>
                  </a:txBody>
                  <a:tcPr/>
                </a:tc>
                <a:tc rowSpan="4">
                  <a:txBody>
                    <a:bodyPr/>
                    <a:lstStyle/>
                    <a:p>
                      <a:pPr marL="0" algn="l" defTabSz="914400" rtl="0" eaLnBrk="1" latinLnBrk="0" hangingPunct="1"/>
                      <a:r>
                        <a:rPr lang="nl-NL" sz="1000" i="0" kern="1200" dirty="0">
                          <a:solidFill>
                            <a:schemeClr val="accent1">
                              <a:lumMod val="50000"/>
                            </a:schemeClr>
                          </a:solidFill>
                          <a:latin typeface="+mn-lt"/>
                          <a:ea typeface="+mn-ea"/>
                          <a:cs typeface="+mn-cs"/>
                        </a:rPr>
                        <a:t>Inschaling van medewerkers is helder en transparant op basis van functieprofiel</a:t>
                      </a:r>
                    </a:p>
                    <a:p>
                      <a:pPr marL="0" algn="l" defTabSz="914400" rtl="0" eaLnBrk="1" latinLnBrk="0" hangingPunct="1"/>
                      <a:endParaRPr lang="nl-NL" sz="1000" i="0" kern="1200" dirty="0">
                        <a:solidFill>
                          <a:schemeClr val="accent1">
                            <a:lumMod val="50000"/>
                          </a:schemeClr>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600" i="1" kern="1200" dirty="0">
                          <a:solidFill>
                            <a:schemeClr val="tx1"/>
                          </a:solidFill>
                          <a:effectLst/>
                          <a:latin typeface="Calibri" panose="020F0502020204030204" pitchFamily="34" charset="0"/>
                          <a:ea typeface="+mn-ea"/>
                          <a:cs typeface="Times New Roman" panose="02020603050405020304" pitchFamily="18" charset="0"/>
                        </a:rPr>
                        <a:t>Financiële waardering van medewerkers vindt plaats op basis van de inschaling van het functieprofiel en is voor iedereen helder</a:t>
                      </a:r>
                    </a:p>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lvl="0">
                        <a:buNone/>
                      </a:pPr>
                      <a:r>
                        <a:rPr lang="nl-NL" sz="1000" i="0" kern="1200" dirty="0">
                          <a:solidFill>
                            <a:schemeClr val="accent1">
                              <a:lumMod val="50000"/>
                            </a:schemeClr>
                          </a:solidFill>
                          <a:latin typeface="+mn-lt"/>
                          <a:ea typeface="+mn-ea"/>
                          <a:cs typeface="+mn-cs"/>
                        </a:rPr>
                        <a:t>Inschaling opnemen als onderdeel van het functieprofiel</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112727752"/>
                  </a:ext>
                </a:extLst>
              </a:tr>
              <a:tr h="37084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lvl="0">
                        <a:buNone/>
                      </a:pPr>
                      <a:r>
                        <a:rPr lang="nl-NL" sz="1000" i="0" kern="1200" dirty="0">
                          <a:solidFill>
                            <a:schemeClr val="accent1">
                              <a:lumMod val="50000"/>
                            </a:schemeClr>
                          </a:solidFill>
                          <a:latin typeface="+mn-lt"/>
                          <a:ea typeface="+mn-ea"/>
                          <a:cs typeface="+mn-cs"/>
                        </a:rPr>
                        <a:t>Bij in dienst nemen medewerker inschalen conform functieprofiel en geldende regels cao</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537196010"/>
                  </a:ext>
                </a:extLst>
              </a:tr>
              <a:tr h="37084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lvl="0">
                        <a:buNone/>
                      </a:pPr>
                      <a:r>
                        <a:rPr lang="nl-NL" sz="1000" i="0" kern="1200" dirty="0">
                          <a:solidFill>
                            <a:schemeClr val="accent1">
                              <a:lumMod val="50000"/>
                            </a:schemeClr>
                          </a:solidFill>
                          <a:latin typeface="+mn-lt"/>
                          <a:ea typeface="+mn-ea"/>
                          <a:cs typeface="+mn-cs"/>
                        </a:rPr>
                        <a:t>Financiële groei en doorgroeimogelijkheden binnen de profielen zijn vastgelegd</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2258463471"/>
                  </a:ext>
                </a:extLst>
              </a:tr>
              <a:tr h="396240">
                <a:tc vMerge="1">
                  <a:txBody>
                    <a:bodyPr/>
                    <a:lstStyle/>
                    <a:p>
                      <a:endParaRPr lang="nl-NL"/>
                    </a:p>
                  </a:txBody>
                  <a:tcPr/>
                </a:tc>
                <a:tc vMerge="1">
                  <a:txBody>
                    <a:bodyPr/>
                    <a:lstStyle/>
                    <a:p>
                      <a:endParaRPr lang="nl-NL"/>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i="0" kern="1200" dirty="0">
                          <a:solidFill>
                            <a:schemeClr val="accent1">
                              <a:lumMod val="50000"/>
                            </a:schemeClr>
                          </a:solidFill>
                          <a:latin typeface="+mn-lt"/>
                          <a:ea typeface="+mn-ea"/>
                          <a:cs typeface="+mn-cs"/>
                        </a:rPr>
                        <a:t>Het jaarlijkse functioneringsgesprek conform CAO wordt gehouden, naast functioneren is ook beloning een onderdeel van het gesprek</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3755614091"/>
                  </a:ext>
                </a:extLst>
              </a:tr>
              <a:tr h="370840">
                <a:tc vMerge="1">
                  <a:txBody>
                    <a:bodyPr/>
                    <a:lstStyle/>
                    <a:p>
                      <a:endParaRPr lang="nl-NL"/>
                    </a:p>
                  </a:txBody>
                  <a:tcPr/>
                </a:tc>
                <a:tc rowSpan="3">
                  <a:txBody>
                    <a:bodyPr/>
                    <a:lstStyle/>
                    <a:p>
                      <a:pPr marL="0" algn="l" defTabSz="914400" rtl="0" eaLnBrk="1" latinLnBrk="0" hangingPunct="1"/>
                      <a:r>
                        <a:rPr lang="nl-NL" sz="1000" i="0" kern="1200" dirty="0">
                          <a:solidFill>
                            <a:schemeClr val="accent1">
                              <a:lumMod val="50000"/>
                            </a:schemeClr>
                          </a:solidFill>
                          <a:latin typeface="+mn-lt"/>
                          <a:ea typeface="+mn-ea"/>
                          <a:cs typeface="+mn-cs"/>
                        </a:rPr>
                        <a:t>Erkenning en waardering (niet financieel)</a:t>
                      </a:r>
                    </a:p>
                    <a:p>
                      <a:pPr marL="0" algn="l" defTabSz="914400" rtl="0" eaLnBrk="1" latinLnBrk="0" hangingPunct="1"/>
                      <a:endParaRPr lang="nl-NL" sz="1000" i="0" kern="1200" dirty="0">
                        <a:solidFill>
                          <a:schemeClr val="accent1">
                            <a:lumMod val="50000"/>
                          </a:schemeClr>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600" i="1" kern="1200" dirty="0">
                          <a:solidFill>
                            <a:schemeClr val="tx1"/>
                          </a:solidFill>
                          <a:effectLst/>
                          <a:latin typeface="Calibri" panose="020F0502020204030204" pitchFamily="34" charset="0"/>
                          <a:ea typeface="+mn-ea"/>
                          <a:cs typeface="Times New Roman" panose="02020603050405020304" pitchFamily="18" charset="0"/>
                        </a:rPr>
                        <a:t>Medewerkers voelen zich onderdeel van de organisatie. Hiervoor moet ook de zachte kant van het managen van de medewerkers voldoende aandacht krijgen </a:t>
                      </a:r>
                    </a:p>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lvl="0">
                        <a:buNone/>
                      </a:pPr>
                      <a:r>
                        <a:rPr lang="nl-NL" sz="1000" i="0" kern="1200" dirty="0">
                          <a:solidFill>
                            <a:schemeClr val="accent1">
                              <a:lumMod val="50000"/>
                            </a:schemeClr>
                          </a:solidFill>
                          <a:latin typeface="+mn-lt"/>
                          <a:ea typeface="+mn-ea"/>
                          <a:cs typeface="+mn-cs"/>
                        </a:rPr>
                        <a:t>Medewerkers de ruimte geven om te leren en ontwikkelen binnen vast te stellen kaders</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140603574"/>
                  </a:ext>
                </a:extLst>
              </a:tr>
              <a:tr h="370840">
                <a:tc vMerge="1">
                  <a:txBody>
                    <a:bodyPr/>
                    <a:lstStyle/>
                    <a:p>
                      <a:endParaRPr lang="nl-NL"/>
                    </a:p>
                  </a:txBody>
                  <a:tcPr/>
                </a:tc>
                <a:tc vMerge="1">
                  <a:txBody>
                    <a:bodyPr/>
                    <a:lstStyle/>
                    <a:p>
                      <a:endParaRPr lang="nl-NL"/>
                    </a:p>
                  </a:txBody>
                  <a:tcPr/>
                </a:tc>
                <a:tc>
                  <a:txBody>
                    <a:bodyPr/>
                    <a:lstStyle/>
                    <a:p>
                      <a:pPr lvl="0">
                        <a:buNone/>
                      </a:pPr>
                      <a:r>
                        <a:rPr lang="nl-NL" sz="1000" i="0" kern="1200" dirty="0">
                          <a:solidFill>
                            <a:schemeClr val="accent1">
                              <a:lumMod val="50000"/>
                            </a:schemeClr>
                          </a:solidFill>
                          <a:latin typeface="+mn-lt"/>
                          <a:ea typeface="+mn-ea"/>
                          <a:cs typeface="+mn-cs"/>
                        </a:rPr>
                        <a:t>Medewerkers worden ingezet op kwaliteit en talenten</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4017870027"/>
                  </a:ext>
                </a:extLst>
              </a:tr>
              <a:tr h="370840">
                <a:tc vMerge="1">
                  <a:txBody>
                    <a:bodyPr/>
                    <a:lstStyle/>
                    <a:p>
                      <a:endParaRPr lang="nl-NL"/>
                    </a:p>
                  </a:txBody>
                  <a:tcPr/>
                </a:tc>
                <a:tc vMerge="1">
                  <a:txBody>
                    <a:bodyPr/>
                    <a:lstStyle/>
                    <a:p>
                      <a:endParaRPr lang="nl-NL"/>
                    </a:p>
                  </a:txBody>
                  <a:tcPr/>
                </a:tc>
                <a:tc>
                  <a:txBody>
                    <a:bodyPr/>
                    <a:lstStyle/>
                    <a:p>
                      <a:pPr lvl="0"/>
                      <a:r>
                        <a:rPr lang="nl-NL" sz="1000" i="0" kern="1200" dirty="0">
                          <a:solidFill>
                            <a:schemeClr val="accent1">
                              <a:lumMod val="50000"/>
                            </a:schemeClr>
                          </a:solidFill>
                          <a:latin typeface="+mn-lt"/>
                          <a:ea typeface="+mn-ea"/>
                          <a:cs typeface="+mn-cs"/>
                        </a:rPr>
                        <a:t>Bepaal welke kaders de organisatie heeft voor aandacht voor medewerkers. </a:t>
                      </a:r>
                    </a:p>
                    <a:p>
                      <a:pPr lvl="0">
                        <a:buNone/>
                      </a:pPr>
                      <a:r>
                        <a:rPr lang="nl-NL" sz="600" i="1" kern="1200" dirty="0">
                          <a:solidFill>
                            <a:schemeClr val="tx1"/>
                          </a:solidFill>
                          <a:effectLst/>
                          <a:latin typeface="Calibri" panose="020F0502020204030204" pitchFamily="34" charset="0"/>
                          <a:ea typeface="+mn-ea"/>
                          <a:cs typeface="Times New Roman" panose="02020603050405020304" pitchFamily="18" charset="0"/>
                        </a:rPr>
                        <a:t>Bijvoorbeeld; teamuitjes, attentie/aandacht voor verjaardag, jubileum of feestdagen, lief en leed</a:t>
                      </a:r>
                      <a:endParaRPr lang="nl-NL" sz="1000" i="0" kern="1200" dirty="0">
                        <a:solidFill>
                          <a:schemeClr val="accent1">
                            <a:lumMod val="50000"/>
                          </a:schemeClr>
                        </a:solidFill>
                        <a:latin typeface="+mn-lt"/>
                        <a:ea typeface="+mn-ea"/>
                        <a:cs typeface="+mn-cs"/>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876146700"/>
                  </a:ext>
                </a:extLst>
              </a:tr>
              <a:tr h="161423">
                <a:tc vMerge="1">
                  <a:txBody>
                    <a:bodyPr/>
                    <a:lstStyle/>
                    <a:p>
                      <a:endParaRPr lang="nl-NL" sz="1000" i="0" kern="1200" dirty="0">
                        <a:solidFill>
                          <a:schemeClr val="accent1">
                            <a:lumMod val="50000"/>
                          </a:schemeClr>
                        </a:solidFill>
                        <a:latin typeface="+mn-lt"/>
                        <a:ea typeface="+mn-ea"/>
                        <a:cs typeface="+mn-cs"/>
                      </a:endParaRPr>
                    </a:p>
                  </a:txBody>
                  <a:tcPr/>
                </a:tc>
                <a:tc rowSpan="3">
                  <a:txBody>
                    <a:bodyPr/>
                    <a:lstStyle/>
                    <a:p>
                      <a:pPr marL="0" algn="l" defTabSz="914400" rtl="0" eaLnBrk="1" latinLnBrk="0" hangingPunct="1"/>
                      <a:r>
                        <a:rPr lang="nl-NL" sz="1000" i="0" kern="1200" dirty="0">
                          <a:solidFill>
                            <a:schemeClr val="accent1">
                              <a:lumMod val="50000"/>
                            </a:schemeClr>
                          </a:solidFill>
                          <a:latin typeface="+mn-lt"/>
                          <a:ea typeface="+mn-ea"/>
                          <a:cs typeface="+mn-cs"/>
                        </a:rPr>
                        <a:t>Inspraak en medezeggenschap voor medewerkers is ingericht</a:t>
                      </a:r>
                    </a:p>
                    <a:p>
                      <a:pPr marL="0" algn="l" defTabSz="914400" rtl="0" eaLnBrk="1" latinLnBrk="0" hangingPunct="1"/>
                      <a:endParaRPr lang="nl-NL" sz="1000" i="0" kern="1200" dirty="0">
                        <a:solidFill>
                          <a:schemeClr val="accent1">
                            <a:lumMod val="50000"/>
                          </a:schemeClr>
                        </a:solidFill>
                        <a:latin typeface="+mn-lt"/>
                        <a:ea typeface="+mn-ea"/>
                        <a:cs typeface="+mn-cs"/>
                      </a:endParaRPr>
                    </a:p>
                    <a:p>
                      <a:pPr lvl="0">
                        <a:buNone/>
                      </a:pPr>
                      <a:r>
                        <a:rPr lang="nl-NL" sz="600" i="1" kern="1200" dirty="0">
                          <a:solidFill>
                            <a:schemeClr val="tx1"/>
                          </a:solidFill>
                          <a:effectLst/>
                          <a:latin typeface="Calibri" panose="020F0502020204030204" pitchFamily="34" charset="0"/>
                          <a:ea typeface="+mn-ea"/>
                          <a:cs typeface="Times New Roman" panose="02020603050405020304" pitchFamily="18" charset="0"/>
                        </a:rPr>
                        <a:t>De mening van medewerkers is belangrijk voor de organisatie. Door inspraak en medezeggenschap te borgen in de organisatie weten medewerkers en vrijwilligers via welke weg zij invloed kunnen uitoefenen.</a:t>
                      </a:r>
                    </a:p>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lvl="0">
                        <a:buNone/>
                      </a:pPr>
                      <a:r>
                        <a:rPr lang="nl-NL" sz="1000" i="0" kern="1200" dirty="0">
                          <a:solidFill>
                            <a:schemeClr val="accent1">
                              <a:lumMod val="50000"/>
                            </a:schemeClr>
                          </a:solidFill>
                          <a:latin typeface="+mn-lt"/>
                          <a:ea typeface="+mn-ea"/>
                          <a:cs typeface="+mn-cs"/>
                        </a:rPr>
                        <a:t>Inrichten personeelsvertegenwoordiging of ondernemingsraad</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163456400"/>
                  </a:ext>
                </a:extLst>
              </a:tr>
              <a:tr h="370840">
                <a:tc vMerge="1">
                  <a:txBody>
                    <a:bodyPr/>
                    <a:lstStyle/>
                    <a:p>
                      <a:endParaRPr lang="nl-NL" sz="1000" i="0" kern="1200" dirty="0">
                        <a:solidFill>
                          <a:schemeClr val="accent1">
                            <a:lumMod val="50000"/>
                          </a:schemeClr>
                        </a:solidFill>
                        <a:latin typeface="+mn-lt"/>
                        <a:ea typeface="+mn-ea"/>
                        <a:cs typeface="+mn-cs"/>
                      </a:endParaRPr>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lvl="0">
                        <a:buNone/>
                      </a:pPr>
                      <a:r>
                        <a:rPr lang="nl-NL" sz="1000" i="0" kern="1200" dirty="0">
                          <a:solidFill>
                            <a:schemeClr val="accent1">
                              <a:lumMod val="50000"/>
                            </a:schemeClr>
                          </a:solidFill>
                          <a:latin typeface="+mn-lt"/>
                          <a:ea typeface="+mn-ea"/>
                          <a:cs typeface="+mn-cs"/>
                        </a:rPr>
                        <a:t>Informatiebijeenkomsten over beleid en andere belangrijke zaken waar medewerkers kunnen meedenken en praten</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31454823"/>
                  </a:ext>
                </a:extLst>
              </a:tr>
              <a:tr h="370840">
                <a:tc vMerge="1">
                  <a:txBody>
                    <a:bodyPr/>
                    <a:lstStyle/>
                    <a:p>
                      <a:endParaRPr lang="nl-NL"/>
                    </a:p>
                  </a:txBody>
                  <a:tcPr/>
                </a:tc>
                <a:tc vMerge="1">
                  <a:txBody>
                    <a:bodyPr/>
                    <a:lstStyle/>
                    <a:p>
                      <a:endParaRPr lang="nl-NL"/>
                    </a:p>
                  </a:txBody>
                  <a:tcPr/>
                </a:tc>
                <a:tc>
                  <a:txBody>
                    <a:bodyPr/>
                    <a:lstStyle/>
                    <a:p>
                      <a:pPr lvl="0">
                        <a:buNone/>
                      </a:pPr>
                      <a:r>
                        <a:rPr lang="nl-NL" sz="1000" i="0" kern="1200" dirty="0">
                          <a:solidFill>
                            <a:schemeClr val="accent1">
                              <a:lumMod val="50000"/>
                            </a:schemeClr>
                          </a:solidFill>
                          <a:latin typeface="+mn-lt"/>
                          <a:ea typeface="+mn-ea"/>
                          <a:cs typeface="+mn-cs"/>
                        </a:rPr>
                        <a:t>Organiseren werkoverleg waarbij medewerkers inspraak hebben in de agenda</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497586951"/>
                  </a:ext>
                </a:extLst>
              </a:tr>
              <a:tr h="370840">
                <a:tc vMerge="1">
                  <a:txBody>
                    <a:bodyPr/>
                    <a:lstStyle/>
                    <a:p>
                      <a:endParaRPr lang="nl-NL" sz="1000" i="0" kern="1200" dirty="0">
                        <a:solidFill>
                          <a:schemeClr val="accent1">
                            <a:lumMod val="50000"/>
                          </a:schemeClr>
                        </a:solidFill>
                        <a:latin typeface="+mn-lt"/>
                        <a:ea typeface="+mn-ea"/>
                        <a:cs typeface="+mn-cs"/>
                      </a:endParaRPr>
                    </a:p>
                  </a:txBody>
                  <a:tcPr/>
                </a:tc>
                <a:tc rowSpan="2">
                  <a:txBody>
                    <a:bodyPr/>
                    <a:lstStyle/>
                    <a:p>
                      <a:pPr marL="0" algn="l" defTabSz="914400" rtl="0" eaLnBrk="1" latinLnBrk="0" hangingPunct="1"/>
                      <a:r>
                        <a:rPr lang="nl-NL" sz="1000" i="0" kern="1200" dirty="0">
                          <a:solidFill>
                            <a:schemeClr val="accent1">
                              <a:lumMod val="50000"/>
                            </a:schemeClr>
                          </a:solidFill>
                          <a:latin typeface="+mn-lt"/>
                          <a:ea typeface="+mn-ea"/>
                          <a:cs typeface="+mn-cs"/>
                        </a:rPr>
                        <a:t>Opvolging vanuit medewerkertevredenheid- en vrijwilligertevredenheidonderzoek is geborgd</a:t>
                      </a:r>
                    </a:p>
                    <a:p>
                      <a:pPr marL="0" algn="l" defTabSz="914400" rtl="0" eaLnBrk="1" latinLnBrk="0" hangingPunct="1"/>
                      <a:endParaRPr lang="nl-NL" sz="1000" i="0" kern="1200" dirty="0">
                        <a:solidFill>
                          <a:schemeClr val="accent1">
                            <a:lumMod val="50000"/>
                          </a:schemeClr>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600" i="1" kern="1200" dirty="0">
                          <a:solidFill>
                            <a:schemeClr val="tx1"/>
                          </a:solidFill>
                          <a:effectLst/>
                          <a:latin typeface="Calibri" panose="020F0502020204030204" pitchFamily="34" charset="0"/>
                          <a:ea typeface="+mn-ea"/>
                          <a:cs typeface="Times New Roman" panose="02020603050405020304" pitchFamily="18" charset="0"/>
                        </a:rPr>
                        <a:t>De tevredenheid van medewerkers en vrijwilligers is belangrijk voor de organisatie.</a:t>
                      </a:r>
                      <a:endParaRPr lang="nl-NL" sz="1000" i="0" kern="1200" dirty="0">
                        <a:solidFill>
                          <a:schemeClr val="accent1">
                            <a:lumMod val="50000"/>
                          </a:schemeClr>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i="0" kern="1200" dirty="0">
                          <a:solidFill>
                            <a:schemeClr val="accent1">
                              <a:lumMod val="50000"/>
                            </a:schemeClr>
                          </a:solidFill>
                          <a:latin typeface="+mn-lt"/>
                          <a:ea typeface="+mn-ea"/>
                          <a:cs typeface="+mn-cs"/>
                        </a:rPr>
                        <a:t>Periodiek (1x per 4 jaar) de tevredenheid van medewerkers en vrijwilligers onderzoeken</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2358219659"/>
                  </a:ext>
                </a:extLst>
              </a:tr>
              <a:tr h="370840">
                <a:tc vMerge="1">
                  <a:txBody>
                    <a:bodyPr/>
                    <a:lstStyle/>
                    <a:p>
                      <a:endParaRPr lang="nl-NL" sz="1000" i="0" kern="1200" dirty="0">
                        <a:solidFill>
                          <a:schemeClr val="accent1">
                            <a:lumMod val="50000"/>
                          </a:schemeClr>
                        </a:solidFill>
                        <a:latin typeface="+mn-lt"/>
                        <a:ea typeface="+mn-ea"/>
                        <a:cs typeface="+mn-cs"/>
                      </a:endParaRPr>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lvl="0">
                        <a:buNone/>
                      </a:pPr>
                      <a:r>
                        <a:rPr lang="nl-NL" sz="1000" i="0" kern="1200" dirty="0">
                          <a:solidFill>
                            <a:schemeClr val="accent1">
                              <a:lumMod val="50000"/>
                            </a:schemeClr>
                          </a:solidFill>
                          <a:latin typeface="+mn-lt"/>
                          <a:ea typeface="+mn-ea"/>
                          <a:cs typeface="+mn-cs"/>
                        </a:rPr>
                        <a:t>Opvolging MTO-VTO - Rode draad wordt uit de rapportage gehaald, hierop worden maatregelen genomen om de tevredenheid te vergroten. Opvolging is onderdeel van de P&amp;C-cyclus </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013876850"/>
                  </a:ext>
                </a:extLst>
              </a:tr>
            </a:tbl>
          </a:graphicData>
        </a:graphic>
      </p:graphicFrame>
      <p:sp>
        <p:nvSpPr>
          <p:cNvPr id="2" name="Tijdelijke aanduiding voor dianummer 1">
            <a:extLst>
              <a:ext uri="{FF2B5EF4-FFF2-40B4-BE49-F238E27FC236}">
                <a16:creationId xmlns:a16="http://schemas.microsoft.com/office/drawing/2014/main" id="{3BC2AAF3-5001-46EA-9134-948C6570C7F2}"/>
              </a:ext>
            </a:extLst>
          </p:cNvPr>
          <p:cNvSpPr>
            <a:spLocks noGrp="1"/>
          </p:cNvSpPr>
          <p:nvPr>
            <p:ph type="sldNum" sz="quarter" idx="12"/>
          </p:nvPr>
        </p:nvSpPr>
        <p:spPr/>
        <p:txBody>
          <a:bodyPr/>
          <a:lstStyle/>
          <a:p>
            <a:fld id="{103CB0E5-0E23-4933-8AB6-15A768443C0A}" type="slidenum">
              <a:rPr lang="nl-NL" smtClean="0"/>
              <a:t>23</a:t>
            </a:fld>
            <a:endParaRPr lang="nl-NL"/>
          </a:p>
        </p:txBody>
      </p:sp>
    </p:spTree>
    <p:extLst>
      <p:ext uri="{BB962C8B-B14F-4D97-AF65-F5344CB8AC3E}">
        <p14:creationId xmlns:p14="http://schemas.microsoft.com/office/powerpoint/2010/main" val="12888822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2">
            <a:extLst>
              <a:ext uri="{FF2B5EF4-FFF2-40B4-BE49-F238E27FC236}">
                <a16:creationId xmlns:a16="http://schemas.microsoft.com/office/drawing/2014/main" id="{92C8B39B-52A1-4226-94CE-10DC1A730D90}"/>
              </a:ext>
            </a:extLst>
          </p:cNvPr>
          <p:cNvGraphicFramePr>
            <a:graphicFrameLocks noGrp="1"/>
          </p:cNvGraphicFramePr>
          <p:nvPr>
            <p:extLst>
              <p:ext uri="{D42A27DB-BD31-4B8C-83A1-F6EECF244321}">
                <p14:modId xmlns:p14="http://schemas.microsoft.com/office/powerpoint/2010/main" val="2990738539"/>
              </p:ext>
            </p:extLst>
          </p:nvPr>
        </p:nvGraphicFramePr>
        <p:xfrm>
          <a:off x="822121" y="619079"/>
          <a:ext cx="10715992" cy="5713030"/>
        </p:xfrm>
        <a:graphic>
          <a:graphicData uri="http://schemas.openxmlformats.org/drawingml/2006/table">
            <a:tbl>
              <a:tblPr firstRow="1" bandRow="1">
                <a:tableStyleId>{5940675A-B579-460E-94D1-54222C63F5DA}</a:tableStyleId>
              </a:tblPr>
              <a:tblGrid>
                <a:gridCol w="1656446">
                  <a:extLst>
                    <a:ext uri="{9D8B030D-6E8A-4147-A177-3AD203B41FA5}">
                      <a16:colId xmlns:a16="http://schemas.microsoft.com/office/drawing/2014/main" val="1980687794"/>
                    </a:ext>
                  </a:extLst>
                </a:gridCol>
                <a:gridCol w="2064431">
                  <a:extLst>
                    <a:ext uri="{9D8B030D-6E8A-4147-A177-3AD203B41FA5}">
                      <a16:colId xmlns:a16="http://schemas.microsoft.com/office/drawing/2014/main" val="1620095385"/>
                    </a:ext>
                  </a:extLst>
                </a:gridCol>
                <a:gridCol w="4190352">
                  <a:extLst>
                    <a:ext uri="{9D8B030D-6E8A-4147-A177-3AD203B41FA5}">
                      <a16:colId xmlns:a16="http://schemas.microsoft.com/office/drawing/2014/main" val="1960387525"/>
                    </a:ext>
                  </a:extLst>
                </a:gridCol>
                <a:gridCol w="208280">
                  <a:extLst>
                    <a:ext uri="{9D8B030D-6E8A-4147-A177-3AD203B41FA5}">
                      <a16:colId xmlns:a16="http://schemas.microsoft.com/office/drawing/2014/main" val="2904915509"/>
                    </a:ext>
                  </a:extLst>
                </a:gridCol>
                <a:gridCol w="208280">
                  <a:extLst>
                    <a:ext uri="{9D8B030D-6E8A-4147-A177-3AD203B41FA5}">
                      <a16:colId xmlns:a16="http://schemas.microsoft.com/office/drawing/2014/main" val="1797782378"/>
                    </a:ext>
                  </a:extLst>
                </a:gridCol>
                <a:gridCol w="208280">
                  <a:extLst>
                    <a:ext uri="{9D8B030D-6E8A-4147-A177-3AD203B41FA5}">
                      <a16:colId xmlns:a16="http://schemas.microsoft.com/office/drawing/2014/main" val="3099696435"/>
                    </a:ext>
                  </a:extLst>
                </a:gridCol>
                <a:gridCol w="208280">
                  <a:extLst>
                    <a:ext uri="{9D8B030D-6E8A-4147-A177-3AD203B41FA5}">
                      <a16:colId xmlns:a16="http://schemas.microsoft.com/office/drawing/2014/main" val="2808535185"/>
                    </a:ext>
                  </a:extLst>
                </a:gridCol>
                <a:gridCol w="684020">
                  <a:extLst>
                    <a:ext uri="{9D8B030D-6E8A-4147-A177-3AD203B41FA5}">
                      <a16:colId xmlns:a16="http://schemas.microsoft.com/office/drawing/2014/main" val="3407259166"/>
                    </a:ext>
                  </a:extLst>
                </a:gridCol>
                <a:gridCol w="671804">
                  <a:extLst>
                    <a:ext uri="{9D8B030D-6E8A-4147-A177-3AD203B41FA5}">
                      <a16:colId xmlns:a16="http://schemas.microsoft.com/office/drawing/2014/main" val="3119544773"/>
                    </a:ext>
                  </a:extLst>
                </a:gridCol>
                <a:gridCol w="615819">
                  <a:extLst>
                    <a:ext uri="{9D8B030D-6E8A-4147-A177-3AD203B41FA5}">
                      <a16:colId xmlns:a16="http://schemas.microsoft.com/office/drawing/2014/main" val="308118611"/>
                    </a:ext>
                  </a:extLst>
                </a:gridCol>
              </a:tblGrid>
              <a:tr h="0">
                <a:tc gridSpan="10">
                  <a:txBody>
                    <a:bodyPr/>
                    <a:lstStyle/>
                    <a:p>
                      <a:r>
                        <a:rPr lang="nl-NL" sz="1400" b="1" i="1" kern="1200" dirty="0">
                          <a:solidFill>
                            <a:schemeClr val="accent1">
                              <a:lumMod val="50000"/>
                            </a:schemeClr>
                          </a:solidFill>
                          <a:latin typeface="+mn-lt"/>
                          <a:ea typeface="+mn-ea"/>
                          <a:cs typeface="+mn-cs"/>
                        </a:rPr>
                        <a:t>Management van Middelen - Geld</a:t>
                      </a:r>
                    </a:p>
                  </a:txBody>
                  <a:tcPr>
                    <a:solidFill>
                      <a:schemeClr val="accent6">
                        <a:lumMod val="60000"/>
                        <a:lumOff val="40000"/>
                      </a:schemeClr>
                    </a:solidFill>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extLst>
                  <a:ext uri="{0D108BD9-81ED-4DB2-BD59-A6C34878D82A}">
                    <a16:rowId xmlns:a16="http://schemas.microsoft.com/office/drawing/2014/main" val="3262346146"/>
                  </a:ext>
                </a:extLst>
              </a:tr>
              <a:tr h="307910">
                <a:tc>
                  <a:txBody>
                    <a:bodyPr/>
                    <a:lstStyle/>
                    <a:p>
                      <a:r>
                        <a:rPr lang="nl-NL" sz="1400" b="1" kern="1200" dirty="0">
                          <a:solidFill>
                            <a:schemeClr val="accent1">
                              <a:lumMod val="50000"/>
                            </a:schemeClr>
                          </a:solidFill>
                          <a:latin typeface="+mn-lt"/>
                          <a:ea typeface="+mn-ea"/>
                          <a:cs typeface="+mn-cs"/>
                        </a:rPr>
                        <a:t>KPI</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Prestatie-indicator</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Activiteit</a:t>
                      </a:r>
                    </a:p>
                  </a:txBody>
                  <a:tcPr>
                    <a:solidFill>
                      <a:schemeClr val="tx2">
                        <a:lumMod val="20000"/>
                        <a:lumOff val="80000"/>
                      </a:schemeClr>
                    </a:solidFill>
                  </a:tcPr>
                </a:tc>
                <a:tc gridSpan="4">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1</a:t>
                      </a:r>
                    </a:p>
                  </a:txBody>
                  <a:tcPr>
                    <a:solidFill>
                      <a:schemeClr val="tx2">
                        <a:lumMod val="20000"/>
                        <a:lumOff val="80000"/>
                      </a:schemeClr>
                    </a:solidFill>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2</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3</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4</a:t>
                      </a:r>
                    </a:p>
                  </a:txBody>
                  <a:tcPr>
                    <a:solidFill>
                      <a:schemeClr val="tx2">
                        <a:lumMod val="20000"/>
                        <a:lumOff val="80000"/>
                      </a:schemeClr>
                    </a:solidFill>
                  </a:tcPr>
                </a:tc>
                <a:extLst>
                  <a:ext uri="{0D108BD9-81ED-4DB2-BD59-A6C34878D82A}">
                    <a16:rowId xmlns:a16="http://schemas.microsoft.com/office/drawing/2014/main" val="1538182492"/>
                  </a:ext>
                </a:extLst>
              </a:tr>
              <a:tr h="117847">
                <a:tc rowSpan="12">
                  <a:txBody>
                    <a:bodyPr/>
                    <a:lstStyle/>
                    <a:p>
                      <a:pPr algn="l">
                        <a:lnSpc>
                          <a:spcPct val="107000"/>
                        </a:lnSpc>
                        <a:spcAft>
                          <a:spcPts val="800"/>
                        </a:spcAft>
                      </a:pPr>
                      <a:r>
                        <a:rPr lang="nl-NL" sz="1000" dirty="0">
                          <a:effectLst/>
                          <a:latin typeface="Calibri" panose="020F0502020204030204" pitchFamily="34" charset="0"/>
                          <a:ea typeface="Calibri" panose="020F0502020204030204" pitchFamily="34" charset="0"/>
                          <a:cs typeface="Times New Roman" panose="02020603050405020304" pitchFamily="18" charset="0"/>
                        </a:rPr>
                        <a:t>4.1 De  organisatie verwerft, gebruikt, beheert en beschermt haar financiële middelen op basis van haar strategie en beleid en georiënteerd op de korte en lange termijn</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nl-NL" sz="1000" i="0" kern="1200" dirty="0">
                        <a:solidFill>
                          <a:schemeClr val="accent1">
                            <a:lumMod val="50000"/>
                          </a:schemeClr>
                        </a:solidFill>
                        <a:latin typeface="+mn-lt"/>
                        <a:ea typeface="+mn-ea"/>
                        <a:cs typeface="+mn-cs"/>
                      </a:endParaRPr>
                    </a:p>
                  </a:txBody>
                  <a:tcPr/>
                </a:tc>
                <a:tc rowSpan="6">
                  <a:txBody>
                    <a:bodyPr/>
                    <a:lstStyle/>
                    <a:p>
                      <a:pPr algn="l">
                        <a:lnSpc>
                          <a:spcPct val="107000"/>
                        </a:lnSpc>
                        <a:spcAft>
                          <a:spcPts val="800"/>
                        </a:spcAft>
                      </a:pPr>
                      <a:r>
                        <a:rPr lang="nl-NL" sz="1000" dirty="0">
                          <a:effectLst/>
                          <a:latin typeface="Calibri" panose="020F0502020204030204" pitchFamily="34" charset="0"/>
                          <a:ea typeface="Calibri" panose="020F0502020204030204" pitchFamily="34" charset="0"/>
                          <a:cs typeface="Times New Roman" panose="02020603050405020304" pitchFamily="18" charset="0"/>
                        </a:rPr>
                        <a:t>De inkomstenbronnen van de organisatie zijn stabiel en hebben een meerjarig perspectief</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lvl="0">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Subsidies worden aangevraagd met meerjarig perspectief – subsidieaanvraag - subsidiebeschikking</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112727752"/>
                  </a:ext>
                </a:extLst>
              </a:tr>
              <a:tr h="37084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lvl="0">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Er wordt actief gezocht naar nieuwe (structurele/langlopende) inkomsten</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537196010"/>
                  </a:ext>
                </a:extLst>
              </a:tr>
              <a:tr h="37084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lvl="0">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Incidentele inkomsten worden waar mogelijk omgezet naar structurele afspraken</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2258463471"/>
                  </a:ext>
                </a:extLst>
              </a:tr>
              <a:tr h="396240">
                <a:tc vMerge="1">
                  <a:txBody>
                    <a:bodyPr/>
                    <a:lstStyle/>
                    <a:p>
                      <a:endParaRPr lang="nl-NL"/>
                    </a:p>
                  </a:txBody>
                  <a:tcPr/>
                </a:tc>
                <a:tc vMerge="1">
                  <a:txBody>
                    <a:bodyPr/>
                    <a:lstStyle/>
                    <a:p>
                      <a:endParaRPr lang="nl-NL"/>
                    </a:p>
                  </a:txBody>
                  <a:tcPr/>
                </a:tc>
                <a:tc>
                  <a:txBody>
                    <a:bodyPr/>
                    <a:lstStyle/>
                    <a:p>
                      <a:pPr>
                        <a:lnSpc>
                          <a:spcPct val="107000"/>
                        </a:lnSpc>
                        <a:spcAft>
                          <a:spcPts val="800"/>
                        </a:spcAft>
                      </a:pPr>
                      <a:r>
                        <a:rPr lang="nl-NL" sz="1000" kern="1200" dirty="0">
                          <a:solidFill>
                            <a:schemeClr val="tx1"/>
                          </a:solidFill>
                          <a:effectLst/>
                          <a:latin typeface="Calibri" panose="020F0502020204030204" pitchFamily="34" charset="0"/>
                          <a:ea typeface="+mn-ea"/>
                          <a:cs typeface="Times New Roman" panose="02020603050405020304" pitchFamily="18" charset="0"/>
                        </a:rPr>
                        <a:t>Er wordt gestuurd op inkomsten uit projecten</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3755614091"/>
                  </a:ext>
                </a:extLst>
              </a:tr>
              <a:tr h="37084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lvl="0">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Er wordt gestuurd op inkomsten uit verhuur</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140603574"/>
                  </a:ext>
                </a:extLst>
              </a:tr>
              <a:tr h="370840">
                <a:tc vMerge="1">
                  <a:txBody>
                    <a:bodyPr/>
                    <a:lstStyle/>
                    <a:p>
                      <a:endParaRPr lang="nl-NL"/>
                    </a:p>
                  </a:txBody>
                  <a:tcPr/>
                </a:tc>
                <a:tc vMerge="1">
                  <a:txBody>
                    <a:bodyPr/>
                    <a:lstStyle/>
                    <a:p>
                      <a:endParaRPr lang="nl-NL"/>
                    </a:p>
                  </a:txBody>
                  <a:tcPr/>
                </a:tc>
                <a:tc>
                  <a:txBody>
                    <a:bodyPr/>
                    <a:lstStyle/>
                    <a:p>
                      <a:pPr lvl="0">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Structurele politieke lobby wordt gevoerd om (nieuwe) financiële stromen te verwerven en vooral bestaande te behouden</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4017870027"/>
                  </a:ext>
                </a:extLst>
              </a:tr>
              <a:tr h="161423">
                <a:tc vMerge="1">
                  <a:txBody>
                    <a:bodyPr/>
                    <a:lstStyle/>
                    <a:p>
                      <a:endParaRPr lang="nl-NL"/>
                    </a:p>
                  </a:txBody>
                  <a:tcPr/>
                </a:tc>
                <a:tc rowSpan="6">
                  <a:txBody>
                    <a:bodyPr/>
                    <a:lstStyle/>
                    <a:p>
                      <a:pPr marL="0" algn="l" defTabSz="914400" rtl="0" eaLnBrk="1" latinLnBrk="0" hangingPunct="1">
                        <a:lnSpc>
                          <a:spcPct val="107000"/>
                        </a:lnSpc>
                        <a:spcAft>
                          <a:spcPts val="800"/>
                        </a:spcAft>
                      </a:pPr>
                      <a:r>
                        <a:rPr lang="nl-NL" sz="1000" kern="1200" dirty="0">
                          <a:solidFill>
                            <a:schemeClr val="tx1"/>
                          </a:solidFill>
                          <a:effectLst/>
                          <a:latin typeface="Calibri" panose="020F0502020204030204" pitchFamily="34" charset="0"/>
                          <a:ea typeface="+mn-ea"/>
                          <a:cs typeface="Times New Roman" panose="02020603050405020304" pitchFamily="18" charset="0"/>
                        </a:rPr>
                        <a:t>Het gebruik van de financiële middelen zijn in overeenstemming met de strategie van de organisatie en afgestemd op de risico's van de inkomsten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b="0" i="0" u="none" strike="noStrike" dirty="0">
                          <a:solidFill>
                            <a:srgbClr val="000000"/>
                          </a:solidFill>
                          <a:effectLst/>
                          <a:latin typeface="Calibri" panose="020F0502020204030204" pitchFamily="34" charset="0"/>
                        </a:rPr>
                        <a:t>Meerjarig perspectief m.b.t. resultatenrekening, fte's en balans</a:t>
                      </a:r>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2457678732"/>
                  </a:ext>
                </a:extLst>
              </a:tr>
              <a:tr h="161423">
                <a:tc vMerge="1">
                  <a:txBody>
                    <a:bodyPr/>
                    <a:lstStyle/>
                    <a:p>
                      <a:endParaRPr lang="nl-NL"/>
                    </a:p>
                  </a:txBody>
                  <a:tcPr/>
                </a:tc>
                <a:tc vMerge="1">
                  <a:txBody>
                    <a:bodyPr/>
                    <a:lstStyle/>
                    <a:p>
                      <a:endParaRPr lang="nl-NL"/>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b="0" i="0" u="none" strike="noStrike" dirty="0">
                          <a:solidFill>
                            <a:srgbClr val="000000"/>
                          </a:solidFill>
                          <a:effectLst/>
                          <a:latin typeface="Calibri" panose="020F0502020204030204" pitchFamily="34" charset="0"/>
                        </a:rPr>
                        <a:t>Investeringsplan</a:t>
                      </a:r>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75163213"/>
                  </a:ext>
                </a:extLst>
              </a:tr>
              <a:tr h="161423">
                <a:tc vMerge="1">
                  <a:txBody>
                    <a:bodyPr/>
                    <a:lstStyle/>
                    <a:p>
                      <a:endParaRPr lang="nl-NL" sz="1000" i="0" kern="1200" dirty="0">
                        <a:solidFill>
                          <a:schemeClr val="accent1">
                            <a:lumMod val="50000"/>
                          </a:schemeClr>
                        </a:solidFill>
                        <a:latin typeface="+mn-lt"/>
                        <a:ea typeface="+mn-ea"/>
                        <a:cs typeface="+mn-cs"/>
                      </a:endParaRPr>
                    </a:p>
                  </a:txBody>
                  <a:tcPr/>
                </a:tc>
                <a:tc vMerge="1">
                  <a:txBody>
                    <a:bodyPr/>
                    <a:lstStyle/>
                    <a:p>
                      <a:pPr marL="0" algn="l" defTabSz="914400" rtl="0" eaLnBrk="1" latinLnBrk="0" hangingPunct="1">
                        <a:lnSpc>
                          <a:spcPct val="107000"/>
                        </a:lnSpc>
                        <a:spcAft>
                          <a:spcPts val="800"/>
                        </a:spcAft>
                      </a:pPr>
                      <a:r>
                        <a:rPr lang="nl-NL" sz="1000" kern="1200" dirty="0">
                          <a:solidFill>
                            <a:schemeClr val="tx1"/>
                          </a:solidFill>
                          <a:effectLst/>
                          <a:latin typeface="Calibri" panose="020F0502020204030204" pitchFamily="34" charset="0"/>
                          <a:ea typeface="+mn-ea"/>
                          <a:cs typeface="Times New Roman" panose="02020603050405020304" pitchFamily="18" charset="0"/>
                        </a:rPr>
                        <a:t>Het gebruik van de financiële middelen zijn in overeenstemming met de strategie van de organisatie en afgestemd op de risico's van de inkomsten</a:t>
                      </a:r>
                    </a:p>
                  </a:txBody>
                  <a:tcPr/>
                </a:tc>
                <a:tc>
                  <a:txBody>
                    <a:bodyPr/>
                    <a:lstStyle/>
                    <a:p>
                      <a:pPr lvl="0">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In het gebruik van de financiële middelen worden de kosten afgestemd op de risico's van inkomsten (matching - tijdelijk vs. vast) - Langlopende kostencontracten worden gematcht met langlopende inkomsten.</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163456400"/>
                  </a:ext>
                </a:extLst>
              </a:tr>
              <a:tr h="370840">
                <a:tc vMerge="1">
                  <a:txBody>
                    <a:bodyPr/>
                    <a:lstStyle/>
                    <a:p>
                      <a:endParaRPr lang="nl-NL" sz="1000" i="0" kern="1200" dirty="0">
                        <a:solidFill>
                          <a:schemeClr val="accent1">
                            <a:lumMod val="50000"/>
                          </a:schemeClr>
                        </a:solidFill>
                        <a:latin typeface="+mn-lt"/>
                        <a:ea typeface="+mn-ea"/>
                        <a:cs typeface="+mn-cs"/>
                      </a:endParaRPr>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lvl="0">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Er wordt gestuurd op return on investment (ROI) (meten van rendement op je investeringen, in hoeverre vertaalt het geld dat je uitgeeft zich in inkomsten)</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31454823"/>
                  </a:ext>
                </a:extLst>
              </a:tr>
              <a:tr h="370840">
                <a:tc vMerge="1">
                  <a:txBody>
                    <a:bodyPr/>
                    <a:lstStyle/>
                    <a:p>
                      <a:endParaRPr lang="nl-NL"/>
                    </a:p>
                  </a:txBody>
                  <a:tcPr/>
                </a:tc>
                <a:tc vMerge="1">
                  <a:txBody>
                    <a:bodyPr/>
                    <a:lstStyle/>
                    <a:p>
                      <a:endParaRPr lang="nl-NL"/>
                    </a:p>
                  </a:txBody>
                  <a:tcPr/>
                </a:tc>
                <a:tc>
                  <a:txBody>
                    <a:bodyPr/>
                    <a:lstStyle/>
                    <a:p>
                      <a:pPr lvl="0">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Er wordt gestuurd op helder geformuleerde, transparante, langlopende contracten/constructies waarvoor zo weinig mogelijk administratieve inspanning/doorrekening nodig is.</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497586951"/>
                  </a:ext>
                </a:extLst>
              </a:tr>
              <a:tr h="370840">
                <a:tc vMerge="1">
                  <a:txBody>
                    <a:bodyPr/>
                    <a:lstStyle/>
                    <a:p>
                      <a:endParaRPr lang="nl-NL" sz="1000" i="0" kern="1200" dirty="0">
                        <a:solidFill>
                          <a:schemeClr val="accent1">
                            <a:lumMod val="50000"/>
                          </a:schemeClr>
                        </a:solidFill>
                        <a:latin typeface="+mn-lt"/>
                        <a:ea typeface="+mn-ea"/>
                        <a:cs typeface="+mn-cs"/>
                      </a:endParaRPr>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kern="1200" dirty="0">
                          <a:solidFill>
                            <a:schemeClr val="tx1"/>
                          </a:solidFill>
                          <a:effectLst/>
                          <a:latin typeface="Calibri" panose="020F0502020204030204" pitchFamily="34" charset="0"/>
                          <a:ea typeface="+mn-ea"/>
                          <a:cs typeface="Times New Roman" panose="02020603050405020304" pitchFamily="18" charset="0"/>
                        </a:rPr>
                        <a:t>Middelen worden zo efficiënt mogelijk ingezet voor maatschappelijke taken van de organisatie</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2358219659"/>
                  </a:ext>
                </a:extLst>
              </a:tr>
            </a:tbl>
          </a:graphicData>
        </a:graphic>
      </p:graphicFrame>
      <p:sp>
        <p:nvSpPr>
          <p:cNvPr id="2" name="Tijdelijke aanduiding voor dianummer 1">
            <a:extLst>
              <a:ext uri="{FF2B5EF4-FFF2-40B4-BE49-F238E27FC236}">
                <a16:creationId xmlns:a16="http://schemas.microsoft.com/office/drawing/2014/main" id="{87049E6D-6525-44B5-BEBE-E4AA53CC48DE}"/>
              </a:ext>
            </a:extLst>
          </p:cNvPr>
          <p:cNvSpPr>
            <a:spLocks noGrp="1"/>
          </p:cNvSpPr>
          <p:nvPr>
            <p:ph type="sldNum" sz="quarter" idx="12"/>
          </p:nvPr>
        </p:nvSpPr>
        <p:spPr/>
        <p:txBody>
          <a:bodyPr/>
          <a:lstStyle/>
          <a:p>
            <a:fld id="{103CB0E5-0E23-4933-8AB6-15A768443C0A}" type="slidenum">
              <a:rPr lang="nl-NL" smtClean="0"/>
              <a:t>24</a:t>
            </a:fld>
            <a:endParaRPr lang="nl-NL"/>
          </a:p>
        </p:txBody>
      </p:sp>
    </p:spTree>
    <p:extLst>
      <p:ext uri="{BB962C8B-B14F-4D97-AF65-F5344CB8AC3E}">
        <p14:creationId xmlns:p14="http://schemas.microsoft.com/office/powerpoint/2010/main" val="4938188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a:extLst>
              <a:ext uri="{FF2B5EF4-FFF2-40B4-BE49-F238E27FC236}">
                <a16:creationId xmlns:a16="http://schemas.microsoft.com/office/drawing/2014/main" id="{B19744E0-64A3-42FE-86FD-18E8AF9D76D6}"/>
              </a:ext>
            </a:extLst>
          </p:cNvPr>
          <p:cNvGraphicFramePr>
            <a:graphicFrameLocks noGrp="1"/>
          </p:cNvGraphicFramePr>
          <p:nvPr>
            <p:extLst>
              <p:ext uri="{D42A27DB-BD31-4B8C-83A1-F6EECF244321}">
                <p14:modId xmlns:p14="http://schemas.microsoft.com/office/powerpoint/2010/main" val="207587711"/>
              </p:ext>
            </p:extLst>
          </p:nvPr>
        </p:nvGraphicFramePr>
        <p:xfrm>
          <a:off x="822121" y="619079"/>
          <a:ext cx="10715992" cy="5231193"/>
        </p:xfrm>
        <a:graphic>
          <a:graphicData uri="http://schemas.openxmlformats.org/drawingml/2006/table">
            <a:tbl>
              <a:tblPr firstRow="1" bandRow="1">
                <a:tableStyleId>{5940675A-B579-460E-94D1-54222C63F5DA}</a:tableStyleId>
              </a:tblPr>
              <a:tblGrid>
                <a:gridCol w="1656446">
                  <a:extLst>
                    <a:ext uri="{9D8B030D-6E8A-4147-A177-3AD203B41FA5}">
                      <a16:colId xmlns:a16="http://schemas.microsoft.com/office/drawing/2014/main" val="1980687794"/>
                    </a:ext>
                  </a:extLst>
                </a:gridCol>
                <a:gridCol w="2064431">
                  <a:extLst>
                    <a:ext uri="{9D8B030D-6E8A-4147-A177-3AD203B41FA5}">
                      <a16:colId xmlns:a16="http://schemas.microsoft.com/office/drawing/2014/main" val="1620095385"/>
                    </a:ext>
                  </a:extLst>
                </a:gridCol>
                <a:gridCol w="4190352">
                  <a:extLst>
                    <a:ext uri="{9D8B030D-6E8A-4147-A177-3AD203B41FA5}">
                      <a16:colId xmlns:a16="http://schemas.microsoft.com/office/drawing/2014/main" val="1960387525"/>
                    </a:ext>
                  </a:extLst>
                </a:gridCol>
                <a:gridCol w="208280">
                  <a:extLst>
                    <a:ext uri="{9D8B030D-6E8A-4147-A177-3AD203B41FA5}">
                      <a16:colId xmlns:a16="http://schemas.microsoft.com/office/drawing/2014/main" val="2904915509"/>
                    </a:ext>
                  </a:extLst>
                </a:gridCol>
                <a:gridCol w="208280">
                  <a:extLst>
                    <a:ext uri="{9D8B030D-6E8A-4147-A177-3AD203B41FA5}">
                      <a16:colId xmlns:a16="http://schemas.microsoft.com/office/drawing/2014/main" val="1797782378"/>
                    </a:ext>
                  </a:extLst>
                </a:gridCol>
                <a:gridCol w="208280">
                  <a:extLst>
                    <a:ext uri="{9D8B030D-6E8A-4147-A177-3AD203B41FA5}">
                      <a16:colId xmlns:a16="http://schemas.microsoft.com/office/drawing/2014/main" val="3099696435"/>
                    </a:ext>
                  </a:extLst>
                </a:gridCol>
                <a:gridCol w="208280">
                  <a:extLst>
                    <a:ext uri="{9D8B030D-6E8A-4147-A177-3AD203B41FA5}">
                      <a16:colId xmlns:a16="http://schemas.microsoft.com/office/drawing/2014/main" val="2808535185"/>
                    </a:ext>
                  </a:extLst>
                </a:gridCol>
                <a:gridCol w="684020">
                  <a:extLst>
                    <a:ext uri="{9D8B030D-6E8A-4147-A177-3AD203B41FA5}">
                      <a16:colId xmlns:a16="http://schemas.microsoft.com/office/drawing/2014/main" val="3407259166"/>
                    </a:ext>
                  </a:extLst>
                </a:gridCol>
                <a:gridCol w="671804">
                  <a:extLst>
                    <a:ext uri="{9D8B030D-6E8A-4147-A177-3AD203B41FA5}">
                      <a16:colId xmlns:a16="http://schemas.microsoft.com/office/drawing/2014/main" val="3119544773"/>
                    </a:ext>
                  </a:extLst>
                </a:gridCol>
                <a:gridCol w="615819">
                  <a:extLst>
                    <a:ext uri="{9D8B030D-6E8A-4147-A177-3AD203B41FA5}">
                      <a16:colId xmlns:a16="http://schemas.microsoft.com/office/drawing/2014/main" val="308118611"/>
                    </a:ext>
                  </a:extLst>
                </a:gridCol>
              </a:tblGrid>
              <a:tr h="0">
                <a:tc gridSpan="10">
                  <a:txBody>
                    <a:bodyPr/>
                    <a:lstStyle/>
                    <a:p>
                      <a:r>
                        <a:rPr lang="nl-NL" sz="1400" b="1" i="1" kern="1200" dirty="0">
                          <a:solidFill>
                            <a:schemeClr val="accent1">
                              <a:lumMod val="50000"/>
                            </a:schemeClr>
                          </a:solidFill>
                          <a:latin typeface="+mn-lt"/>
                          <a:ea typeface="+mn-ea"/>
                          <a:cs typeface="+mn-cs"/>
                        </a:rPr>
                        <a:t>Management van Middelen - Geld</a:t>
                      </a:r>
                    </a:p>
                  </a:txBody>
                  <a:tcPr>
                    <a:solidFill>
                      <a:schemeClr val="accent6">
                        <a:lumMod val="60000"/>
                        <a:lumOff val="40000"/>
                      </a:schemeClr>
                    </a:solidFill>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extLst>
                  <a:ext uri="{0D108BD9-81ED-4DB2-BD59-A6C34878D82A}">
                    <a16:rowId xmlns:a16="http://schemas.microsoft.com/office/drawing/2014/main" val="3262346146"/>
                  </a:ext>
                </a:extLst>
              </a:tr>
              <a:tr h="307910">
                <a:tc>
                  <a:txBody>
                    <a:bodyPr/>
                    <a:lstStyle/>
                    <a:p>
                      <a:r>
                        <a:rPr lang="nl-NL" sz="1400" b="1" kern="1200" dirty="0">
                          <a:solidFill>
                            <a:schemeClr val="accent1">
                              <a:lumMod val="50000"/>
                            </a:schemeClr>
                          </a:solidFill>
                          <a:latin typeface="+mn-lt"/>
                          <a:ea typeface="+mn-ea"/>
                          <a:cs typeface="+mn-cs"/>
                        </a:rPr>
                        <a:t>KPI</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Prestatie-indicator</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Activiteit</a:t>
                      </a:r>
                    </a:p>
                  </a:txBody>
                  <a:tcPr>
                    <a:solidFill>
                      <a:schemeClr val="tx2">
                        <a:lumMod val="20000"/>
                        <a:lumOff val="80000"/>
                      </a:schemeClr>
                    </a:solidFill>
                  </a:tcPr>
                </a:tc>
                <a:tc gridSpan="4">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1</a:t>
                      </a:r>
                    </a:p>
                  </a:txBody>
                  <a:tcPr>
                    <a:solidFill>
                      <a:schemeClr val="tx2">
                        <a:lumMod val="20000"/>
                        <a:lumOff val="80000"/>
                      </a:schemeClr>
                    </a:solidFill>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2</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3</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4</a:t>
                      </a:r>
                    </a:p>
                  </a:txBody>
                  <a:tcPr>
                    <a:solidFill>
                      <a:schemeClr val="tx2">
                        <a:lumMod val="20000"/>
                        <a:lumOff val="80000"/>
                      </a:schemeClr>
                    </a:solidFill>
                  </a:tcPr>
                </a:tc>
                <a:extLst>
                  <a:ext uri="{0D108BD9-81ED-4DB2-BD59-A6C34878D82A}">
                    <a16:rowId xmlns:a16="http://schemas.microsoft.com/office/drawing/2014/main" val="1538182492"/>
                  </a:ext>
                </a:extLst>
              </a:tr>
              <a:tr h="117847">
                <a:tc rowSpan="10">
                  <a:txBody>
                    <a:bodyPr/>
                    <a:lstStyle/>
                    <a:p>
                      <a:pPr marL="171450" indent="-171450">
                        <a:buFontTx/>
                        <a:buChar char="-"/>
                      </a:pPr>
                      <a:r>
                        <a:rPr lang="nl-NL" sz="1000" i="0" kern="1200" dirty="0">
                          <a:solidFill>
                            <a:schemeClr val="accent1">
                              <a:lumMod val="50000"/>
                            </a:schemeClr>
                          </a:solidFill>
                          <a:latin typeface="+mn-lt"/>
                          <a:ea typeface="+mn-ea"/>
                          <a:cs typeface="+mn-cs"/>
                        </a:rPr>
                        <a:t>Vervolg –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000" dirty="0">
                          <a:effectLst/>
                          <a:latin typeface="Calibri" panose="020F0502020204030204" pitchFamily="34" charset="0"/>
                          <a:ea typeface="Calibri" panose="020F0502020204030204" pitchFamily="34" charset="0"/>
                          <a:cs typeface="Times New Roman" panose="02020603050405020304" pitchFamily="18" charset="0"/>
                        </a:rPr>
                        <a:t>4.1 De organisatie en de leidinggevenden geven hun medewerkers erkenning en waardering voor hun inzet, resultaten en verbetering van de organisatie</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Tx/>
                        <a:buChar char="-"/>
                      </a:pPr>
                      <a:endParaRPr lang="nl-NL" sz="1000" i="0" kern="1200" dirty="0">
                        <a:solidFill>
                          <a:schemeClr val="accent1">
                            <a:lumMod val="50000"/>
                          </a:schemeClr>
                        </a:solidFill>
                        <a:latin typeface="+mn-lt"/>
                        <a:ea typeface="+mn-ea"/>
                        <a:cs typeface="+mn-cs"/>
                      </a:endParaRPr>
                    </a:p>
                  </a:txBody>
                  <a:tcPr/>
                </a:tc>
                <a:tc rowSpan="6">
                  <a:txBody>
                    <a:bodyPr/>
                    <a:lstStyle/>
                    <a:p>
                      <a:pPr marL="0" algn="l" defTabSz="914400" rtl="0" eaLnBrk="1" latinLnBrk="0" hangingPunct="1">
                        <a:lnSpc>
                          <a:spcPct val="107000"/>
                        </a:lnSpc>
                        <a:spcAft>
                          <a:spcPts val="800"/>
                        </a:spcAft>
                      </a:pPr>
                      <a:r>
                        <a:rPr lang="nl-NL" sz="1000" kern="1200" dirty="0">
                          <a:solidFill>
                            <a:schemeClr val="tx1"/>
                          </a:solidFill>
                          <a:effectLst/>
                          <a:latin typeface="Calibri" panose="020F0502020204030204" pitchFamily="34" charset="0"/>
                          <a:ea typeface="+mn-ea"/>
                          <a:cs typeface="Times New Roman" panose="02020603050405020304" pitchFamily="18" charset="0"/>
                        </a:rPr>
                        <a:t>De organisatie beheert en beschermt haar financiële middelen en is financieel weerbaar</a:t>
                      </a:r>
                    </a:p>
                  </a:txBody>
                  <a:tcPr/>
                </a:tc>
                <a:tc>
                  <a:txBody>
                    <a:bodyPr/>
                    <a:lstStyle/>
                    <a:p>
                      <a:pPr marL="0" lvl="0" algn="l" defTabSz="914400" rtl="0" eaLnBrk="1" latinLnBrk="0" hangingPunct="1">
                        <a:lnSpc>
                          <a:spcPct val="107000"/>
                        </a:lnSpc>
                        <a:spcAft>
                          <a:spcPts val="800"/>
                        </a:spcAft>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Financiële keuzes worden (tijdig) gemaakt op basis van de ambitie en het Risicomanagementbeleid</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112727752"/>
                  </a:ext>
                </a:extLst>
              </a:tr>
              <a:tr h="37084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marL="0" lvl="0" algn="l" defTabSz="914400" rtl="0" eaLnBrk="1" latinLnBrk="0" hangingPunct="1">
                        <a:lnSpc>
                          <a:spcPct val="107000"/>
                        </a:lnSpc>
                        <a:spcAft>
                          <a:spcPts val="800"/>
                        </a:spcAft>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Structurele monitoring en verantwoording is ingericht in financiële rapportage</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537196010"/>
                  </a:ext>
                </a:extLst>
              </a:tr>
              <a:tr h="37084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marL="0" lvl="0" algn="l" defTabSz="914400" rtl="0" eaLnBrk="1" latinLnBrk="0" hangingPunct="1">
                        <a:lnSpc>
                          <a:spcPct val="107000"/>
                        </a:lnSpc>
                        <a:spcAft>
                          <a:spcPts val="800"/>
                        </a:spcAft>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Er is een (meerjarige) liquiditeitsprognose (input voor strategische keuzes v.w.b. bijsturing, groei of investeringen) - structurele monitoring is ingericht</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2258463471"/>
                  </a:ext>
                </a:extLst>
              </a:tr>
              <a:tr h="396240">
                <a:tc vMerge="1">
                  <a:txBody>
                    <a:bodyPr/>
                    <a:lstStyle/>
                    <a:p>
                      <a:endParaRPr lang="nl-NL"/>
                    </a:p>
                  </a:txBody>
                  <a:tcPr/>
                </a:tc>
                <a:tc vMerge="1">
                  <a:txBody>
                    <a:bodyPr/>
                    <a:lstStyle/>
                    <a:p>
                      <a:endParaRPr lang="nl-NL"/>
                    </a:p>
                  </a:txBody>
                  <a:tcPr/>
                </a:tc>
                <a:tc>
                  <a:txBody>
                    <a:bodyPr/>
                    <a:lstStyle/>
                    <a:p>
                      <a:pPr marL="0" lvl="0" algn="l" defTabSz="914400" rtl="0" eaLnBrk="1" latinLnBrk="0" hangingPunct="1">
                        <a:lnSpc>
                          <a:spcPct val="107000"/>
                        </a:lnSpc>
                        <a:spcAft>
                          <a:spcPts val="800"/>
                        </a:spcAft>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Er is een gezonde liquiditeitsratio   </a:t>
                      </a:r>
                    </a:p>
                    <a:p>
                      <a:pPr>
                        <a:lnSpc>
                          <a:spcPct val="107000"/>
                        </a:lnSpc>
                        <a:spcAft>
                          <a:spcPts val="0"/>
                        </a:spcAft>
                      </a:pPr>
                      <a:r>
                        <a:rPr lang="nl-NL" sz="1000" dirty="0">
                          <a:solidFill>
                            <a:srgbClr val="2F5597"/>
                          </a:solidFill>
                          <a:effectLst/>
                          <a:latin typeface="Calibri" panose="020F0502020204030204" pitchFamily="34" charset="0"/>
                          <a:ea typeface="+mn-ea"/>
                          <a:cs typeface="+mn-cs"/>
                        </a:rPr>
                        <a:t> </a:t>
                      </a:r>
                      <a:r>
                        <a:rPr lang="nl-NL" sz="600" i="1" u="sng" kern="1200" dirty="0">
                          <a:solidFill>
                            <a:schemeClr val="tx1"/>
                          </a:solidFill>
                          <a:effectLst/>
                          <a:latin typeface="Calibri" panose="020F0502020204030204" pitchFamily="34" charset="0"/>
                          <a:ea typeface="+mn-ea"/>
                          <a:cs typeface="Times New Roman" panose="02020603050405020304" pitchFamily="18" charset="0"/>
                        </a:rPr>
                        <a:t>vlottende activa + liquide middelen  = &gt;1 </a:t>
                      </a:r>
                    </a:p>
                    <a:p>
                      <a:pPr>
                        <a:lnSpc>
                          <a:spcPct val="107000"/>
                        </a:lnSpc>
                        <a:spcAft>
                          <a:spcPts val="0"/>
                        </a:spcAft>
                      </a:pPr>
                      <a:r>
                        <a:rPr lang="nl-NL" sz="600" i="1" kern="1200" dirty="0">
                          <a:solidFill>
                            <a:schemeClr val="tx1"/>
                          </a:solidFill>
                          <a:effectLst/>
                          <a:latin typeface="Calibri" panose="020F0502020204030204" pitchFamily="34" charset="0"/>
                          <a:ea typeface="+mn-ea"/>
                          <a:cs typeface="Times New Roman" panose="02020603050405020304" pitchFamily="18" charset="0"/>
                        </a:rPr>
                        <a:t>         kort vreemd vermogen</a:t>
                      </a:r>
                      <a:endParaRPr lang="nl-NL" sz="1000" i="0" kern="1200" dirty="0">
                        <a:solidFill>
                          <a:schemeClr val="accent1">
                            <a:lumMod val="50000"/>
                          </a:schemeClr>
                        </a:solidFill>
                        <a:latin typeface="+mn-lt"/>
                        <a:ea typeface="+mn-ea"/>
                        <a:cs typeface="+mn-cs"/>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3755614091"/>
                  </a:ext>
                </a:extLst>
              </a:tr>
              <a:tr h="37084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marL="0" lvl="0" algn="l" defTabSz="914400" rtl="0" eaLnBrk="1" latinLnBrk="0" hangingPunct="1">
                        <a:lnSpc>
                          <a:spcPct val="107000"/>
                        </a:lnSpc>
                        <a:spcAft>
                          <a:spcPts val="800"/>
                        </a:spcAft>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Er wordt gezorgd voor een gezonde solvabiliteitsratio (solvabiliteit is groter dan 50% - eigen vermogen/vreemd vermogen x 100%)</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140603574"/>
                  </a:ext>
                </a:extLst>
              </a:tr>
              <a:tr h="370840">
                <a:tc vMerge="1">
                  <a:txBody>
                    <a:bodyPr/>
                    <a:lstStyle/>
                    <a:p>
                      <a:endParaRPr lang="nl-NL"/>
                    </a:p>
                  </a:txBody>
                  <a:tcPr/>
                </a:tc>
                <a:tc vMerge="1">
                  <a:txBody>
                    <a:bodyPr/>
                    <a:lstStyle/>
                    <a:p>
                      <a:endParaRPr lang="nl-NL"/>
                    </a:p>
                  </a:txBody>
                  <a:tcPr/>
                </a:tc>
                <a:tc>
                  <a:txBody>
                    <a:bodyPr/>
                    <a:lstStyle/>
                    <a:p>
                      <a:pPr marL="0" lvl="0" algn="l" defTabSz="914400" rtl="0" eaLnBrk="1" latinLnBrk="0" hangingPunct="1">
                        <a:lnSpc>
                          <a:spcPct val="107000"/>
                        </a:lnSpc>
                        <a:spcAft>
                          <a:spcPts val="800"/>
                        </a:spcAft>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Structurele politieke lobby wordt gevoerd om financiële stromen te beschermen</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4017870027"/>
                  </a:ext>
                </a:extLst>
              </a:tr>
              <a:tr h="161423">
                <a:tc vMerge="1">
                  <a:txBody>
                    <a:bodyPr/>
                    <a:lstStyle/>
                    <a:p>
                      <a:endParaRPr lang="nl-NL" sz="1000" i="0" kern="1200" dirty="0">
                        <a:solidFill>
                          <a:schemeClr val="accent1">
                            <a:lumMod val="50000"/>
                          </a:schemeClr>
                        </a:solidFill>
                        <a:latin typeface="+mn-lt"/>
                        <a:ea typeface="+mn-ea"/>
                        <a:cs typeface="+mn-cs"/>
                      </a:endParaRPr>
                    </a:p>
                  </a:txBody>
                  <a:tcPr/>
                </a:tc>
                <a:tc rowSpan="4">
                  <a:txBody>
                    <a:bodyPr/>
                    <a:lstStyle/>
                    <a:p>
                      <a:pPr marL="0" lvl="0" algn="l" defTabSz="914400" rtl="0" eaLnBrk="1" latinLnBrk="0" hangingPunct="1">
                        <a:lnSpc>
                          <a:spcPct val="107000"/>
                        </a:lnSpc>
                        <a:spcAft>
                          <a:spcPts val="800"/>
                        </a:spcAft>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Actueel Risicomanagementbeleid is aanwezig </a:t>
                      </a:r>
                    </a:p>
                  </a:txBody>
                  <a:tcPr/>
                </a:tc>
                <a:tc>
                  <a:txBody>
                    <a:bodyPr/>
                    <a:lstStyle/>
                    <a:p>
                      <a:pPr marL="0" lvl="0" algn="l" defTabSz="914400" rtl="0" eaLnBrk="1" latinLnBrk="0" hangingPunct="1">
                        <a:lnSpc>
                          <a:spcPct val="107000"/>
                        </a:lnSpc>
                        <a:spcAft>
                          <a:spcPts val="800"/>
                        </a:spcAft>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Opstellen of herijken Risicomanagementbeleid met daarin in ieder geval:</a:t>
                      </a:r>
                    </a:p>
                    <a:p>
                      <a:pPr marL="171450" indent="-171450">
                        <a:lnSpc>
                          <a:spcPct val="107000"/>
                        </a:lnSpc>
                        <a:spcAft>
                          <a:spcPts val="0"/>
                        </a:spcAft>
                        <a:buFontTx/>
                        <a:buChar char="-"/>
                      </a:pPr>
                      <a:r>
                        <a:rPr lang="nl-NL" sz="600" i="1" kern="1200" dirty="0">
                          <a:solidFill>
                            <a:schemeClr val="tx1"/>
                          </a:solidFill>
                          <a:effectLst/>
                          <a:latin typeface="Calibri" panose="020F0502020204030204" pitchFamily="34" charset="0"/>
                          <a:ea typeface="+mn-ea"/>
                          <a:cs typeface="Times New Roman" panose="02020603050405020304" pitchFamily="18" charset="0"/>
                        </a:rPr>
                        <a:t>Hoe financiële risico's spreiden</a:t>
                      </a:r>
                    </a:p>
                    <a:p>
                      <a:pPr marL="171450" indent="-171450">
                        <a:lnSpc>
                          <a:spcPct val="107000"/>
                        </a:lnSpc>
                        <a:spcAft>
                          <a:spcPts val="0"/>
                        </a:spcAft>
                        <a:buFontTx/>
                        <a:buChar char="-"/>
                      </a:pPr>
                      <a:r>
                        <a:rPr lang="nl-NL" sz="600" i="1" kern="1200" dirty="0">
                          <a:solidFill>
                            <a:schemeClr val="tx1"/>
                          </a:solidFill>
                          <a:effectLst/>
                          <a:latin typeface="Calibri" panose="020F0502020204030204" pitchFamily="34" charset="0"/>
                          <a:ea typeface="+mn-ea"/>
                          <a:cs typeface="Times New Roman" panose="02020603050405020304" pitchFamily="18" charset="0"/>
                        </a:rPr>
                        <a:t>Welke afhankelijkheden zijn er en wat doe je om de organisatie te beschermen	</a:t>
                      </a:r>
                    </a:p>
                    <a:p>
                      <a:pPr marL="171450" indent="-171450">
                        <a:lnSpc>
                          <a:spcPct val="107000"/>
                        </a:lnSpc>
                        <a:spcAft>
                          <a:spcPts val="0"/>
                        </a:spcAft>
                        <a:buFontTx/>
                        <a:buChar char="-"/>
                      </a:pPr>
                      <a:r>
                        <a:rPr lang="nl-NL" sz="600" i="1" kern="1200" dirty="0">
                          <a:solidFill>
                            <a:schemeClr val="tx1"/>
                          </a:solidFill>
                          <a:effectLst/>
                          <a:latin typeface="Calibri" panose="020F0502020204030204" pitchFamily="34" charset="0"/>
                          <a:ea typeface="+mn-ea"/>
                          <a:cs typeface="Times New Roman" panose="02020603050405020304" pitchFamily="18" charset="0"/>
                        </a:rPr>
                        <a:t>Aanpak risico's: Vermijden/voorkomen, verminderen, accepteren of uitbesteden</a:t>
                      </a:r>
                    </a:p>
                    <a:p>
                      <a:pPr lvl="0">
                        <a:buNone/>
                      </a:pPr>
                      <a:endParaRPr lang="nl-NL" sz="1000" i="0" kern="1200" dirty="0">
                        <a:solidFill>
                          <a:schemeClr val="accent1">
                            <a:lumMod val="50000"/>
                          </a:schemeClr>
                        </a:solidFill>
                        <a:latin typeface="+mn-lt"/>
                        <a:ea typeface="+mn-ea"/>
                        <a:cs typeface="+mn-cs"/>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163456400"/>
                  </a:ext>
                </a:extLst>
              </a:tr>
              <a:tr h="370840">
                <a:tc vMerge="1">
                  <a:txBody>
                    <a:bodyPr/>
                    <a:lstStyle/>
                    <a:p>
                      <a:endParaRPr lang="nl-NL" sz="1000" i="0" kern="1200" dirty="0">
                        <a:solidFill>
                          <a:schemeClr val="accent1">
                            <a:lumMod val="50000"/>
                          </a:schemeClr>
                        </a:solidFill>
                        <a:latin typeface="+mn-lt"/>
                        <a:ea typeface="+mn-ea"/>
                        <a:cs typeface="+mn-cs"/>
                      </a:endParaRPr>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marL="0" lvl="0" algn="l" defTabSz="914400" rtl="0" eaLnBrk="1" latinLnBrk="0" hangingPunct="1">
                        <a:lnSpc>
                          <a:spcPct val="107000"/>
                        </a:lnSpc>
                        <a:spcAft>
                          <a:spcPts val="800"/>
                        </a:spcAft>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Uitvoeren Risicomanagementbeleid</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31454823"/>
                  </a:ext>
                </a:extLst>
              </a:tr>
              <a:tr h="370840">
                <a:tc vMerge="1">
                  <a:txBody>
                    <a:bodyPr/>
                    <a:lstStyle/>
                    <a:p>
                      <a:endParaRPr lang="nl-NL"/>
                    </a:p>
                  </a:txBody>
                  <a:tcPr/>
                </a:tc>
                <a:tc vMerge="1">
                  <a:txBody>
                    <a:bodyPr/>
                    <a:lstStyle/>
                    <a:p>
                      <a:endParaRPr lang="nl-NL"/>
                    </a:p>
                  </a:txBody>
                  <a:tcPr/>
                </a:tc>
                <a:tc>
                  <a:txBody>
                    <a:bodyPr/>
                    <a:lstStyle/>
                    <a:p>
                      <a:pPr marL="0" lvl="0" algn="l" defTabSz="914400" rtl="0" eaLnBrk="1" latinLnBrk="0" hangingPunct="1">
                        <a:lnSpc>
                          <a:spcPct val="107000"/>
                        </a:lnSpc>
                        <a:spcAft>
                          <a:spcPts val="800"/>
                        </a:spcAft>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Toetsen uitvoering Risicomanagementbeleid, frequentie afhankelijk van risico en conform planning en prioriteiten – opstellen risicorapportage</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497586951"/>
                  </a:ext>
                </a:extLst>
              </a:tr>
              <a:tr h="370840">
                <a:tc vMerge="1">
                  <a:txBody>
                    <a:bodyPr/>
                    <a:lstStyle/>
                    <a:p>
                      <a:endParaRPr lang="nl-NL" sz="1000" i="0" kern="1200" dirty="0">
                        <a:solidFill>
                          <a:schemeClr val="accent1">
                            <a:lumMod val="50000"/>
                          </a:schemeClr>
                        </a:solidFill>
                        <a:latin typeface="+mn-lt"/>
                        <a:ea typeface="+mn-ea"/>
                        <a:cs typeface="+mn-cs"/>
                      </a:endParaRPr>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nl-NL" sz="1000" kern="1200" dirty="0">
                          <a:solidFill>
                            <a:schemeClr val="tx1"/>
                          </a:solidFill>
                          <a:effectLst/>
                          <a:latin typeface="Calibri" panose="020F0502020204030204" pitchFamily="34" charset="0"/>
                          <a:ea typeface="+mn-ea"/>
                          <a:cs typeface="Times New Roman" panose="02020603050405020304" pitchFamily="18" charset="0"/>
                        </a:rPr>
                        <a:t>Bijsturen - indien toets op de uitvoering daartoe aanleiding geeft</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2358219659"/>
                  </a:ext>
                </a:extLst>
              </a:tr>
            </a:tbl>
          </a:graphicData>
        </a:graphic>
      </p:graphicFrame>
      <p:sp>
        <p:nvSpPr>
          <p:cNvPr id="3" name="Tijdelijke aanduiding voor dianummer 2">
            <a:extLst>
              <a:ext uri="{FF2B5EF4-FFF2-40B4-BE49-F238E27FC236}">
                <a16:creationId xmlns:a16="http://schemas.microsoft.com/office/drawing/2014/main" id="{962FA09D-6B86-4644-803A-6CF443BD0CDE}"/>
              </a:ext>
            </a:extLst>
          </p:cNvPr>
          <p:cNvSpPr>
            <a:spLocks noGrp="1"/>
          </p:cNvSpPr>
          <p:nvPr>
            <p:ph type="sldNum" sz="quarter" idx="12"/>
          </p:nvPr>
        </p:nvSpPr>
        <p:spPr/>
        <p:txBody>
          <a:bodyPr/>
          <a:lstStyle/>
          <a:p>
            <a:fld id="{103CB0E5-0E23-4933-8AB6-15A768443C0A}" type="slidenum">
              <a:rPr lang="nl-NL" smtClean="0"/>
              <a:t>25</a:t>
            </a:fld>
            <a:endParaRPr lang="nl-NL"/>
          </a:p>
        </p:txBody>
      </p:sp>
    </p:spTree>
    <p:extLst>
      <p:ext uri="{BB962C8B-B14F-4D97-AF65-F5344CB8AC3E}">
        <p14:creationId xmlns:p14="http://schemas.microsoft.com/office/powerpoint/2010/main" val="42343564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2">
            <a:extLst>
              <a:ext uri="{FF2B5EF4-FFF2-40B4-BE49-F238E27FC236}">
                <a16:creationId xmlns:a16="http://schemas.microsoft.com/office/drawing/2014/main" id="{6B0A9D76-C884-49A6-A339-E1D1194D71F7}"/>
              </a:ext>
            </a:extLst>
          </p:cNvPr>
          <p:cNvGraphicFramePr>
            <a:graphicFrameLocks noGrp="1"/>
          </p:cNvGraphicFramePr>
          <p:nvPr>
            <p:extLst>
              <p:ext uri="{D42A27DB-BD31-4B8C-83A1-F6EECF244321}">
                <p14:modId xmlns:p14="http://schemas.microsoft.com/office/powerpoint/2010/main" val="1623628153"/>
              </p:ext>
            </p:extLst>
          </p:nvPr>
        </p:nvGraphicFramePr>
        <p:xfrm>
          <a:off x="738004" y="442911"/>
          <a:ext cx="10715992" cy="6002273"/>
        </p:xfrm>
        <a:graphic>
          <a:graphicData uri="http://schemas.openxmlformats.org/drawingml/2006/table">
            <a:tbl>
              <a:tblPr firstRow="1" bandRow="1">
                <a:tableStyleId>{5940675A-B579-460E-94D1-54222C63F5DA}</a:tableStyleId>
              </a:tblPr>
              <a:tblGrid>
                <a:gridCol w="1656446">
                  <a:extLst>
                    <a:ext uri="{9D8B030D-6E8A-4147-A177-3AD203B41FA5}">
                      <a16:colId xmlns:a16="http://schemas.microsoft.com/office/drawing/2014/main" val="1980687794"/>
                    </a:ext>
                  </a:extLst>
                </a:gridCol>
                <a:gridCol w="2064431">
                  <a:extLst>
                    <a:ext uri="{9D8B030D-6E8A-4147-A177-3AD203B41FA5}">
                      <a16:colId xmlns:a16="http://schemas.microsoft.com/office/drawing/2014/main" val="1620095385"/>
                    </a:ext>
                  </a:extLst>
                </a:gridCol>
                <a:gridCol w="4190352">
                  <a:extLst>
                    <a:ext uri="{9D8B030D-6E8A-4147-A177-3AD203B41FA5}">
                      <a16:colId xmlns:a16="http://schemas.microsoft.com/office/drawing/2014/main" val="1960387525"/>
                    </a:ext>
                  </a:extLst>
                </a:gridCol>
                <a:gridCol w="208280">
                  <a:extLst>
                    <a:ext uri="{9D8B030D-6E8A-4147-A177-3AD203B41FA5}">
                      <a16:colId xmlns:a16="http://schemas.microsoft.com/office/drawing/2014/main" val="2904915509"/>
                    </a:ext>
                  </a:extLst>
                </a:gridCol>
                <a:gridCol w="208280">
                  <a:extLst>
                    <a:ext uri="{9D8B030D-6E8A-4147-A177-3AD203B41FA5}">
                      <a16:colId xmlns:a16="http://schemas.microsoft.com/office/drawing/2014/main" val="1797782378"/>
                    </a:ext>
                  </a:extLst>
                </a:gridCol>
                <a:gridCol w="208280">
                  <a:extLst>
                    <a:ext uri="{9D8B030D-6E8A-4147-A177-3AD203B41FA5}">
                      <a16:colId xmlns:a16="http://schemas.microsoft.com/office/drawing/2014/main" val="3099696435"/>
                    </a:ext>
                  </a:extLst>
                </a:gridCol>
                <a:gridCol w="208280">
                  <a:extLst>
                    <a:ext uri="{9D8B030D-6E8A-4147-A177-3AD203B41FA5}">
                      <a16:colId xmlns:a16="http://schemas.microsoft.com/office/drawing/2014/main" val="2808535185"/>
                    </a:ext>
                  </a:extLst>
                </a:gridCol>
                <a:gridCol w="684020">
                  <a:extLst>
                    <a:ext uri="{9D8B030D-6E8A-4147-A177-3AD203B41FA5}">
                      <a16:colId xmlns:a16="http://schemas.microsoft.com/office/drawing/2014/main" val="3407259166"/>
                    </a:ext>
                  </a:extLst>
                </a:gridCol>
                <a:gridCol w="671804">
                  <a:extLst>
                    <a:ext uri="{9D8B030D-6E8A-4147-A177-3AD203B41FA5}">
                      <a16:colId xmlns:a16="http://schemas.microsoft.com/office/drawing/2014/main" val="3119544773"/>
                    </a:ext>
                  </a:extLst>
                </a:gridCol>
                <a:gridCol w="615819">
                  <a:extLst>
                    <a:ext uri="{9D8B030D-6E8A-4147-A177-3AD203B41FA5}">
                      <a16:colId xmlns:a16="http://schemas.microsoft.com/office/drawing/2014/main" val="308118611"/>
                    </a:ext>
                  </a:extLst>
                </a:gridCol>
              </a:tblGrid>
              <a:tr h="0">
                <a:tc gridSpan="10">
                  <a:txBody>
                    <a:bodyPr/>
                    <a:lstStyle/>
                    <a:p>
                      <a:r>
                        <a:rPr lang="nl-NL" sz="1400" b="1" i="1" kern="1200" dirty="0">
                          <a:solidFill>
                            <a:schemeClr val="accent1">
                              <a:lumMod val="50000"/>
                            </a:schemeClr>
                          </a:solidFill>
                          <a:latin typeface="+mn-lt"/>
                          <a:ea typeface="+mn-ea"/>
                          <a:cs typeface="+mn-cs"/>
                        </a:rPr>
                        <a:t>Management van Middelen – Kennis en technologie</a:t>
                      </a:r>
                    </a:p>
                  </a:txBody>
                  <a:tcPr>
                    <a:solidFill>
                      <a:schemeClr val="accent6">
                        <a:lumMod val="60000"/>
                        <a:lumOff val="40000"/>
                      </a:schemeClr>
                    </a:solidFill>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extLst>
                  <a:ext uri="{0D108BD9-81ED-4DB2-BD59-A6C34878D82A}">
                    <a16:rowId xmlns:a16="http://schemas.microsoft.com/office/drawing/2014/main" val="3262346146"/>
                  </a:ext>
                </a:extLst>
              </a:tr>
              <a:tr h="307910">
                <a:tc>
                  <a:txBody>
                    <a:bodyPr/>
                    <a:lstStyle/>
                    <a:p>
                      <a:r>
                        <a:rPr lang="nl-NL" sz="1400" b="1" kern="1200" dirty="0">
                          <a:solidFill>
                            <a:schemeClr val="accent1">
                              <a:lumMod val="50000"/>
                            </a:schemeClr>
                          </a:solidFill>
                          <a:latin typeface="+mn-lt"/>
                          <a:ea typeface="+mn-ea"/>
                          <a:cs typeface="+mn-cs"/>
                        </a:rPr>
                        <a:t>KPI</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Prestatie-indicator</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Activiteit</a:t>
                      </a:r>
                    </a:p>
                  </a:txBody>
                  <a:tcPr>
                    <a:solidFill>
                      <a:schemeClr val="tx2">
                        <a:lumMod val="20000"/>
                        <a:lumOff val="80000"/>
                      </a:schemeClr>
                    </a:solidFill>
                  </a:tcPr>
                </a:tc>
                <a:tc gridSpan="4">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1</a:t>
                      </a:r>
                    </a:p>
                  </a:txBody>
                  <a:tcPr>
                    <a:solidFill>
                      <a:schemeClr val="tx2">
                        <a:lumMod val="20000"/>
                        <a:lumOff val="80000"/>
                      </a:schemeClr>
                    </a:solidFill>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2</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3</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4</a:t>
                      </a:r>
                    </a:p>
                  </a:txBody>
                  <a:tcPr>
                    <a:solidFill>
                      <a:schemeClr val="tx2">
                        <a:lumMod val="20000"/>
                        <a:lumOff val="80000"/>
                      </a:schemeClr>
                    </a:solidFill>
                  </a:tcPr>
                </a:tc>
                <a:extLst>
                  <a:ext uri="{0D108BD9-81ED-4DB2-BD59-A6C34878D82A}">
                    <a16:rowId xmlns:a16="http://schemas.microsoft.com/office/drawing/2014/main" val="1538182492"/>
                  </a:ext>
                </a:extLst>
              </a:tr>
              <a:tr h="117847">
                <a:tc rowSpan="11">
                  <a:txBody>
                    <a:bodyPr/>
                    <a:lstStyle/>
                    <a:p>
                      <a:pPr algn="l">
                        <a:lnSpc>
                          <a:spcPct val="107000"/>
                        </a:lnSpc>
                        <a:spcAft>
                          <a:spcPts val="800"/>
                        </a:spcAft>
                      </a:pPr>
                      <a:r>
                        <a:rPr lang="nl-NL" sz="1000" dirty="0">
                          <a:effectLst/>
                          <a:latin typeface="Calibri" panose="020F0502020204030204" pitchFamily="34" charset="0"/>
                          <a:ea typeface="Calibri" panose="020F0502020204030204" pitchFamily="34" charset="0"/>
                          <a:cs typeface="Times New Roman" panose="02020603050405020304" pitchFamily="18" charset="0"/>
                        </a:rPr>
                        <a:t>4.2 Vanuit strategie en beleid wordt de noodzakelijke bestuurlijke info, kennis en technologie binnengehaald, ontwikkeld beheerd, verspreid, toegepast, geborgd, beschermd en beveiligd</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nl-NL" sz="1000" i="0" kern="1200" dirty="0">
                        <a:solidFill>
                          <a:schemeClr val="accent1">
                            <a:lumMod val="50000"/>
                          </a:schemeClr>
                        </a:solidFill>
                        <a:latin typeface="+mn-lt"/>
                        <a:ea typeface="+mn-ea"/>
                        <a:cs typeface="+mn-cs"/>
                      </a:endParaRPr>
                    </a:p>
                  </a:txBody>
                  <a:tcPr/>
                </a:tc>
                <a:tc rowSpan="6">
                  <a:txBody>
                    <a:bodyPr/>
                    <a:lstStyle/>
                    <a:p>
                      <a:pPr marL="0" algn="l" defTabSz="914400" rtl="0" eaLnBrk="1" latinLnBrk="0" hangingPunct="1"/>
                      <a:r>
                        <a:rPr lang="nl-NL" sz="1000" kern="1200" dirty="0">
                          <a:solidFill>
                            <a:schemeClr val="tx1"/>
                          </a:solidFill>
                          <a:effectLst/>
                          <a:latin typeface="Calibri" panose="020F0502020204030204" pitchFamily="34" charset="0"/>
                          <a:ea typeface="+mn-ea"/>
                          <a:cs typeface="Times New Roman" panose="02020603050405020304" pitchFamily="18" charset="0"/>
                        </a:rPr>
                        <a:t>Het procesmatig systematisch verzamelen, vastleggen, verwerken en verstrekken van informatie ten behoeve van het besturen en doen functioneren van de organisatie en ten behoeve van de verantwoording die daartoe moet worden afgelegd zowel intern als extern.</a:t>
                      </a:r>
                    </a:p>
                    <a:p>
                      <a:pPr marL="0" algn="l" defTabSz="914400" rtl="0" eaLnBrk="1" latinLnBrk="0" hangingPunct="1"/>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p>
                      <a:pPr marL="0" algn="l" defTabSz="914400" rtl="0" eaLnBrk="1" latinLnBrk="0" hangingPunct="1"/>
                      <a:r>
                        <a:rPr lang="nl-NL" sz="600" i="1" kern="1200" dirty="0">
                          <a:solidFill>
                            <a:schemeClr val="tx1"/>
                          </a:solidFill>
                          <a:effectLst/>
                          <a:latin typeface="Calibri" panose="020F0502020204030204" pitchFamily="34" charset="0"/>
                          <a:ea typeface="+mn-ea"/>
                          <a:cs typeface="Times New Roman" panose="02020603050405020304" pitchFamily="18" charset="0"/>
                        </a:rPr>
                        <a:t>Dit geldt zowel voor strategisch, tactisch als operationeel niveau</a:t>
                      </a:r>
                    </a:p>
                    <a:p>
                      <a:pPr marL="0" algn="l" defTabSz="914400" rtl="0" eaLnBrk="1" latinLnBrk="0" hangingPunct="1"/>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lvl="0">
                        <a:buNone/>
                      </a:pPr>
                      <a:r>
                        <a:rPr lang="nl-NL"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Bepalen welke bestuurlijke informatie nodig is (m.b.t. omgeving, doelgroepen, organisatie, politiek, financiële situatie, afleggen verantwoording -intern en extern-, welk niveau : strategisch/tactisch/ operationeel, welke info benodigd voor het besturen van de organisatie)</a:t>
                      </a:r>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112727752"/>
                  </a:ext>
                </a:extLst>
              </a:tr>
              <a:tr h="37084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lvl="0">
                        <a:buNone/>
                      </a:pPr>
                      <a:r>
                        <a:rPr lang="nl-NL"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Bepalen of je de informatie intern wilt hebben/genereren</a:t>
                      </a:r>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537196010"/>
                  </a:ext>
                </a:extLst>
              </a:tr>
              <a:tr h="37084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lvl="0">
                        <a:buNone/>
                      </a:pPr>
                      <a:r>
                        <a:rPr lang="nl-NL"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Bepalen of de informatie intern aanwezig is</a:t>
                      </a:r>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2258463471"/>
                  </a:ext>
                </a:extLst>
              </a:tr>
              <a:tr h="396240">
                <a:tc vMerge="1">
                  <a:txBody>
                    <a:bodyPr/>
                    <a:lstStyle/>
                    <a:p>
                      <a:endParaRPr lang="nl-NL"/>
                    </a:p>
                  </a:txBody>
                  <a:tcPr/>
                </a:tc>
                <a:tc vMerge="1">
                  <a:txBody>
                    <a:bodyPr/>
                    <a:lstStyle/>
                    <a:p>
                      <a:endParaRPr lang="nl-NL"/>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kern="1200" dirty="0">
                          <a:solidFill>
                            <a:schemeClr val="tx1"/>
                          </a:solidFill>
                          <a:effectLst/>
                          <a:latin typeface="Calibri" panose="020F0502020204030204" pitchFamily="34" charset="0"/>
                          <a:ea typeface="+mn-ea"/>
                          <a:cs typeface="Times New Roman" panose="02020603050405020304" pitchFamily="18" charset="0"/>
                        </a:rPr>
                        <a:t>Als de informatie niet intern aanwezig is – bepalen hoe je er aan wilt komen/er over wilt beschikken</a:t>
                      </a:r>
                    </a:p>
                    <a:p>
                      <a:pPr marL="0" marR="0" lvl="0" indent="0" algn="l" defTabSz="914400" rtl="0" eaLnBrk="1" fontAlgn="auto" latinLnBrk="0" hangingPunct="1">
                        <a:lnSpc>
                          <a:spcPct val="107000"/>
                        </a:lnSpc>
                        <a:spcBef>
                          <a:spcPts val="0"/>
                        </a:spcBef>
                        <a:spcAft>
                          <a:spcPts val="0"/>
                        </a:spcAft>
                        <a:buClrTx/>
                        <a:buSzTx/>
                        <a:buFontTx/>
                        <a:buNone/>
                        <a:tabLst/>
                        <a:defRPr/>
                      </a:pPr>
                      <a:r>
                        <a:rPr lang="nl-NL" sz="600" i="1" kern="1200" dirty="0">
                          <a:solidFill>
                            <a:schemeClr val="tx1"/>
                          </a:solidFill>
                          <a:effectLst/>
                          <a:latin typeface="Calibri" panose="020F0502020204030204" pitchFamily="34" charset="0"/>
                          <a:ea typeface="+mn-ea"/>
                          <a:cs typeface="Times New Roman" panose="02020603050405020304" pitchFamily="18" charset="0"/>
                        </a:rPr>
                        <a:t>O Flexibel invullen</a:t>
                      </a:r>
                    </a:p>
                    <a:p>
                      <a:pPr marL="0" marR="0" lvl="0" indent="0" algn="l" defTabSz="914400" rtl="0" eaLnBrk="1" fontAlgn="auto" latinLnBrk="0" hangingPunct="1">
                        <a:lnSpc>
                          <a:spcPct val="107000"/>
                        </a:lnSpc>
                        <a:spcBef>
                          <a:spcPts val="0"/>
                        </a:spcBef>
                        <a:spcAft>
                          <a:spcPts val="0"/>
                        </a:spcAft>
                        <a:buClrTx/>
                        <a:buSzTx/>
                        <a:buFontTx/>
                        <a:buNone/>
                        <a:tabLst/>
                        <a:defRPr/>
                      </a:pPr>
                      <a:r>
                        <a:rPr lang="nl-NL" sz="600" i="1" kern="1200" dirty="0">
                          <a:solidFill>
                            <a:schemeClr val="tx1"/>
                          </a:solidFill>
                          <a:effectLst/>
                          <a:latin typeface="Calibri" panose="020F0502020204030204" pitchFamily="34" charset="0"/>
                          <a:ea typeface="+mn-ea"/>
                          <a:cs typeface="Times New Roman" panose="02020603050405020304" pitchFamily="18" charset="0"/>
                        </a:rPr>
                        <a:t>O Zelf ontwikkelen</a:t>
                      </a:r>
                    </a:p>
                    <a:p>
                      <a:pPr marL="0" marR="0" lvl="0" indent="0" algn="l" defTabSz="914400" rtl="0" eaLnBrk="1" fontAlgn="auto" latinLnBrk="0" hangingPunct="1">
                        <a:lnSpc>
                          <a:spcPct val="107000"/>
                        </a:lnSpc>
                        <a:spcBef>
                          <a:spcPts val="0"/>
                        </a:spcBef>
                        <a:spcAft>
                          <a:spcPts val="0"/>
                        </a:spcAft>
                        <a:buClrTx/>
                        <a:buSzTx/>
                        <a:buFontTx/>
                        <a:buNone/>
                        <a:tabLst/>
                        <a:defRPr/>
                      </a:pPr>
                      <a:r>
                        <a:rPr lang="nl-NL" sz="600" i="1" kern="1200" dirty="0">
                          <a:solidFill>
                            <a:schemeClr val="tx1"/>
                          </a:solidFill>
                          <a:effectLst/>
                          <a:latin typeface="Calibri" panose="020F0502020204030204" pitchFamily="34" charset="0"/>
                          <a:ea typeface="+mn-ea"/>
                          <a:cs typeface="Times New Roman" panose="02020603050405020304" pitchFamily="18" charset="0"/>
                        </a:rPr>
                        <a:t>O Uitbesteden</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3755614091"/>
                  </a:ext>
                </a:extLst>
              </a:tr>
              <a:tr h="370840">
                <a:tc vMerge="1">
                  <a:txBody>
                    <a:bodyPr/>
                    <a:lstStyle/>
                    <a:p>
                      <a:endParaRPr lang="nl-NL"/>
                    </a:p>
                  </a:txBody>
                  <a:tcPr/>
                </a:tc>
                <a:tc vMerge="1">
                  <a:txBody>
                    <a:bodyPr/>
                    <a:lstStyle/>
                    <a:p>
                      <a:pPr marL="0" algn="l" defTabSz="914400" rtl="0" eaLnBrk="1" latinLnBrk="0" hangingPunct="1"/>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marL="0" lvl="0" indent="0">
                        <a:lnSpc>
                          <a:spcPct val="107000"/>
                        </a:lnSpc>
                        <a:spcAft>
                          <a:spcPts val="800"/>
                        </a:spcAft>
                        <a:buFont typeface="Symbol" panose="05050102010706020507" pitchFamily="18" charset="2"/>
                        <a:buNone/>
                      </a:pPr>
                      <a:r>
                        <a:rPr lang="nl-NL"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Informatie systematisch conform P&amp;C-cyclus vastleggen, beveiligen en verwerken</a:t>
                      </a:r>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140603574"/>
                  </a:ext>
                </a:extLst>
              </a:tr>
              <a:tr h="370840">
                <a:tc vMerge="1">
                  <a:txBody>
                    <a:bodyPr/>
                    <a:lstStyle/>
                    <a:p>
                      <a:endParaRPr lang="nl-NL"/>
                    </a:p>
                  </a:txBody>
                  <a:tcPr/>
                </a:tc>
                <a:tc vMerge="1">
                  <a:txBody>
                    <a:bodyPr/>
                    <a:lstStyle/>
                    <a:p>
                      <a:endParaRPr lang="nl-NL"/>
                    </a:p>
                  </a:txBody>
                  <a:tcPr/>
                </a:tc>
                <a:tc>
                  <a:txBody>
                    <a:bodyPr/>
                    <a:lstStyle/>
                    <a:p>
                      <a:pPr marL="0" lvl="0" indent="0">
                        <a:lnSpc>
                          <a:spcPct val="107000"/>
                        </a:lnSpc>
                        <a:spcAft>
                          <a:spcPts val="800"/>
                        </a:spcAft>
                        <a:buFont typeface="Symbol" panose="05050102010706020507" pitchFamily="18" charset="2"/>
                        <a:buNone/>
                      </a:pPr>
                      <a:r>
                        <a:rPr lang="nl-NL"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Opstellen of herijken planning rond informatieproces en verantwoordingsproces (intern en extern)</a:t>
                      </a:r>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4017870027"/>
                  </a:ext>
                </a:extLst>
              </a:tr>
              <a:tr h="161423">
                <a:tc vMerge="1">
                  <a:txBody>
                    <a:bodyPr/>
                    <a:lstStyle/>
                    <a:p>
                      <a:endParaRPr lang="nl-NL" sz="1000" i="0" kern="1200" dirty="0">
                        <a:solidFill>
                          <a:schemeClr val="accent1">
                            <a:lumMod val="50000"/>
                          </a:schemeClr>
                        </a:solidFill>
                        <a:latin typeface="+mn-lt"/>
                        <a:ea typeface="+mn-ea"/>
                        <a:cs typeface="+mn-cs"/>
                      </a:endParaRPr>
                    </a:p>
                  </a:txBody>
                  <a:tcPr/>
                </a:tc>
                <a:tc rowSpan="5">
                  <a:txBody>
                    <a:bodyPr/>
                    <a:lstStyle/>
                    <a:p>
                      <a:pPr marL="0" algn="l" defTabSz="914400" rtl="0" eaLnBrk="1" latinLnBrk="0" hangingPunct="1"/>
                      <a:r>
                        <a:rPr lang="nl-NL" sz="1000" kern="1200" dirty="0">
                          <a:solidFill>
                            <a:schemeClr val="tx1"/>
                          </a:solidFill>
                          <a:effectLst/>
                          <a:latin typeface="Calibri" panose="020F0502020204030204" pitchFamily="34" charset="0"/>
                          <a:ea typeface="+mn-ea"/>
                          <a:cs typeface="Times New Roman" panose="02020603050405020304" pitchFamily="18" charset="0"/>
                        </a:rPr>
                        <a:t>Het procesmatig systematisch verzamelen, vastleggen, verwerken en verstrekken van kennis en technologie ten behoeve van het besturen en doen functioneren van de organisatie en ten behoeve van de verantwoording die daartoe moet worden afgelegd zowel intern als extern.</a:t>
                      </a:r>
                    </a:p>
                    <a:p>
                      <a:pPr marL="0" algn="l" defTabSz="914400" rtl="0" eaLnBrk="1" latinLnBrk="0" hangingPunct="1"/>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p>
                      <a:pPr marL="0" algn="l" defTabSz="914400" rtl="0" eaLnBrk="1" latinLnBrk="0" hangingPunct="1"/>
                      <a:r>
                        <a:rPr lang="nl-NL" sz="600" i="1" kern="1200" dirty="0">
                          <a:solidFill>
                            <a:schemeClr val="tx1"/>
                          </a:solidFill>
                          <a:effectLst/>
                          <a:latin typeface="Calibri" panose="020F0502020204030204" pitchFamily="34" charset="0"/>
                          <a:ea typeface="+mn-ea"/>
                          <a:cs typeface="Times New Roman" panose="02020603050405020304" pitchFamily="18" charset="0"/>
                        </a:rPr>
                        <a:t>Dit geldt zowel voor strategisch, tactisch als operationeel niveau</a:t>
                      </a:r>
                    </a:p>
                    <a:p>
                      <a:pPr marL="0" algn="l" defTabSz="914400" rtl="0" eaLnBrk="1" latinLnBrk="0" hangingPunct="1"/>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lvl="0">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Bepalen welke kennis en technologie nodig is (m.b.t. ICT, netwerken, systemen, automatisering, kennis -welk niveau -strategisch/tactisch/operationeel, welke kennis en technologie benodigd voor het besturen van de organisatie)</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163456400"/>
                  </a:ext>
                </a:extLst>
              </a:tr>
              <a:tr h="370840">
                <a:tc vMerge="1">
                  <a:txBody>
                    <a:bodyPr/>
                    <a:lstStyle/>
                    <a:p>
                      <a:endParaRPr lang="nl-NL" sz="1000" i="0" kern="1200" dirty="0">
                        <a:solidFill>
                          <a:schemeClr val="accent1">
                            <a:lumMod val="50000"/>
                          </a:schemeClr>
                        </a:solidFill>
                        <a:latin typeface="+mn-lt"/>
                        <a:ea typeface="+mn-ea"/>
                        <a:cs typeface="+mn-cs"/>
                      </a:endParaRPr>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lvl="0">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Bepalen of je de kennis en technologie intern wilt hebben/genereren</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31454823"/>
                  </a:ext>
                </a:extLst>
              </a:tr>
              <a:tr h="370840">
                <a:tc vMerge="1">
                  <a:txBody>
                    <a:bodyPr/>
                    <a:lstStyle/>
                    <a:p>
                      <a:endParaRPr lang="nl-NL"/>
                    </a:p>
                  </a:txBody>
                  <a:tcPr/>
                </a:tc>
                <a:tc vMerge="1">
                  <a:txBody>
                    <a:bodyPr/>
                    <a:lstStyle/>
                    <a:p>
                      <a:endParaRPr lang="nl-NL"/>
                    </a:p>
                  </a:txBody>
                  <a:tcPr/>
                </a:tc>
                <a:tc>
                  <a:txBody>
                    <a:bodyPr/>
                    <a:lstStyle/>
                    <a:p>
                      <a:pPr lvl="0">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Bepalen of de informatie kennis en technologie aanwezig is</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497586951"/>
                  </a:ext>
                </a:extLst>
              </a:tr>
              <a:tr h="370840">
                <a:tc vMerge="1">
                  <a:txBody>
                    <a:bodyPr/>
                    <a:lstStyle/>
                    <a:p>
                      <a:endParaRPr lang="nl-NL" sz="1000" i="0" kern="1200" dirty="0">
                        <a:solidFill>
                          <a:schemeClr val="accent1">
                            <a:lumMod val="50000"/>
                          </a:schemeClr>
                        </a:solidFill>
                        <a:latin typeface="+mn-lt"/>
                        <a:ea typeface="+mn-ea"/>
                        <a:cs typeface="+mn-cs"/>
                      </a:endParaRPr>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kern="1200" dirty="0">
                          <a:solidFill>
                            <a:schemeClr val="tx1"/>
                          </a:solidFill>
                          <a:effectLst/>
                          <a:latin typeface="Calibri" panose="020F0502020204030204" pitchFamily="34" charset="0"/>
                          <a:ea typeface="+mn-ea"/>
                          <a:cs typeface="Times New Roman" panose="02020603050405020304" pitchFamily="18" charset="0"/>
                        </a:rPr>
                        <a:t>Als de kennis en technologie niet intern aanwezig is – bepalen hoe je er aan wilt komen/er over wilt beschikken;</a:t>
                      </a:r>
                    </a:p>
                    <a:p>
                      <a:pPr marL="0" marR="0" lvl="0" indent="0" algn="l" defTabSz="914400" rtl="0" eaLnBrk="1" fontAlgn="auto" latinLnBrk="0" hangingPunct="1">
                        <a:lnSpc>
                          <a:spcPct val="107000"/>
                        </a:lnSpc>
                        <a:spcBef>
                          <a:spcPts val="0"/>
                        </a:spcBef>
                        <a:spcAft>
                          <a:spcPts val="0"/>
                        </a:spcAft>
                        <a:buClrTx/>
                        <a:buSzTx/>
                        <a:buFontTx/>
                        <a:buNone/>
                        <a:tabLst/>
                        <a:defRPr/>
                      </a:pPr>
                      <a:r>
                        <a:rPr lang="nl-NL" sz="600" i="1" kern="1200" dirty="0">
                          <a:solidFill>
                            <a:schemeClr val="tx1"/>
                          </a:solidFill>
                          <a:effectLst/>
                          <a:latin typeface="Calibri" panose="020F0502020204030204" pitchFamily="34" charset="0"/>
                          <a:ea typeface="+mn-ea"/>
                          <a:cs typeface="Times New Roman" panose="02020603050405020304" pitchFamily="18" charset="0"/>
                        </a:rPr>
                        <a:t>o	Zelf ontwikkelen</a:t>
                      </a:r>
                    </a:p>
                    <a:p>
                      <a:pPr marL="0" marR="0" lvl="0" indent="0" algn="l" defTabSz="914400" rtl="0" eaLnBrk="1" fontAlgn="auto" latinLnBrk="0" hangingPunct="1">
                        <a:lnSpc>
                          <a:spcPct val="107000"/>
                        </a:lnSpc>
                        <a:spcBef>
                          <a:spcPts val="0"/>
                        </a:spcBef>
                        <a:spcAft>
                          <a:spcPts val="0"/>
                        </a:spcAft>
                        <a:buClrTx/>
                        <a:buSzTx/>
                        <a:buFontTx/>
                        <a:buNone/>
                        <a:tabLst/>
                        <a:defRPr/>
                      </a:pPr>
                      <a:r>
                        <a:rPr lang="nl-NL" sz="600" i="1" kern="1200" dirty="0">
                          <a:solidFill>
                            <a:schemeClr val="tx1"/>
                          </a:solidFill>
                          <a:effectLst/>
                          <a:latin typeface="Calibri" panose="020F0502020204030204" pitchFamily="34" charset="0"/>
                          <a:ea typeface="+mn-ea"/>
                          <a:cs typeface="Times New Roman" panose="02020603050405020304" pitchFamily="18" charset="0"/>
                        </a:rPr>
                        <a:t>o	Outsourcen/inhuren/Probiblio</a:t>
                      </a:r>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2358219659"/>
                  </a:ext>
                </a:extLst>
              </a:tr>
              <a:tr h="370840">
                <a:tc vMerge="1">
                  <a:txBody>
                    <a:bodyPr/>
                    <a:lstStyle/>
                    <a:p>
                      <a:endParaRPr lang="nl-NL" sz="1000" i="0" kern="1200" dirty="0">
                        <a:solidFill>
                          <a:schemeClr val="accent1">
                            <a:lumMod val="50000"/>
                          </a:schemeClr>
                        </a:solidFill>
                        <a:latin typeface="+mn-lt"/>
                        <a:ea typeface="+mn-ea"/>
                        <a:cs typeface="+mn-cs"/>
                      </a:endParaRPr>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marL="0" lvl="0" indent="0">
                        <a:lnSpc>
                          <a:spcPct val="107000"/>
                        </a:lnSpc>
                        <a:spcAft>
                          <a:spcPts val="800"/>
                        </a:spcAft>
                        <a:buFont typeface="Symbol" panose="05050102010706020507" pitchFamily="18" charset="2"/>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Kennis en technologie conform P&amp;C-cyclus ontwikkelen, toepassen, beheren en beveiligen</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013876850"/>
                  </a:ext>
                </a:extLst>
              </a:tr>
            </a:tbl>
          </a:graphicData>
        </a:graphic>
      </p:graphicFrame>
      <p:sp>
        <p:nvSpPr>
          <p:cNvPr id="2" name="Tijdelijke aanduiding voor dianummer 1">
            <a:extLst>
              <a:ext uri="{FF2B5EF4-FFF2-40B4-BE49-F238E27FC236}">
                <a16:creationId xmlns:a16="http://schemas.microsoft.com/office/drawing/2014/main" id="{F880D63F-46D9-4516-B5D3-38849467F0F0}"/>
              </a:ext>
            </a:extLst>
          </p:cNvPr>
          <p:cNvSpPr>
            <a:spLocks noGrp="1"/>
          </p:cNvSpPr>
          <p:nvPr>
            <p:ph type="sldNum" sz="quarter" idx="12"/>
          </p:nvPr>
        </p:nvSpPr>
        <p:spPr/>
        <p:txBody>
          <a:bodyPr/>
          <a:lstStyle/>
          <a:p>
            <a:fld id="{103CB0E5-0E23-4933-8AB6-15A768443C0A}" type="slidenum">
              <a:rPr lang="nl-NL" smtClean="0"/>
              <a:t>26</a:t>
            </a:fld>
            <a:endParaRPr lang="nl-NL"/>
          </a:p>
        </p:txBody>
      </p:sp>
    </p:spTree>
    <p:extLst>
      <p:ext uri="{BB962C8B-B14F-4D97-AF65-F5344CB8AC3E}">
        <p14:creationId xmlns:p14="http://schemas.microsoft.com/office/powerpoint/2010/main" val="29090482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a:extLst>
              <a:ext uri="{FF2B5EF4-FFF2-40B4-BE49-F238E27FC236}">
                <a16:creationId xmlns:a16="http://schemas.microsoft.com/office/drawing/2014/main" id="{B51BCE97-47E3-4F03-9977-E46DCE62DCBA}"/>
              </a:ext>
            </a:extLst>
          </p:cNvPr>
          <p:cNvGraphicFramePr>
            <a:graphicFrameLocks noGrp="1"/>
          </p:cNvGraphicFramePr>
          <p:nvPr>
            <p:extLst>
              <p:ext uri="{D42A27DB-BD31-4B8C-83A1-F6EECF244321}">
                <p14:modId xmlns:p14="http://schemas.microsoft.com/office/powerpoint/2010/main" val="3128692326"/>
              </p:ext>
            </p:extLst>
          </p:nvPr>
        </p:nvGraphicFramePr>
        <p:xfrm>
          <a:off x="738004" y="442911"/>
          <a:ext cx="10715992" cy="5086285"/>
        </p:xfrm>
        <a:graphic>
          <a:graphicData uri="http://schemas.openxmlformats.org/drawingml/2006/table">
            <a:tbl>
              <a:tblPr firstRow="1" bandRow="1">
                <a:tableStyleId>{5940675A-B579-460E-94D1-54222C63F5DA}</a:tableStyleId>
              </a:tblPr>
              <a:tblGrid>
                <a:gridCol w="1656446">
                  <a:extLst>
                    <a:ext uri="{9D8B030D-6E8A-4147-A177-3AD203B41FA5}">
                      <a16:colId xmlns:a16="http://schemas.microsoft.com/office/drawing/2014/main" val="1980687794"/>
                    </a:ext>
                  </a:extLst>
                </a:gridCol>
                <a:gridCol w="2064431">
                  <a:extLst>
                    <a:ext uri="{9D8B030D-6E8A-4147-A177-3AD203B41FA5}">
                      <a16:colId xmlns:a16="http://schemas.microsoft.com/office/drawing/2014/main" val="1620095385"/>
                    </a:ext>
                  </a:extLst>
                </a:gridCol>
                <a:gridCol w="4190352">
                  <a:extLst>
                    <a:ext uri="{9D8B030D-6E8A-4147-A177-3AD203B41FA5}">
                      <a16:colId xmlns:a16="http://schemas.microsoft.com/office/drawing/2014/main" val="1960387525"/>
                    </a:ext>
                  </a:extLst>
                </a:gridCol>
                <a:gridCol w="208280">
                  <a:extLst>
                    <a:ext uri="{9D8B030D-6E8A-4147-A177-3AD203B41FA5}">
                      <a16:colId xmlns:a16="http://schemas.microsoft.com/office/drawing/2014/main" val="2904915509"/>
                    </a:ext>
                  </a:extLst>
                </a:gridCol>
                <a:gridCol w="208280">
                  <a:extLst>
                    <a:ext uri="{9D8B030D-6E8A-4147-A177-3AD203B41FA5}">
                      <a16:colId xmlns:a16="http://schemas.microsoft.com/office/drawing/2014/main" val="1797782378"/>
                    </a:ext>
                  </a:extLst>
                </a:gridCol>
                <a:gridCol w="208280">
                  <a:extLst>
                    <a:ext uri="{9D8B030D-6E8A-4147-A177-3AD203B41FA5}">
                      <a16:colId xmlns:a16="http://schemas.microsoft.com/office/drawing/2014/main" val="3099696435"/>
                    </a:ext>
                  </a:extLst>
                </a:gridCol>
                <a:gridCol w="208280">
                  <a:extLst>
                    <a:ext uri="{9D8B030D-6E8A-4147-A177-3AD203B41FA5}">
                      <a16:colId xmlns:a16="http://schemas.microsoft.com/office/drawing/2014/main" val="2808535185"/>
                    </a:ext>
                  </a:extLst>
                </a:gridCol>
                <a:gridCol w="684020">
                  <a:extLst>
                    <a:ext uri="{9D8B030D-6E8A-4147-A177-3AD203B41FA5}">
                      <a16:colId xmlns:a16="http://schemas.microsoft.com/office/drawing/2014/main" val="3407259166"/>
                    </a:ext>
                  </a:extLst>
                </a:gridCol>
                <a:gridCol w="671804">
                  <a:extLst>
                    <a:ext uri="{9D8B030D-6E8A-4147-A177-3AD203B41FA5}">
                      <a16:colId xmlns:a16="http://schemas.microsoft.com/office/drawing/2014/main" val="3119544773"/>
                    </a:ext>
                  </a:extLst>
                </a:gridCol>
                <a:gridCol w="615819">
                  <a:extLst>
                    <a:ext uri="{9D8B030D-6E8A-4147-A177-3AD203B41FA5}">
                      <a16:colId xmlns:a16="http://schemas.microsoft.com/office/drawing/2014/main" val="308118611"/>
                    </a:ext>
                  </a:extLst>
                </a:gridCol>
              </a:tblGrid>
              <a:tr h="0">
                <a:tc gridSpan="10">
                  <a:txBody>
                    <a:bodyPr/>
                    <a:lstStyle/>
                    <a:p>
                      <a:r>
                        <a:rPr lang="nl-NL" sz="1400" b="1" i="1" kern="1200" dirty="0">
                          <a:solidFill>
                            <a:schemeClr val="accent1">
                              <a:lumMod val="50000"/>
                            </a:schemeClr>
                          </a:solidFill>
                          <a:latin typeface="+mn-lt"/>
                          <a:ea typeface="+mn-ea"/>
                          <a:cs typeface="+mn-cs"/>
                        </a:rPr>
                        <a:t>Management van Middelen – Diensten en Materialen</a:t>
                      </a:r>
                    </a:p>
                  </a:txBody>
                  <a:tcPr>
                    <a:solidFill>
                      <a:schemeClr val="accent6">
                        <a:lumMod val="60000"/>
                        <a:lumOff val="40000"/>
                      </a:schemeClr>
                    </a:solidFill>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extLst>
                  <a:ext uri="{0D108BD9-81ED-4DB2-BD59-A6C34878D82A}">
                    <a16:rowId xmlns:a16="http://schemas.microsoft.com/office/drawing/2014/main" val="3262346146"/>
                  </a:ext>
                </a:extLst>
              </a:tr>
              <a:tr h="307910">
                <a:tc>
                  <a:txBody>
                    <a:bodyPr/>
                    <a:lstStyle/>
                    <a:p>
                      <a:r>
                        <a:rPr lang="nl-NL" sz="1400" b="1" kern="1200" dirty="0">
                          <a:solidFill>
                            <a:schemeClr val="accent1">
                              <a:lumMod val="50000"/>
                            </a:schemeClr>
                          </a:solidFill>
                          <a:latin typeface="+mn-lt"/>
                          <a:ea typeface="+mn-ea"/>
                          <a:cs typeface="+mn-cs"/>
                        </a:rPr>
                        <a:t>KPI</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Prestatie-indicator</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Activiteit</a:t>
                      </a:r>
                    </a:p>
                  </a:txBody>
                  <a:tcPr>
                    <a:solidFill>
                      <a:schemeClr val="tx2">
                        <a:lumMod val="20000"/>
                        <a:lumOff val="80000"/>
                      </a:schemeClr>
                    </a:solidFill>
                  </a:tcPr>
                </a:tc>
                <a:tc gridSpan="4">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1</a:t>
                      </a:r>
                    </a:p>
                  </a:txBody>
                  <a:tcPr>
                    <a:solidFill>
                      <a:schemeClr val="tx2">
                        <a:lumMod val="20000"/>
                        <a:lumOff val="80000"/>
                      </a:schemeClr>
                    </a:solidFill>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2</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3</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4</a:t>
                      </a:r>
                    </a:p>
                  </a:txBody>
                  <a:tcPr>
                    <a:solidFill>
                      <a:schemeClr val="tx2">
                        <a:lumMod val="20000"/>
                        <a:lumOff val="80000"/>
                      </a:schemeClr>
                    </a:solidFill>
                  </a:tcPr>
                </a:tc>
                <a:extLst>
                  <a:ext uri="{0D108BD9-81ED-4DB2-BD59-A6C34878D82A}">
                    <a16:rowId xmlns:a16="http://schemas.microsoft.com/office/drawing/2014/main" val="1538182492"/>
                  </a:ext>
                </a:extLst>
              </a:tr>
              <a:tr h="117847">
                <a:tc rowSpan="6">
                  <a:txBody>
                    <a:bodyPr/>
                    <a:lstStyle/>
                    <a:p>
                      <a:pPr algn="l">
                        <a:lnSpc>
                          <a:spcPct val="107000"/>
                        </a:lnSpc>
                        <a:spcAft>
                          <a:spcPts val="800"/>
                        </a:spcAft>
                      </a:pPr>
                      <a:r>
                        <a:rPr lang="nl-NL" sz="1000" dirty="0">
                          <a:effectLst/>
                          <a:latin typeface="Calibri" panose="020F0502020204030204" pitchFamily="34" charset="0"/>
                          <a:ea typeface="Calibri" panose="020F0502020204030204" pitchFamily="34" charset="0"/>
                          <a:cs typeface="Times New Roman" panose="02020603050405020304" pitchFamily="18" charset="0"/>
                        </a:rPr>
                        <a:t>4.3 Ambitie, strategie en beleid worden toegepast bij de keuze voor uitbesteding</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nl-NL" sz="1000" i="0" kern="1200" dirty="0">
                        <a:solidFill>
                          <a:schemeClr val="accent1">
                            <a:lumMod val="50000"/>
                          </a:schemeClr>
                        </a:solidFill>
                        <a:latin typeface="+mn-lt"/>
                        <a:ea typeface="+mn-ea"/>
                        <a:cs typeface="+mn-cs"/>
                      </a:endParaRPr>
                    </a:p>
                  </a:txBody>
                  <a:tcPr/>
                </a:tc>
                <a:tc rowSpan="4">
                  <a:txBody>
                    <a:bodyPr/>
                    <a:lstStyle/>
                    <a:p>
                      <a:pPr marL="0" algn="l" defTabSz="914400" rtl="0" eaLnBrk="1" latinLnBrk="0" hangingPunct="1"/>
                      <a:r>
                        <a:rPr lang="nl-NL" sz="1000" kern="1200" dirty="0">
                          <a:solidFill>
                            <a:schemeClr val="tx1"/>
                          </a:solidFill>
                          <a:effectLst/>
                          <a:latin typeface="Calibri" panose="020F0502020204030204" pitchFamily="34" charset="0"/>
                          <a:ea typeface="+mn-ea"/>
                          <a:cs typeface="Times New Roman" panose="02020603050405020304" pitchFamily="18" charset="0"/>
                        </a:rPr>
                        <a:t>Kaders, richtlijnen en proces rond uitbesteding zijn vastgesteld, geïmplementeerd en geborgd (inkoopbeleid)</a:t>
                      </a:r>
                    </a:p>
                  </a:txBody>
                  <a:tcPr/>
                </a:tc>
                <a:tc>
                  <a:txBody>
                    <a:bodyPr/>
                    <a:lstStyle/>
                    <a:p>
                      <a:pPr lvl="0">
                        <a:buNone/>
                      </a:pPr>
                      <a:r>
                        <a:rPr lang="nl-NL" sz="1000" dirty="0">
                          <a:effectLst/>
                          <a:latin typeface="Calibri" panose="020F0502020204030204" pitchFamily="34" charset="0"/>
                          <a:ea typeface="Calibri" panose="020F0502020204030204" pitchFamily="34" charset="0"/>
                          <a:cs typeface="Times New Roman" panose="02020603050405020304" pitchFamily="18" charset="0"/>
                        </a:rPr>
                        <a:t>Opstellen inkoopbeleid, separaat of als onderdeel van het Strategisch Kader, hierin zijn de kaders voor uitbesteding opgenomen</a:t>
                      </a:r>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112727752"/>
                  </a:ext>
                </a:extLst>
              </a:tr>
              <a:tr h="37084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a:lnSpc>
                          <a:spcPct val="107000"/>
                        </a:lnSpc>
                        <a:spcAft>
                          <a:spcPts val="800"/>
                        </a:spcAft>
                      </a:pPr>
                      <a:r>
                        <a:rPr lang="nl-NL" sz="1000" dirty="0">
                          <a:effectLst/>
                          <a:latin typeface="Calibri" panose="020F0502020204030204" pitchFamily="34" charset="0"/>
                          <a:ea typeface="Calibri" panose="020F0502020204030204" pitchFamily="34" charset="0"/>
                          <a:cs typeface="Times New Roman" panose="02020603050405020304" pitchFamily="18" charset="0"/>
                        </a:rPr>
                        <a:t>Opstellen risicoanalyse voor uitbesteding waarin integriteits- en frauderisico zijn opgenomen</a:t>
                      </a:r>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537196010"/>
                  </a:ext>
                </a:extLst>
              </a:tr>
              <a:tr h="54864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lvl="0">
                        <a:buNone/>
                      </a:pPr>
                      <a:r>
                        <a:rPr lang="nl-NL" sz="1000" dirty="0">
                          <a:effectLst/>
                          <a:latin typeface="Calibri" panose="020F0502020204030204" pitchFamily="34" charset="0"/>
                          <a:ea typeface="Calibri" panose="020F0502020204030204" pitchFamily="34" charset="0"/>
                          <a:cs typeface="Times New Roman" panose="02020603050405020304" pitchFamily="18" charset="0"/>
                        </a:rPr>
                        <a:t>Inrichting structurele monitoring, hierin wordt gekeken naar toegevoegde waarde van de uitbesteding, wordt de scope (vastgestelde criteria, geld, dienstverlening, prijs en kwaliteit) gerealiseerd</a:t>
                      </a:r>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2258463471"/>
                  </a:ext>
                </a:extLst>
              </a:tr>
              <a:tr h="396240">
                <a:tc vMerge="1">
                  <a:txBody>
                    <a:bodyPr/>
                    <a:lstStyle/>
                    <a:p>
                      <a:endParaRPr lang="nl-NL"/>
                    </a:p>
                  </a:txBody>
                  <a:tcPr/>
                </a:tc>
                <a:tc vMerge="1">
                  <a:txBody>
                    <a:bodyPr/>
                    <a:lstStyle/>
                    <a:p>
                      <a:endParaRPr lang="nl-NL"/>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Uitvoeren inkoop/uitbesteding</a:t>
                      </a:r>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3755614091"/>
                  </a:ext>
                </a:extLst>
              </a:tr>
              <a:tr h="370840">
                <a:tc vMerge="1">
                  <a:txBody>
                    <a:bodyPr/>
                    <a:lstStyle/>
                    <a:p>
                      <a:endParaRPr lang="nl-NL"/>
                    </a:p>
                  </a:txBody>
                  <a:tcPr/>
                </a:tc>
                <a:tc>
                  <a:txBody>
                    <a:bodyPr/>
                    <a:lstStyle/>
                    <a:p>
                      <a:pPr marL="0" algn="l" defTabSz="914400" rtl="0" eaLnBrk="1" latinLnBrk="0" hangingPunct="1"/>
                      <a:r>
                        <a:rPr lang="nl-NL" sz="1000" kern="1200" dirty="0">
                          <a:solidFill>
                            <a:schemeClr val="tx1"/>
                          </a:solidFill>
                          <a:effectLst/>
                          <a:latin typeface="Calibri" panose="020F0502020204030204" pitchFamily="34" charset="0"/>
                          <a:ea typeface="+mn-ea"/>
                          <a:cs typeface="Times New Roman" panose="02020603050405020304" pitchFamily="18" charset="0"/>
                        </a:rPr>
                        <a:t>Het proces rond uitbesteding is vastgesteld, efficiënt, wordt gemonitord en verantwoord</a:t>
                      </a:r>
                    </a:p>
                  </a:txBody>
                  <a:tcPr/>
                </a:tc>
                <a:tc>
                  <a:txBody>
                    <a:bodyPr/>
                    <a:lstStyle/>
                    <a:p>
                      <a:pPr>
                        <a:lnSpc>
                          <a:spcPct val="107000"/>
                        </a:lnSpc>
                        <a:spcAft>
                          <a:spcPts val="0"/>
                        </a:spcAft>
                      </a:pPr>
                      <a:r>
                        <a:rPr lang="nl-NL" sz="1000" kern="1200" dirty="0">
                          <a:solidFill>
                            <a:schemeClr val="tx1"/>
                          </a:solidFill>
                          <a:effectLst/>
                          <a:latin typeface="Calibri" panose="020F0502020204030204" pitchFamily="34" charset="0"/>
                          <a:ea typeface="+mn-ea"/>
                          <a:cs typeface="Times New Roman" panose="02020603050405020304" pitchFamily="18" charset="0"/>
                        </a:rPr>
                        <a:t>In het proces inkoop is het uitbestedingsproces opgenomen (Management van Processen – 5). </a:t>
                      </a:r>
                    </a:p>
                    <a:p>
                      <a:pPr>
                        <a:lnSpc>
                          <a:spcPct val="107000"/>
                        </a:lnSpc>
                        <a:spcAft>
                          <a:spcPts val="0"/>
                        </a:spcAft>
                      </a:pPr>
                      <a:r>
                        <a:rPr lang="nl-NL" sz="600" i="1" kern="1200" dirty="0">
                          <a:solidFill>
                            <a:schemeClr val="tx1"/>
                          </a:solidFill>
                          <a:effectLst/>
                          <a:latin typeface="Calibri" panose="020F0502020204030204" pitchFamily="34" charset="0"/>
                          <a:ea typeface="+mn-ea"/>
                          <a:cs typeface="Times New Roman" panose="02020603050405020304" pitchFamily="18" charset="0"/>
                        </a:rPr>
                        <a:t>Hierin is opgenomen</a:t>
                      </a:r>
                    </a:p>
                    <a:p>
                      <a:pPr>
                        <a:lnSpc>
                          <a:spcPct val="107000"/>
                        </a:lnSpc>
                        <a:spcAft>
                          <a:spcPts val="0"/>
                        </a:spcAft>
                      </a:pPr>
                      <a:r>
                        <a:rPr lang="nl-NL" sz="600" i="1" kern="1200" dirty="0">
                          <a:solidFill>
                            <a:schemeClr val="tx1"/>
                          </a:solidFill>
                          <a:effectLst/>
                          <a:latin typeface="Calibri" panose="020F0502020204030204" pitchFamily="34" charset="0"/>
                          <a:ea typeface="+mn-ea"/>
                          <a:cs typeface="Times New Roman" panose="02020603050405020304" pitchFamily="18" charset="0"/>
                        </a:rPr>
                        <a:t>    -Oriëntatie: hoe onderzoeken, keuzes maken</a:t>
                      </a:r>
                    </a:p>
                    <a:p>
                      <a:pPr>
                        <a:lnSpc>
                          <a:spcPct val="107000"/>
                        </a:lnSpc>
                        <a:spcAft>
                          <a:spcPts val="0"/>
                        </a:spcAft>
                      </a:pPr>
                      <a:r>
                        <a:rPr lang="nl-NL" sz="600" i="1" kern="1200" dirty="0">
                          <a:solidFill>
                            <a:schemeClr val="tx1"/>
                          </a:solidFill>
                          <a:effectLst/>
                          <a:latin typeface="Calibri" panose="020F0502020204030204" pitchFamily="34" charset="0"/>
                          <a:ea typeface="+mn-ea"/>
                          <a:cs typeface="Times New Roman" panose="02020603050405020304" pitchFamily="18" charset="0"/>
                        </a:rPr>
                        <a:t>    -Afspraak:  Bevoegdheden en rollen</a:t>
                      </a:r>
                    </a:p>
                    <a:p>
                      <a:pPr>
                        <a:lnSpc>
                          <a:spcPct val="107000"/>
                        </a:lnSpc>
                        <a:spcAft>
                          <a:spcPts val="0"/>
                        </a:spcAft>
                      </a:pPr>
                      <a:r>
                        <a:rPr lang="nl-NL" sz="600" i="1" kern="1200" dirty="0">
                          <a:solidFill>
                            <a:schemeClr val="tx1"/>
                          </a:solidFill>
                          <a:effectLst/>
                          <a:latin typeface="Calibri" panose="020F0502020204030204" pitchFamily="34" charset="0"/>
                          <a:ea typeface="+mn-ea"/>
                          <a:cs typeface="Times New Roman" panose="02020603050405020304" pitchFamily="18" charset="0"/>
                        </a:rPr>
                        <a:t>    -Contract: Standaard contract incl. bevoegdheid</a:t>
                      </a:r>
                    </a:p>
                    <a:p>
                      <a:pPr>
                        <a:lnSpc>
                          <a:spcPct val="107000"/>
                        </a:lnSpc>
                        <a:spcAft>
                          <a:spcPts val="0"/>
                        </a:spcAft>
                      </a:pPr>
                      <a:r>
                        <a:rPr lang="nl-NL" sz="600" i="1" kern="1200" dirty="0">
                          <a:solidFill>
                            <a:schemeClr val="tx1"/>
                          </a:solidFill>
                          <a:effectLst/>
                          <a:latin typeface="Calibri" panose="020F0502020204030204" pitchFamily="34" charset="0"/>
                          <a:ea typeface="+mn-ea"/>
                          <a:cs typeface="Times New Roman" panose="02020603050405020304" pitchFamily="18" charset="0"/>
                        </a:rPr>
                        <a:t>    - Levering: dienstverlening wordt uitgevoerd</a:t>
                      </a:r>
                    </a:p>
                    <a:p>
                      <a:pPr>
                        <a:lnSpc>
                          <a:spcPct val="107000"/>
                        </a:lnSpc>
                        <a:spcAft>
                          <a:spcPts val="0"/>
                        </a:spcAft>
                      </a:pPr>
                      <a:r>
                        <a:rPr lang="nl-NL" sz="600" i="1" kern="1200" dirty="0">
                          <a:solidFill>
                            <a:schemeClr val="tx1"/>
                          </a:solidFill>
                          <a:effectLst/>
                          <a:latin typeface="Calibri" panose="020F0502020204030204" pitchFamily="34" charset="0"/>
                          <a:ea typeface="+mn-ea"/>
                          <a:cs typeface="Times New Roman" panose="02020603050405020304" pitchFamily="18" charset="0"/>
                        </a:rPr>
                        <a:t>    - Toetsing: </a:t>
                      </a:r>
                    </a:p>
                    <a:p>
                      <a:pPr marL="449580">
                        <a:lnSpc>
                          <a:spcPct val="107000"/>
                        </a:lnSpc>
                        <a:spcAft>
                          <a:spcPts val="0"/>
                        </a:spcAft>
                      </a:pPr>
                      <a:r>
                        <a:rPr lang="nl-NL" sz="600" i="1" kern="1200" dirty="0">
                          <a:solidFill>
                            <a:schemeClr val="tx1"/>
                          </a:solidFill>
                          <a:effectLst/>
                          <a:latin typeface="Calibri" panose="020F0502020204030204" pitchFamily="34" charset="0"/>
                          <a:ea typeface="+mn-ea"/>
                          <a:cs typeface="Times New Roman" panose="02020603050405020304" pitchFamily="18" charset="0"/>
                        </a:rPr>
                        <a:t>- tussentijds per inkoop, structureel   conform PDCA</a:t>
                      </a:r>
                    </a:p>
                    <a:p>
                      <a:pPr marL="449580">
                        <a:lnSpc>
                          <a:spcPct val="107000"/>
                        </a:lnSpc>
                        <a:spcAft>
                          <a:spcPts val="0"/>
                        </a:spcAft>
                      </a:pPr>
                      <a:r>
                        <a:rPr lang="nl-NL" sz="600" i="1" kern="1200" dirty="0">
                          <a:solidFill>
                            <a:schemeClr val="tx1"/>
                          </a:solidFill>
                          <a:effectLst/>
                          <a:latin typeface="Calibri" panose="020F0502020204030204" pitchFamily="34" charset="0"/>
                          <a:ea typeface="+mn-ea"/>
                          <a:cs typeface="Times New Roman" panose="02020603050405020304" pitchFamily="18" charset="0"/>
                        </a:rPr>
                        <a:t>- vormt de basis voor evaluatiegesprekken</a:t>
                      </a:r>
                    </a:p>
                    <a:p>
                      <a:pPr indent="449580">
                        <a:lnSpc>
                          <a:spcPct val="107000"/>
                        </a:lnSpc>
                        <a:spcAft>
                          <a:spcPts val="0"/>
                        </a:spcAft>
                      </a:pPr>
                      <a:r>
                        <a:rPr lang="nl-NL" sz="600" i="1" kern="1200" dirty="0">
                          <a:solidFill>
                            <a:schemeClr val="tx1"/>
                          </a:solidFill>
                          <a:effectLst/>
                          <a:latin typeface="Calibri" panose="020F0502020204030204" pitchFamily="34" charset="0"/>
                          <a:ea typeface="+mn-ea"/>
                          <a:cs typeface="Times New Roman" panose="02020603050405020304" pitchFamily="18" charset="0"/>
                        </a:rPr>
                        <a:t>- jaarlijkse leveranciersbeoordeling</a:t>
                      </a:r>
                    </a:p>
                    <a:p>
                      <a:pPr>
                        <a:lnSpc>
                          <a:spcPct val="107000"/>
                        </a:lnSpc>
                        <a:spcAft>
                          <a:spcPts val="0"/>
                        </a:spcAft>
                      </a:pPr>
                      <a:r>
                        <a:rPr lang="nl-NL" sz="600" i="1" kern="1200" dirty="0">
                          <a:solidFill>
                            <a:schemeClr val="tx1"/>
                          </a:solidFill>
                          <a:effectLst/>
                          <a:latin typeface="Calibri" panose="020F0502020204030204" pitchFamily="34" charset="0"/>
                          <a:ea typeface="+mn-ea"/>
                          <a:cs typeface="Times New Roman" panose="02020603050405020304" pitchFamily="18" charset="0"/>
                        </a:rPr>
                        <a:t>    - Rapportage op inkoop</a:t>
                      </a:r>
                    </a:p>
                    <a:p>
                      <a:pPr marL="447675">
                        <a:lnSpc>
                          <a:spcPct val="107000"/>
                        </a:lnSpc>
                        <a:spcAft>
                          <a:spcPts val="0"/>
                        </a:spcAft>
                      </a:pPr>
                      <a:r>
                        <a:rPr lang="nl-NL" sz="600" i="1" kern="1200" dirty="0">
                          <a:solidFill>
                            <a:schemeClr val="tx1"/>
                          </a:solidFill>
                          <a:effectLst/>
                          <a:latin typeface="Calibri" panose="020F0502020204030204" pitchFamily="34" charset="0"/>
                          <a:ea typeface="+mn-ea"/>
                          <a:cs typeface="Times New Roman" panose="02020603050405020304" pitchFamily="18" charset="0"/>
                        </a:rPr>
                        <a:t>- input voor de jaarverantwoording</a:t>
                      </a:r>
                    </a:p>
                    <a:p>
                      <a:pPr marL="447675">
                        <a:lnSpc>
                          <a:spcPct val="107000"/>
                        </a:lnSpc>
                        <a:spcAft>
                          <a:spcPts val="0"/>
                        </a:spcAft>
                      </a:pPr>
                      <a:r>
                        <a:rPr lang="nl-NL" sz="600" i="1" kern="1200" dirty="0">
                          <a:solidFill>
                            <a:schemeClr val="tx1"/>
                          </a:solidFill>
                          <a:effectLst/>
                          <a:latin typeface="Calibri" panose="020F0502020204030204" pitchFamily="34" charset="0"/>
                          <a:ea typeface="+mn-ea"/>
                          <a:cs typeface="Times New Roman" panose="02020603050405020304" pitchFamily="18" charset="0"/>
                        </a:rPr>
                        <a:t>- input voor het jaarlijks herijken van het inkoopproces</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140603574"/>
                  </a:ext>
                </a:extLst>
              </a:tr>
              <a:tr h="161423">
                <a:tc vMerge="1">
                  <a:txBody>
                    <a:bodyPr/>
                    <a:lstStyle/>
                    <a:p>
                      <a:endParaRPr lang="nl-NL" sz="1000" i="0" kern="1200" dirty="0">
                        <a:solidFill>
                          <a:schemeClr val="accent1">
                            <a:lumMod val="50000"/>
                          </a:schemeClr>
                        </a:solidFill>
                        <a:latin typeface="+mn-lt"/>
                        <a:ea typeface="+mn-ea"/>
                        <a:cs typeface="+mn-cs"/>
                      </a:endParaRPr>
                    </a:p>
                  </a:txBody>
                  <a:tcPr/>
                </a:tc>
                <a:tc>
                  <a:txBody>
                    <a:bodyPr/>
                    <a:lstStyle/>
                    <a:p>
                      <a:pPr marL="0" algn="l" defTabSz="914400" rtl="0" eaLnBrk="1" latinLnBrk="0" hangingPunct="1"/>
                      <a:r>
                        <a:rPr lang="nl-NL" sz="1000" kern="1200" dirty="0">
                          <a:solidFill>
                            <a:schemeClr val="tx1"/>
                          </a:solidFill>
                          <a:effectLst/>
                          <a:latin typeface="Calibri" panose="020F0502020204030204" pitchFamily="34" charset="0"/>
                          <a:ea typeface="+mn-ea"/>
                          <a:cs typeface="Times New Roman" panose="02020603050405020304" pitchFamily="18" charset="0"/>
                        </a:rPr>
                        <a:t>Er is vastgesteld welke bedrijfsonderdelen en/of expertise niet in de organisatie aanwezig maar wel nodig zijn om de ambities te realiseren</a:t>
                      </a:r>
                    </a:p>
                  </a:txBody>
                  <a:tcPr/>
                </a:tc>
                <a:tc>
                  <a:txBody>
                    <a:bodyPr/>
                    <a:lstStyle/>
                    <a:p>
                      <a:pPr>
                        <a:lnSpc>
                          <a:spcPct val="107000"/>
                        </a:lnSpc>
                        <a:spcAft>
                          <a:spcPts val="800"/>
                        </a:spcAft>
                      </a:pPr>
                      <a:r>
                        <a:rPr lang="nl-NL"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Bepalen per expertise of bedrijfsonderdeel:</a:t>
                      </a:r>
                      <a:endParaRPr lang="nl-NL"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algn="l" defTabSz="914400" rtl="0" eaLnBrk="1" latinLnBrk="0" hangingPunct="1">
                        <a:lnSpc>
                          <a:spcPct val="107000"/>
                        </a:lnSpc>
                        <a:spcAft>
                          <a:spcPts val="0"/>
                        </a:spcAft>
                      </a:pPr>
                      <a:r>
                        <a:rPr lang="nl-NL" sz="600" i="1" kern="1200" dirty="0">
                          <a:solidFill>
                            <a:schemeClr val="tx1"/>
                          </a:solidFill>
                          <a:effectLst/>
                          <a:latin typeface="Calibri" panose="020F0502020204030204" pitchFamily="34" charset="0"/>
                          <a:ea typeface="+mn-ea"/>
                          <a:cs typeface="Times New Roman" panose="02020603050405020304" pitchFamily="18" charset="0"/>
                        </a:rPr>
                        <a:t>    - Wat uitbesteed wordt</a:t>
                      </a:r>
                    </a:p>
                    <a:p>
                      <a:pPr marL="0" algn="l" defTabSz="914400" rtl="0" eaLnBrk="1" latinLnBrk="0" hangingPunct="1">
                        <a:lnSpc>
                          <a:spcPct val="107000"/>
                        </a:lnSpc>
                        <a:spcAft>
                          <a:spcPts val="0"/>
                        </a:spcAft>
                      </a:pPr>
                      <a:r>
                        <a:rPr lang="nl-NL" sz="600" i="1" kern="1200" dirty="0">
                          <a:solidFill>
                            <a:schemeClr val="tx1"/>
                          </a:solidFill>
                          <a:effectLst/>
                          <a:latin typeface="Calibri" panose="020F0502020204030204" pitchFamily="34" charset="0"/>
                          <a:ea typeface="+mn-ea"/>
                          <a:cs typeface="Times New Roman" panose="02020603050405020304" pitchFamily="18" charset="0"/>
                        </a:rPr>
                        <a:t>    - Waarom deze uitbesteed wordt</a:t>
                      </a:r>
                    </a:p>
                    <a:p>
                      <a:pPr marL="0" algn="l" defTabSz="914400" rtl="0" eaLnBrk="1" latinLnBrk="0" hangingPunct="1">
                        <a:lnSpc>
                          <a:spcPct val="107000"/>
                        </a:lnSpc>
                        <a:spcAft>
                          <a:spcPts val="0"/>
                        </a:spcAft>
                      </a:pPr>
                      <a:r>
                        <a:rPr lang="nl-NL" sz="600" i="1" kern="1200" dirty="0">
                          <a:solidFill>
                            <a:schemeClr val="tx1"/>
                          </a:solidFill>
                          <a:effectLst/>
                          <a:latin typeface="Calibri" panose="020F0502020204030204" pitchFamily="34" charset="0"/>
                          <a:ea typeface="+mn-ea"/>
                          <a:cs typeface="Times New Roman" panose="02020603050405020304" pitchFamily="18" charset="0"/>
                        </a:rPr>
                        <a:t>    - Hoe flexibel de uitbesteding moet zijn</a:t>
                      </a:r>
                    </a:p>
                    <a:p>
                      <a:pPr marL="0" algn="l" defTabSz="914400" rtl="0" eaLnBrk="1" latinLnBrk="0" hangingPunct="1">
                        <a:lnSpc>
                          <a:spcPct val="107000"/>
                        </a:lnSpc>
                        <a:spcAft>
                          <a:spcPts val="0"/>
                        </a:spcAft>
                      </a:pPr>
                      <a:r>
                        <a:rPr lang="nl-NL" sz="600" i="1" kern="1200" dirty="0">
                          <a:solidFill>
                            <a:schemeClr val="tx1"/>
                          </a:solidFill>
                          <a:effectLst/>
                          <a:latin typeface="Calibri" panose="020F0502020204030204" pitchFamily="34" charset="0"/>
                          <a:ea typeface="+mn-ea"/>
                          <a:cs typeface="Times New Roman" panose="02020603050405020304" pitchFamily="18" charset="0"/>
                        </a:rPr>
                        <a:t>    - Met welke scope deze uitbesteed wordt         (dienstverlening, geld) </a:t>
                      </a:r>
                    </a:p>
                    <a:p>
                      <a:pPr marL="0" algn="l" defTabSz="914400" rtl="0" eaLnBrk="1" latinLnBrk="0" hangingPunct="1">
                        <a:lnSpc>
                          <a:spcPct val="107000"/>
                        </a:lnSpc>
                        <a:spcAft>
                          <a:spcPts val="0"/>
                        </a:spcAft>
                      </a:pPr>
                      <a:r>
                        <a:rPr lang="nl-NL" sz="600" i="1" kern="1200" dirty="0">
                          <a:solidFill>
                            <a:schemeClr val="tx1"/>
                          </a:solidFill>
                          <a:effectLst/>
                          <a:latin typeface="Calibri" panose="020F0502020204030204" pitchFamily="34" charset="0"/>
                          <a:ea typeface="+mn-ea"/>
                          <a:cs typeface="Times New Roman" panose="02020603050405020304" pitchFamily="18" charset="0"/>
                        </a:rPr>
                        <a:t>    - Welke risico’s deze uitbesteding mitigeren</a:t>
                      </a:r>
                    </a:p>
                    <a:p>
                      <a:pPr marL="0" algn="l" defTabSz="914400" rtl="0" eaLnBrk="1" latinLnBrk="0" hangingPunct="1">
                        <a:lnSpc>
                          <a:spcPct val="107000"/>
                        </a:lnSpc>
                        <a:spcAft>
                          <a:spcPts val="0"/>
                        </a:spcAft>
                      </a:pPr>
                      <a:r>
                        <a:rPr lang="nl-NL" sz="600" i="1" kern="1200" dirty="0">
                          <a:solidFill>
                            <a:schemeClr val="tx1"/>
                          </a:solidFill>
                          <a:effectLst/>
                          <a:latin typeface="Calibri" panose="020F0502020204030204" pitchFamily="34" charset="0"/>
                          <a:ea typeface="+mn-ea"/>
                          <a:cs typeface="Times New Roman" panose="02020603050405020304" pitchFamily="18" charset="0"/>
                        </a:rPr>
                        <a:t>    -Welke risico’s door uitbesteding kunnen ontstaan</a:t>
                      </a:r>
                    </a:p>
                    <a:p>
                      <a:pPr marL="0" algn="l" defTabSz="914400" rtl="0" eaLnBrk="1" latinLnBrk="0" hangingPunct="1">
                        <a:lnSpc>
                          <a:spcPct val="107000"/>
                        </a:lnSpc>
                        <a:spcAft>
                          <a:spcPts val="0"/>
                        </a:spcAft>
                      </a:pPr>
                      <a:r>
                        <a:rPr lang="nl-NL" sz="600" i="1" kern="1200" dirty="0">
                          <a:solidFill>
                            <a:schemeClr val="tx1"/>
                          </a:solidFill>
                          <a:effectLst/>
                          <a:latin typeface="Calibri" panose="020F0502020204030204" pitchFamily="34" charset="0"/>
                          <a:ea typeface="+mn-ea"/>
                          <a:cs typeface="Times New Roman" panose="02020603050405020304" pitchFamily="18" charset="0"/>
                        </a:rPr>
                        <a:t>    - Voor welke termijn uitbesteding wordt aangegaan</a:t>
                      </a:r>
                    </a:p>
                    <a:p>
                      <a:pPr marL="0" algn="l" defTabSz="914400" rtl="0" eaLnBrk="1" latinLnBrk="0" hangingPunct="1">
                        <a:lnSpc>
                          <a:spcPct val="107000"/>
                        </a:lnSpc>
                        <a:spcAft>
                          <a:spcPts val="0"/>
                        </a:spcAft>
                      </a:pPr>
                      <a:r>
                        <a:rPr lang="nl-NL" sz="600" i="1" kern="1200" dirty="0">
                          <a:solidFill>
                            <a:schemeClr val="tx1"/>
                          </a:solidFill>
                          <a:effectLst/>
                          <a:latin typeface="Calibri" panose="020F0502020204030204" pitchFamily="34" charset="0"/>
                          <a:ea typeface="+mn-ea"/>
                          <a:cs typeface="Times New Roman" panose="02020603050405020304" pitchFamily="18" charset="0"/>
                        </a:rPr>
                        <a:t>    - Op welke manier de toegevoegde waarde van de uitbesteding wordt gemonitord en geborgd</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163456400"/>
                  </a:ext>
                </a:extLst>
              </a:tr>
            </a:tbl>
          </a:graphicData>
        </a:graphic>
      </p:graphicFrame>
      <p:sp>
        <p:nvSpPr>
          <p:cNvPr id="3" name="Tijdelijke aanduiding voor dianummer 2">
            <a:extLst>
              <a:ext uri="{FF2B5EF4-FFF2-40B4-BE49-F238E27FC236}">
                <a16:creationId xmlns:a16="http://schemas.microsoft.com/office/drawing/2014/main" id="{AB8817BC-1D79-4DC5-88E3-BC58083F5B0D}"/>
              </a:ext>
            </a:extLst>
          </p:cNvPr>
          <p:cNvSpPr>
            <a:spLocks noGrp="1"/>
          </p:cNvSpPr>
          <p:nvPr>
            <p:ph type="sldNum" sz="quarter" idx="12"/>
          </p:nvPr>
        </p:nvSpPr>
        <p:spPr/>
        <p:txBody>
          <a:bodyPr/>
          <a:lstStyle/>
          <a:p>
            <a:fld id="{103CB0E5-0E23-4933-8AB6-15A768443C0A}" type="slidenum">
              <a:rPr lang="nl-NL" smtClean="0"/>
              <a:t>27</a:t>
            </a:fld>
            <a:endParaRPr lang="nl-NL"/>
          </a:p>
        </p:txBody>
      </p:sp>
    </p:spTree>
    <p:extLst>
      <p:ext uri="{BB962C8B-B14F-4D97-AF65-F5344CB8AC3E}">
        <p14:creationId xmlns:p14="http://schemas.microsoft.com/office/powerpoint/2010/main" val="5505306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a:extLst>
              <a:ext uri="{FF2B5EF4-FFF2-40B4-BE49-F238E27FC236}">
                <a16:creationId xmlns:a16="http://schemas.microsoft.com/office/drawing/2014/main" id="{39B2CC6D-1230-459C-A6AC-7D3F341D4FCB}"/>
              </a:ext>
            </a:extLst>
          </p:cNvPr>
          <p:cNvGraphicFramePr>
            <a:graphicFrameLocks noGrp="1"/>
          </p:cNvGraphicFramePr>
          <p:nvPr>
            <p:extLst>
              <p:ext uri="{D42A27DB-BD31-4B8C-83A1-F6EECF244321}">
                <p14:modId xmlns:p14="http://schemas.microsoft.com/office/powerpoint/2010/main" val="505585043"/>
              </p:ext>
            </p:extLst>
          </p:nvPr>
        </p:nvGraphicFramePr>
        <p:xfrm>
          <a:off x="738004" y="442911"/>
          <a:ext cx="10715992" cy="5909372"/>
        </p:xfrm>
        <a:graphic>
          <a:graphicData uri="http://schemas.openxmlformats.org/drawingml/2006/table">
            <a:tbl>
              <a:tblPr firstRow="1" bandRow="1">
                <a:tableStyleId>{5940675A-B579-460E-94D1-54222C63F5DA}</a:tableStyleId>
              </a:tblPr>
              <a:tblGrid>
                <a:gridCol w="1656446">
                  <a:extLst>
                    <a:ext uri="{9D8B030D-6E8A-4147-A177-3AD203B41FA5}">
                      <a16:colId xmlns:a16="http://schemas.microsoft.com/office/drawing/2014/main" val="1980687794"/>
                    </a:ext>
                  </a:extLst>
                </a:gridCol>
                <a:gridCol w="2064431">
                  <a:extLst>
                    <a:ext uri="{9D8B030D-6E8A-4147-A177-3AD203B41FA5}">
                      <a16:colId xmlns:a16="http://schemas.microsoft.com/office/drawing/2014/main" val="1620095385"/>
                    </a:ext>
                  </a:extLst>
                </a:gridCol>
                <a:gridCol w="4190352">
                  <a:extLst>
                    <a:ext uri="{9D8B030D-6E8A-4147-A177-3AD203B41FA5}">
                      <a16:colId xmlns:a16="http://schemas.microsoft.com/office/drawing/2014/main" val="1960387525"/>
                    </a:ext>
                  </a:extLst>
                </a:gridCol>
                <a:gridCol w="208280">
                  <a:extLst>
                    <a:ext uri="{9D8B030D-6E8A-4147-A177-3AD203B41FA5}">
                      <a16:colId xmlns:a16="http://schemas.microsoft.com/office/drawing/2014/main" val="2904915509"/>
                    </a:ext>
                  </a:extLst>
                </a:gridCol>
                <a:gridCol w="208280">
                  <a:extLst>
                    <a:ext uri="{9D8B030D-6E8A-4147-A177-3AD203B41FA5}">
                      <a16:colId xmlns:a16="http://schemas.microsoft.com/office/drawing/2014/main" val="1797782378"/>
                    </a:ext>
                  </a:extLst>
                </a:gridCol>
                <a:gridCol w="208280">
                  <a:extLst>
                    <a:ext uri="{9D8B030D-6E8A-4147-A177-3AD203B41FA5}">
                      <a16:colId xmlns:a16="http://schemas.microsoft.com/office/drawing/2014/main" val="3099696435"/>
                    </a:ext>
                  </a:extLst>
                </a:gridCol>
                <a:gridCol w="208280">
                  <a:extLst>
                    <a:ext uri="{9D8B030D-6E8A-4147-A177-3AD203B41FA5}">
                      <a16:colId xmlns:a16="http://schemas.microsoft.com/office/drawing/2014/main" val="2808535185"/>
                    </a:ext>
                  </a:extLst>
                </a:gridCol>
                <a:gridCol w="684020">
                  <a:extLst>
                    <a:ext uri="{9D8B030D-6E8A-4147-A177-3AD203B41FA5}">
                      <a16:colId xmlns:a16="http://schemas.microsoft.com/office/drawing/2014/main" val="3407259166"/>
                    </a:ext>
                  </a:extLst>
                </a:gridCol>
                <a:gridCol w="671804">
                  <a:extLst>
                    <a:ext uri="{9D8B030D-6E8A-4147-A177-3AD203B41FA5}">
                      <a16:colId xmlns:a16="http://schemas.microsoft.com/office/drawing/2014/main" val="3119544773"/>
                    </a:ext>
                  </a:extLst>
                </a:gridCol>
                <a:gridCol w="615819">
                  <a:extLst>
                    <a:ext uri="{9D8B030D-6E8A-4147-A177-3AD203B41FA5}">
                      <a16:colId xmlns:a16="http://schemas.microsoft.com/office/drawing/2014/main" val="308118611"/>
                    </a:ext>
                  </a:extLst>
                </a:gridCol>
              </a:tblGrid>
              <a:tr h="0">
                <a:tc gridSpan="10">
                  <a:txBody>
                    <a:bodyPr/>
                    <a:lstStyle/>
                    <a:p>
                      <a:r>
                        <a:rPr lang="nl-NL" sz="1400" b="1" i="1" kern="1200" dirty="0">
                          <a:solidFill>
                            <a:schemeClr val="accent1">
                              <a:lumMod val="50000"/>
                            </a:schemeClr>
                          </a:solidFill>
                          <a:latin typeface="+mn-lt"/>
                          <a:ea typeface="+mn-ea"/>
                          <a:cs typeface="+mn-cs"/>
                        </a:rPr>
                        <a:t>Management van Middelen – Diensten en materialen</a:t>
                      </a:r>
                    </a:p>
                  </a:txBody>
                  <a:tcPr>
                    <a:solidFill>
                      <a:schemeClr val="accent6">
                        <a:lumMod val="60000"/>
                        <a:lumOff val="40000"/>
                      </a:schemeClr>
                    </a:solidFill>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extLst>
                  <a:ext uri="{0D108BD9-81ED-4DB2-BD59-A6C34878D82A}">
                    <a16:rowId xmlns:a16="http://schemas.microsoft.com/office/drawing/2014/main" val="3262346146"/>
                  </a:ext>
                </a:extLst>
              </a:tr>
              <a:tr h="307910">
                <a:tc>
                  <a:txBody>
                    <a:bodyPr/>
                    <a:lstStyle/>
                    <a:p>
                      <a:r>
                        <a:rPr lang="nl-NL" sz="1400" b="1" kern="1200" dirty="0">
                          <a:solidFill>
                            <a:schemeClr val="accent1">
                              <a:lumMod val="50000"/>
                            </a:schemeClr>
                          </a:solidFill>
                          <a:latin typeface="+mn-lt"/>
                          <a:ea typeface="+mn-ea"/>
                          <a:cs typeface="+mn-cs"/>
                        </a:rPr>
                        <a:t>KPI</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Prestatie-indicator</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Activiteit</a:t>
                      </a:r>
                    </a:p>
                  </a:txBody>
                  <a:tcPr>
                    <a:solidFill>
                      <a:schemeClr val="tx2">
                        <a:lumMod val="20000"/>
                        <a:lumOff val="80000"/>
                      </a:schemeClr>
                    </a:solidFill>
                  </a:tcPr>
                </a:tc>
                <a:tc gridSpan="4">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1</a:t>
                      </a:r>
                    </a:p>
                  </a:txBody>
                  <a:tcPr>
                    <a:solidFill>
                      <a:schemeClr val="tx2">
                        <a:lumMod val="20000"/>
                        <a:lumOff val="80000"/>
                      </a:schemeClr>
                    </a:solidFill>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2</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3</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4</a:t>
                      </a:r>
                    </a:p>
                  </a:txBody>
                  <a:tcPr>
                    <a:solidFill>
                      <a:schemeClr val="tx2">
                        <a:lumMod val="20000"/>
                        <a:lumOff val="80000"/>
                      </a:schemeClr>
                    </a:solidFill>
                  </a:tcPr>
                </a:tc>
                <a:extLst>
                  <a:ext uri="{0D108BD9-81ED-4DB2-BD59-A6C34878D82A}">
                    <a16:rowId xmlns:a16="http://schemas.microsoft.com/office/drawing/2014/main" val="1538182492"/>
                  </a:ext>
                </a:extLst>
              </a:tr>
              <a:tr h="117847">
                <a:tc rowSpan="10">
                  <a:txBody>
                    <a:bodyPr/>
                    <a:lstStyle/>
                    <a:p>
                      <a:pPr algn="l"/>
                      <a:r>
                        <a:rPr lang="nl-NL" sz="1000" i="0" kern="1200" dirty="0">
                          <a:solidFill>
                            <a:schemeClr val="accent1">
                              <a:lumMod val="50000"/>
                            </a:schemeClr>
                          </a:solidFill>
                          <a:latin typeface="+mn-lt"/>
                          <a:ea typeface="+mn-ea"/>
                          <a:cs typeface="+mn-cs"/>
                        </a:rPr>
                        <a:t>4.4 Op basis van haar ambitie, strategie en beleid verwerft en gebruikt de organisatie diensten en materialen en beheert zij haar faciliteiten</a:t>
                      </a:r>
                    </a:p>
                  </a:txBody>
                  <a:tcPr/>
                </a:tc>
                <a:tc rowSpan="6">
                  <a:txBody>
                    <a:bodyPr/>
                    <a:lstStyle/>
                    <a:p>
                      <a:pPr marL="0" algn="l" defTabSz="914400" rtl="0" eaLnBrk="1" latinLnBrk="0" hangingPunct="1"/>
                      <a:r>
                        <a:rPr lang="nl-NL" sz="1000" kern="1200" dirty="0">
                          <a:solidFill>
                            <a:schemeClr val="tx1"/>
                          </a:solidFill>
                          <a:effectLst/>
                          <a:latin typeface="Calibri" panose="020F0502020204030204" pitchFamily="34" charset="0"/>
                          <a:ea typeface="+mn-ea"/>
                          <a:cs typeface="Times New Roman" panose="02020603050405020304" pitchFamily="18" charset="0"/>
                        </a:rPr>
                        <a:t>De organisatie verwerft en gebruikt diensten en materialen conform ambitie, strategie en beleid</a:t>
                      </a:r>
                    </a:p>
                  </a:txBody>
                  <a:tcPr/>
                </a:tc>
                <a:tc>
                  <a:txBody>
                    <a:bodyPr/>
                    <a:lstStyle/>
                    <a:p>
                      <a:pPr lvl="0">
                        <a:buNone/>
                      </a:pPr>
                      <a:r>
                        <a:rPr lang="nl-NL" sz="1000" dirty="0">
                          <a:effectLst/>
                          <a:latin typeface="Calibri" panose="020F0502020204030204" pitchFamily="34" charset="0"/>
                          <a:ea typeface="Calibri" panose="020F0502020204030204" pitchFamily="34" charset="0"/>
                          <a:cs typeface="Times New Roman" panose="02020603050405020304" pitchFamily="18" charset="0"/>
                        </a:rPr>
                        <a:t>Vaststellen van keuzes en kaders voor programmering, afgeleid van het Strategisch Kader, om een zo groot mogelijke maatschappelijke waarde voor haar doelgroepen in haar gemeente(n) te realiseren</a:t>
                      </a:r>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112727752"/>
                  </a:ext>
                </a:extLst>
              </a:tr>
              <a:tr h="37084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lvl="0">
                        <a:buNone/>
                      </a:pPr>
                      <a:r>
                        <a:rPr lang="nl-NL" sz="1000" dirty="0">
                          <a:effectLst/>
                          <a:latin typeface="Calibri" panose="020F0502020204030204" pitchFamily="34" charset="0"/>
                          <a:ea typeface="Calibri" panose="020F0502020204030204" pitchFamily="34" charset="0"/>
                          <a:cs typeface="Times New Roman" panose="02020603050405020304" pitchFamily="18" charset="0"/>
                        </a:rPr>
                        <a:t>Vaststellen van keuzes en kaders voor collectie, afgeleid van het Strategisch Kader, om een zo groot mogelijke maatschappelijke waarde voor haar doelgroepen in haar gemeente(n) te realiseren en die zowel recreatief als ondersteunend aan de programmering is</a:t>
                      </a:r>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537196010"/>
                  </a:ext>
                </a:extLst>
              </a:tr>
              <a:tr h="37084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lvl="0">
                        <a:buNone/>
                      </a:pPr>
                      <a:r>
                        <a:rPr lang="nl-NL" sz="1000" dirty="0">
                          <a:effectLst/>
                          <a:latin typeface="Calibri" panose="020F0502020204030204" pitchFamily="34" charset="0"/>
                          <a:ea typeface="Calibri" panose="020F0502020204030204" pitchFamily="34" charset="0"/>
                          <a:cs typeface="Times New Roman" panose="02020603050405020304" pitchFamily="18" charset="0"/>
                        </a:rPr>
                        <a:t>Opstellen en uitvoeren Programmeerbeleid</a:t>
                      </a:r>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2258463471"/>
                  </a:ext>
                </a:extLst>
              </a:tr>
              <a:tr h="396240">
                <a:tc vMerge="1">
                  <a:txBody>
                    <a:bodyPr/>
                    <a:lstStyle/>
                    <a:p>
                      <a:endParaRPr lang="nl-NL"/>
                    </a:p>
                  </a:txBody>
                  <a:tcPr/>
                </a:tc>
                <a:tc vMerge="1">
                  <a:txBody>
                    <a:bodyPr/>
                    <a:lstStyle/>
                    <a:p>
                      <a:endParaRPr lang="nl-NL"/>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kern="1200" dirty="0">
                          <a:solidFill>
                            <a:schemeClr val="tx1"/>
                          </a:solidFill>
                          <a:effectLst/>
                          <a:latin typeface="Calibri" panose="020F0502020204030204" pitchFamily="34" charset="0"/>
                          <a:ea typeface="+mn-ea"/>
                          <a:cs typeface="Times New Roman" panose="02020603050405020304" pitchFamily="18" charset="0"/>
                        </a:rPr>
                        <a:t>Opstellen en uitvoeren Collectiebeleid, aansluitend aan het Programmeerbeleid</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3755614091"/>
                  </a:ext>
                </a:extLst>
              </a:tr>
              <a:tr h="370840">
                <a:tc vMerge="1">
                  <a:txBody>
                    <a:bodyPr/>
                    <a:lstStyle/>
                    <a:p>
                      <a:endParaRPr lang="nl-NL"/>
                    </a:p>
                  </a:txBody>
                  <a:tcPr/>
                </a:tc>
                <a:tc vMerge="1">
                  <a:txBody>
                    <a:bodyPr/>
                    <a:lstStyle/>
                    <a:p>
                      <a:pPr marL="0" algn="l" defTabSz="914400" rtl="0" eaLnBrk="1" latinLnBrk="0" hangingPunct="1"/>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marL="0" lvl="0" indent="0">
                        <a:lnSpc>
                          <a:spcPct val="107000"/>
                        </a:lnSpc>
                        <a:spcAft>
                          <a:spcPts val="800"/>
                        </a:spcAft>
                        <a:buFont typeface="Symbol" panose="05050102010706020507" pitchFamily="18" charset="2"/>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Programmeerbeleid doorvertalen naar KPI’s en doelen in de resultaatgebieden (Medewerker, Klant/Partner, Maatschappij, Bestuur/Financiers)</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140603574"/>
                  </a:ext>
                </a:extLst>
              </a:tr>
              <a:tr h="370840">
                <a:tc vMerge="1">
                  <a:txBody>
                    <a:bodyPr/>
                    <a:lstStyle/>
                    <a:p>
                      <a:endParaRPr lang="nl-NL"/>
                    </a:p>
                  </a:txBody>
                  <a:tcPr/>
                </a:tc>
                <a:tc vMerge="1">
                  <a:txBody>
                    <a:bodyPr/>
                    <a:lstStyle/>
                    <a:p>
                      <a:endParaRPr lang="nl-NL"/>
                    </a:p>
                  </a:txBody>
                  <a:tcPr/>
                </a:tc>
                <a:tc>
                  <a:txBody>
                    <a:bodyPr/>
                    <a:lstStyle/>
                    <a:p>
                      <a:pPr marL="0" lvl="0" indent="0">
                        <a:lnSpc>
                          <a:spcPct val="107000"/>
                        </a:lnSpc>
                        <a:spcAft>
                          <a:spcPts val="800"/>
                        </a:spcAft>
                        <a:buFont typeface="Symbol" panose="05050102010706020507" pitchFamily="18" charset="2"/>
                        <a:buNone/>
                      </a:pPr>
                      <a:r>
                        <a:rPr lang="nl-NL" sz="1000" dirty="0">
                          <a:effectLst/>
                          <a:latin typeface="Calibri" panose="020F0502020204030204" pitchFamily="34" charset="0"/>
                          <a:ea typeface="Calibri" panose="020F0502020204030204" pitchFamily="34" charset="0"/>
                          <a:cs typeface="Times New Roman" panose="02020603050405020304" pitchFamily="18" charset="0"/>
                        </a:rPr>
                        <a:t>Collectiebeleid doorvertalen naar KPI’s en doelen in de resultaatgebieden (Medewerker, Klant/Partner, Maatschappij, Bestuur/Financiers)</a:t>
                      </a:r>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4017870027"/>
                  </a:ext>
                </a:extLst>
              </a:tr>
              <a:tr h="161423">
                <a:tc vMerge="1">
                  <a:txBody>
                    <a:bodyPr/>
                    <a:lstStyle/>
                    <a:p>
                      <a:endParaRPr lang="nl-NL" sz="1000" i="0" kern="1200" dirty="0">
                        <a:solidFill>
                          <a:schemeClr val="accent1">
                            <a:lumMod val="50000"/>
                          </a:schemeClr>
                        </a:solidFill>
                        <a:latin typeface="+mn-lt"/>
                        <a:ea typeface="+mn-ea"/>
                        <a:cs typeface="+mn-cs"/>
                      </a:endParaRPr>
                    </a:p>
                  </a:txBody>
                  <a:tcPr/>
                </a:tc>
                <a:tc rowSpan="4">
                  <a:txBody>
                    <a:bodyPr/>
                    <a:lstStyle/>
                    <a:p>
                      <a:pPr marL="0" algn="l" defTabSz="914400" rtl="0" eaLnBrk="1" latinLnBrk="0" hangingPunct="1"/>
                      <a:r>
                        <a:rPr lang="nl-NL" sz="1000" kern="1200" dirty="0">
                          <a:solidFill>
                            <a:schemeClr val="tx1"/>
                          </a:solidFill>
                          <a:effectLst/>
                          <a:latin typeface="Calibri" panose="020F0502020204030204" pitchFamily="34" charset="0"/>
                          <a:ea typeface="+mn-ea"/>
                          <a:cs typeface="Times New Roman" panose="02020603050405020304" pitchFamily="18" charset="0"/>
                        </a:rPr>
                        <a:t>De organisatie beheert haar faciliteiten conform ambitie, strategie en beleid </a:t>
                      </a:r>
                    </a:p>
                  </a:txBody>
                  <a:tcPr/>
                </a:tc>
                <a:tc>
                  <a:txBody>
                    <a:bodyPr/>
                    <a:lstStyle/>
                    <a:p>
                      <a:pPr lvl="0">
                        <a:buNone/>
                      </a:pPr>
                      <a:r>
                        <a:rPr lang="nl-NL" sz="1000" dirty="0">
                          <a:effectLst/>
                          <a:latin typeface="Calibri" panose="020F0502020204030204" pitchFamily="34" charset="0"/>
                          <a:ea typeface="Calibri" panose="020F0502020204030204" pitchFamily="34" charset="0"/>
                          <a:cs typeface="Times New Roman" panose="02020603050405020304" pitchFamily="18" charset="0"/>
                        </a:rPr>
                        <a:t>Vaststellen van de normen en kaders rond  gebouwen en locaties van de organisatie in overeenstemming met het Strategisch Kader (waar, spreiding, omvang, prijs, ondersteunend aan collectie en programmering, alleen- of samenwonen, MFA)</a:t>
                      </a:r>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163456400"/>
                  </a:ext>
                </a:extLst>
              </a:tr>
              <a:tr h="370840">
                <a:tc vMerge="1">
                  <a:txBody>
                    <a:bodyPr/>
                    <a:lstStyle/>
                    <a:p>
                      <a:endParaRPr lang="nl-NL" sz="1000" i="0" kern="1200" dirty="0">
                        <a:solidFill>
                          <a:schemeClr val="accent1">
                            <a:lumMod val="50000"/>
                          </a:schemeClr>
                        </a:solidFill>
                        <a:latin typeface="+mn-lt"/>
                        <a:ea typeface="+mn-ea"/>
                        <a:cs typeface="+mn-cs"/>
                      </a:endParaRPr>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lvl="0">
                        <a:buNone/>
                      </a:pPr>
                      <a:r>
                        <a:rPr lang="nl-NL" sz="1000" dirty="0">
                          <a:effectLst/>
                          <a:latin typeface="Calibri" panose="020F0502020204030204" pitchFamily="34" charset="0"/>
                          <a:ea typeface="Calibri" panose="020F0502020204030204" pitchFamily="34" charset="0"/>
                          <a:cs typeface="Times New Roman" panose="02020603050405020304" pitchFamily="18" charset="0"/>
                        </a:rPr>
                        <a:t>Vaststellen van de normen en kaders rond facilitaire inrichting van de organisatie in overeenstemming met het Strategisch Kader(inkoop, onderhoud, beveiliging, ICT en systemen, AVG en Privacy, catering, horeca, schoonmaak), hoe gebruik je het, welke prijs/kwaliteit/risico’s, zelf doen of outsourcen)</a:t>
                      </a:r>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31454823"/>
                  </a:ext>
                </a:extLst>
              </a:tr>
              <a:tr h="370840">
                <a:tc vMerge="1">
                  <a:txBody>
                    <a:bodyPr/>
                    <a:lstStyle/>
                    <a:p>
                      <a:endParaRPr lang="nl-NL"/>
                    </a:p>
                  </a:txBody>
                  <a:tcPr/>
                </a:tc>
                <a:tc vMerge="1">
                  <a:txBody>
                    <a:bodyPr/>
                    <a:lstStyle/>
                    <a:p>
                      <a:endParaRPr lang="nl-NL"/>
                    </a:p>
                  </a:txBody>
                  <a:tcPr/>
                </a:tc>
                <a:tc>
                  <a:txBody>
                    <a:bodyPr/>
                    <a:lstStyle/>
                    <a:p>
                      <a:pPr>
                        <a:lnSpc>
                          <a:spcPct val="107000"/>
                        </a:lnSpc>
                        <a:spcAft>
                          <a:spcPts val="800"/>
                        </a:spcAft>
                      </a:pPr>
                      <a:r>
                        <a:rPr lang="nl-NL" sz="1000" dirty="0">
                          <a:effectLst/>
                          <a:latin typeface="Calibri" panose="020F0502020204030204" pitchFamily="34" charset="0"/>
                          <a:ea typeface="Calibri" panose="020F0502020204030204" pitchFamily="34" charset="0"/>
                          <a:cs typeface="Times New Roman" panose="02020603050405020304" pitchFamily="18" charset="0"/>
                        </a:rPr>
                        <a:t>Opstellen en uitvoeren vestigingsbeleid/huisvestingsbeleid </a:t>
                      </a:r>
                      <a:r>
                        <a:rPr lang="nl-NL" sz="6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verwijzing opnemen naar duurzaamheidsbeleid 4.6 en RI-E (man. van Medewerkers)</a:t>
                      </a:r>
                      <a:endParaRPr lang="nl-NL" sz="6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497586951"/>
                  </a:ext>
                </a:extLst>
              </a:tr>
              <a:tr h="370840">
                <a:tc vMerge="1">
                  <a:txBody>
                    <a:bodyPr/>
                    <a:lstStyle/>
                    <a:p>
                      <a:endParaRPr lang="nl-NL" sz="1000" i="0" kern="1200" dirty="0">
                        <a:solidFill>
                          <a:schemeClr val="accent1">
                            <a:lumMod val="50000"/>
                          </a:schemeClr>
                        </a:solidFill>
                        <a:latin typeface="+mn-lt"/>
                        <a:ea typeface="+mn-ea"/>
                        <a:cs typeface="+mn-cs"/>
                      </a:endParaRPr>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dirty="0">
                          <a:effectLst/>
                          <a:latin typeface="Calibri" panose="020F0502020204030204" pitchFamily="34" charset="0"/>
                          <a:ea typeface="Calibri" panose="020F0502020204030204" pitchFamily="34" charset="0"/>
                          <a:cs typeface="Times New Roman" panose="02020603050405020304" pitchFamily="18" charset="0"/>
                        </a:rPr>
                        <a:t>Opstellen en uitvoeren facilitair beleid </a:t>
                      </a:r>
                      <a:r>
                        <a:rPr lang="nl-NL" sz="600" i="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verwijzing opnemen naar duurzaamheidsbeleid 4.6 en RI-E (man. van Medewerkers)</a:t>
                      </a:r>
                      <a:endParaRPr lang="nl-NL" sz="600" i="1"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2358219659"/>
                  </a:ext>
                </a:extLst>
              </a:tr>
            </a:tbl>
          </a:graphicData>
        </a:graphic>
      </p:graphicFrame>
      <p:sp>
        <p:nvSpPr>
          <p:cNvPr id="3" name="Tijdelijke aanduiding voor dianummer 2">
            <a:extLst>
              <a:ext uri="{FF2B5EF4-FFF2-40B4-BE49-F238E27FC236}">
                <a16:creationId xmlns:a16="http://schemas.microsoft.com/office/drawing/2014/main" id="{621B3EBB-B81F-4B35-AB98-E07487357DBD}"/>
              </a:ext>
            </a:extLst>
          </p:cNvPr>
          <p:cNvSpPr>
            <a:spLocks noGrp="1"/>
          </p:cNvSpPr>
          <p:nvPr>
            <p:ph type="sldNum" sz="quarter" idx="12"/>
          </p:nvPr>
        </p:nvSpPr>
        <p:spPr/>
        <p:txBody>
          <a:bodyPr/>
          <a:lstStyle/>
          <a:p>
            <a:fld id="{103CB0E5-0E23-4933-8AB6-15A768443C0A}" type="slidenum">
              <a:rPr lang="nl-NL" smtClean="0"/>
              <a:t>28</a:t>
            </a:fld>
            <a:endParaRPr lang="nl-NL"/>
          </a:p>
        </p:txBody>
      </p:sp>
    </p:spTree>
    <p:extLst>
      <p:ext uri="{BB962C8B-B14F-4D97-AF65-F5344CB8AC3E}">
        <p14:creationId xmlns:p14="http://schemas.microsoft.com/office/powerpoint/2010/main" val="37389993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2">
            <a:extLst>
              <a:ext uri="{FF2B5EF4-FFF2-40B4-BE49-F238E27FC236}">
                <a16:creationId xmlns:a16="http://schemas.microsoft.com/office/drawing/2014/main" id="{E7E2D5A6-4C53-4ED9-9C60-122A58BCD718}"/>
              </a:ext>
            </a:extLst>
          </p:cNvPr>
          <p:cNvGraphicFramePr>
            <a:graphicFrameLocks noGrp="1"/>
          </p:cNvGraphicFramePr>
          <p:nvPr>
            <p:extLst>
              <p:ext uri="{D42A27DB-BD31-4B8C-83A1-F6EECF244321}">
                <p14:modId xmlns:p14="http://schemas.microsoft.com/office/powerpoint/2010/main" val="3290681104"/>
              </p:ext>
            </p:extLst>
          </p:nvPr>
        </p:nvGraphicFramePr>
        <p:xfrm>
          <a:off x="738004" y="442911"/>
          <a:ext cx="10715992" cy="5040184"/>
        </p:xfrm>
        <a:graphic>
          <a:graphicData uri="http://schemas.openxmlformats.org/drawingml/2006/table">
            <a:tbl>
              <a:tblPr firstRow="1" bandRow="1">
                <a:tableStyleId>{5940675A-B579-460E-94D1-54222C63F5DA}</a:tableStyleId>
              </a:tblPr>
              <a:tblGrid>
                <a:gridCol w="1656446">
                  <a:extLst>
                    <a:ext uri="{9D8B030D-6E8A-4147-A177-3AD203B41FA5}">
                      <a16:colId xmlns:a16="http://schemas.microsoft.com/office/drawing/2014/main" val="1980687794"/>
                    </a:ext>
                  </a:extLst>
                </a:gridCol>
                <a:gridCol w="2064431">
                  <a:extLst>
                    <a:ext uri="{9D8B030D-6E8A-4147-A177-3AD203B41FA5}">
                      <a16:colId xmlns:a16="http://schemas.microsoft.com/office/drawing/2014/main" val="1620095385"/>
                    </a:ext>
                  </a:extLst>
                </a:gridCol>
                <a:gridCol w="4190352">
                  <a:extLst>
                    <a:ext uri="{9D8B030D-6E8A-4147-A177-3AD203B41FA5}">
                      <a16:colId xmlns:a16="http://schemas.microsoft.com/office/drawing/2014/main" val="1960387525"/>
                    </a:ext>
                  </a:extLst>
                </a:gridCol>
                <a:gridCol w="208280">
                  <a:extLst>
                    <a:ext uri="{9D8B030D-6E8A-4147-A177-3AD203B41FA5}">
                      <a16:colId xmlns:a16="http://schemas.microsoft.com/office/drawing/2014/main" val="2904915509"/>
                    </a:ext>
                  </a:extLst>
                </a:gridCol>
                <a:gridCol w="208280">
                  <a:extLst>
                    <a:ext uri="{9D8B030D-6E8A-4147-A177-3AD203B41FA5}">
                      <a16:colId xmlns:a16="http://schemas.microsoft.com/office/drawing/2014/main" val="1797782378"/>
                    </a:ext>
                  </a:extLst>
                </a:gridCol>
                <a:gridCol w="208280">
                  <a:extLst>
                    <a:ext uri="{9D8B030D-6E8A-4147-A177-3AD203B41FA5}">
                      <a16:colId xmlns:a16="http://schemas.microsoft.com/office/drawing/2014/main" val="3099696435"/>
                    </a:ext>
                  </a:extLst>
                </a:gridCol>
                <a:gridCol w="208280">
                  <a:extLst>
                    <a:ext uri="{9D8B030D-6E8A-4147-A177-3AD203B41FA5}">
                      <a16:colId xmlns:a16="http://schemas.microsoft.com/office/drawing/2014/main" val="2808535185"/>
                    </a:ext>
                  </a:extLst>
                </a:gridCol>
                <a:gridCol w="684020">
                  <a:extLst>
                    <a:ext uri="{9D8B030D-6E8A-4147-A177-3AD203B41FA5}">
                      <a16:colId xmlns:a16="http://schemas.microsoft.com/office/drawing/2014/main" val="3407259166"/>
                    </a:ext>
                  </a:extLst>
                </a:gridCol>
                <a:gridCol w="671804">
                  <a:extLst>
                    <a:ext uri="{9D8B030D-6E8A-4147-A177-3AD203B41FA5}">
                      <a16:colId xmlns:a16="http://schemas.microsoft.com/office/drawing/2014/main" val="3119544773"/>
                    </a:ext>
                  </a:extLst>
                </a:gridCol>
                <a:gridCol w="615819">
                  <a:extLst>
                    <a:ext uri="{9D8B030D-6E8A-4147-A177-3AD203B41FA5}">
                      <a16:colId xmlns:a16="http://schemas.microsoft.com/office/drawing/2014/main" val="308118611"/>
                    </a:ext>
                  </a:extLst>
                </a:gridCol>
              </a:tblGrid>
              <a:tr h="0">
                <a:tc gridSpan="10">
                  <a:txBody>
                    <a:bodyPr/>
                    <a:lstStyle/>
                    <a:p>
                      <a:r>
                        <a:rPr lang="nl-NL" sz="1400" b="1" i="1" kern="1200" dirty="0">
                          <a:solidFill>
                            <a:schemeClr val="accent1">
                              <a:lumMod val="50000"/>
                            </a:schemeClr>
                          </a:solidFill>
                          <a:latin typeface="+mn-lt"/>
                          <a:ea typeface="+mn-ea"/>
                          <a:cs typeface="+mn-cs"/>
                        </a:rPr>
                        <a:t>Management van Middelen – Diensten en materialen</a:t>
                      </a:r>
                    </a:p>
                  </a:txBody>
                  <a:tcPr>
                    <a:solidFill>
                      <a:schemeClr val="accent6">
                        <a:lumMod val="60000"/>
                        <a:lumOff val="40000"/>
                      </a:schemeClr>
                    </a:solidFill>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extLst>
                  <a:ext uri="{0D108BD9-81ED-4DB2-BD59-A6C34878D82A}">
                    <a16:rowId xmlns:a16="http://schemas.microsoft.com/office/drawing/2014/main" val="3262346146"/>
                  </a:ext>
                </a:extLst>
              </a:tr>
              <a:tr h="307910">
                <a:tc>
                  <a:txBody>
                    <a:bodyPr/>
                    <a:lstStyle/>
                    <a:p>
                      <a:r>
                        <a:rPr lang="nl-NL" sz="1400" b="1" kern="1200" dirty="0">
                          <a:solidFill>
                            <a:schemeClr val="accent1">
                              <a:lumMod val="50000"/>
                            </a:schemeClr>
                          </a:solidFill>
                          <a:latin typeface="+mn-lt"/>
                          <a:ea typeface="+mn-ea"/>
                          <a:cs typeface="+mn-cs"/>
                        </a:rPr>
                        <a:t>KPI</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Prestatie-indicator</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Activiteit</a:t>
                      </a:r>
                    </a:p>
                  </a:txBody>
                  <a:tcPr>
                    <a:solidFill>
                      <a:schemeClr val="tx2">
                        <a:lumMod val="20000"/>
                        <a:lumOff val="80000"/>
                      </a:schemeClr>
                    </a:solidFill>
                  </a:tcPr>
                </a:tc>
                <a:tc gridSpan="4">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1</a:t>
                      </a:r>
                    </a:p>
                  </a:txBody>
                  <a:tcPr>
                    <a:solidFill>
                      <a:schemeClr val="tx2">
                        <a:lumMod val="20000"/>
                        <a:lumOff val="80000"/>
                      </a:schemeClr>
                    </a:solidFill>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2</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3</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4</a:t>
                      </a:r>
                    </a:p>
                  </a:txBody>
                  <a:tcPr>
                    <a:solidFill>
                      <a:schemeClr val="tx2">
                        <a:lumMod val="20000"/>
                        <a:lumOff val="80000"/>
                      </a:schemeClr>
                    </a:solidFill>
                  </a:tcPr>
                </a:tc>
                <a:extLst>
                  <a:ext uri="{0D108BD9-81ED-4DB2-BD59-A6C34878D82A}">
                    <a16:rowId xmlns:a16="http://schemas.microsoft.com/office/drawing/2014/main" val="1538182492"/>
                  </a:ext>
                </a:extLst>
              </a:tr>
              <a:tr h="117847">
                <a:tc rowSpan="11">
                  <a:txBody>
                    <a:bodyPr/>
                    <a:lstStyle/>
                    <a:p>
                      <a:pPr algn="l"/>
                      <a:r>
                        <a:rPr lang="nl-NL" sz="1000" kern="1200" dirty="0">
                          <a:solidFill>
                            <a:schemeClr val="tx1"/>
                          </a:solidFill>
                          <a:effectLst/>
                          <a:latin typeface="Calibri" panose="020F0502020204030204" pitchFamily="34" charset="0"/>
                          <a:ea typeface="+mn-ea"/>
                          <a:cs typeface="Times New Roman" panose="02020603050405020304" pitchFamily="18" charset="0"/>
                        </a:rPr>
                        <a:t>4.5 De organisatie selecteert en betrekt haar partners o.b.v. haar ambitie, strategie en beleid </a:t>
                      </a:r>
                    </a:p>
                  </a:txBody>
                  <a:tcPr/>
                </a:tc>
                <a:tc rowSpan="5">
                  <a:txBody>
                    <a:bodyPr/>
                    <a:lstStyle/>
                    <a:p>
                      <a:pPr marL="0" algn="l" defTabSz="914400" rtl="0" eaLnBrk="1" latinLnBrk="0" hangingPunct="1"/>
                      <a:r>
                        <a:rPr lang="nl-NL" sz="1000" kern="1200" dirty="0">
                          <a:solidFill>
                            <a:schemeClr val="tx1"/>
                          </a:solidFill>
                          <a:effectLst/>
                          <a:latin typeface="Calibri" panose="020F0502020204030204" pitchFamily="34" charset="0"/>
                          <a:ea typeface="+mn-ea"/>
                          <a:cs typeface="Times New Roman" panose="02020603050405020304" pitchFamily="18" charset="0"/>
                        </a:rPr>
                        <a:t>De ambitie met betrekking tot  samenwerking met partners is onderdeel van het Strategisch Kader</a:t>
                      </a:r>
                    </a:p>
                    <a:p>
                      <a:pPr marL="0" algn="l" defTabSz="914400" rtl="0" eaLnBrk="1" latinLnBrk="0" hangingPunct="1"/>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p>
                      <a:pPr>
                        <a:lnSpc>
                          <a:spcPct val="107000"/>
                        </a:lnSpc>
                        <a:spcAft>
                          <a:spcPts val="800"/>
                        </a:spcAft>
                      </a:pPr>
                      <a:r>
                        <a:rPr lang="nl-NL" sz="600" i="1" kern="1200" dirty="0">
                          <a:solidFill>
                            <a:schemeClr val="tx1"/>
                          </a:solidFill>
                          <a:effectLst/>
                          <a:latin typeface="Calibri" panose="020F0502020204030204" pitchFamily="34" charset="0"/>
                          <a:ea typeface="+mn-ea"/>
                          <a:cs typeface="Times New Roman" panose="02020603050405020304" pitchFamily="18" charset="0"/>
                        </a:rPr>
                        <a:t>Het samenwerken met partners in het maatschappelijk en educatief domein is steeds groter onderdeel van of zelfs randvoorwaarde voor het genereren van (maatschappelijke) waarde door de bibliotheek. </a:t>
                      </a:r>
                    </a:p>
                    <a:p>
                      <a:pPr marL="0" algn="l" defTabSz="914400" rtl="0" eaLnBrk="1" latinLnBrk="0" hangingPunct="1"/>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marL="0" lvl="0" algn="l" defTabSz="914400" rtl="0" eaLnBrk="1" latinLnBrk="0" hangingPunct="1">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Ambities met betrekking tot structurele samenwerking bepalen</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112727752"/>
                  </a:ext>
                </a:extLst>
              </a:tr>
              <a:tr h="37084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marL="0" lvl="0" algn="l" defTabSz="914400" rtl="0" eaLnBrk="1" latinLnBrk="0" hangingPunct="1">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De scope waarbinnen de samenwerking plaatsvindt vaststellen </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537196010"/>
                  </a:ext>
                </a:extLst>
              </a:tr>
              <a:tr h="37084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marL="0" lvl="0" algn="l" defTabSz="914400" rtl="0" eaLnBrk="1" latinLnBrk="0" hangingPunct="1">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Vaststellen op welke manier samenwerkingen worden aangegaan (procedure) en worden geformaliseerd samenwerkingsovereenkomst met gezamenlijke doelen, verantwoordelijkheid en prestatieafspraken)</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2258463471"/>
                  </a:ext>
                </a:extLst>
              </a:tr>
              <a:tr h="370840">
                <a:tc vMerge="1">
                  <a:txBody>
                    <a:bodyPr/>
                    <a:lstStyle/>
                    <a:p>
                      <a:endParaRPr lang="nl-NL"/>
                    </a:p>
                  </a:txBody>
                  <a:tcPr/>
                </a:tc>
                <a:tc vMerge="1">
                  <a:txBody>
                    <a:bodyPr/>
                    <a:lstStyle/>
                    <a:p>
                      <a:pPr marL="0" algn="l" defTabSz="914400" rtl="0" eaLnBrk="1" latinLnBrk="0" hangingPunct="1"/>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marL="0" lvl="0" indent="0" algn="l" defTabSz="914400" rtl="0" eaLnBrk="1" latinLnBrk="0" hangingPunct="1">
                        <a:lnSpc>
                          <a:spcPct val="107000"/>
                        </a:lnSpc>
                        <a:spcAft>
                          <a:spcPts val="800"/>
                        </a:spcAft>
                        <a:buFont typeface="Symbol" panose="05050102010706020507" pitchFamily="18" charset="2"/>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Bepalen op welke manier het contact met (potentiële) partners wordt uitgevoerd en onderhouden.</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140603574"/>
                  </a:ext>
                </a:extLst>
              </a:tr>
              <a:tr h="370840">
                <a:tc vMerge="1">
                  <a:txBody>
                    <a:bodyPr/>
                    <a:lstStyle/>
                    <a:p>
                      <a:endParaRPr lang="nl-NL"/>
                    </a:p>
                  </a:txBody>
                  <a:tcPr/>
                </a:tc>
                <a:tc vMerge="1">
                  <a:txBody>
                    <a:bodyPr/>
                    <a:lstStyle/>
                    <a:p>
                      <a:endParaRPr lang="nl-NL"/>
                    </a:p>
                  </a:txBody>
                  <a:tcPr/>
                </a:tc>
                <a:tc>
                  <a:txBody>
                    <a:bodyPr/>
                    <a:lstStyle/>
                    <a:p>
                      <a:pPr marL="0" lvl="0" indent="0" algn="l" defTabSz="914400" rtl="0" eaLnBrk="1" latinLnBrk="0" hangingPunct="1">
                        <a:lnSpc>
                          <a:spcPct val="107000"/>
                        </a:lnSpc>
                        <a:spcAft>
                          <a:spcPts val="800"/>
                        </a:spcAft>
                        <a:buFont typeface="Symbol" panose="05050102010706020507" pitchFamily="18" charset="2"/>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Bepalen hoe effectiviteit van de samenwerking wordt gemonitord</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4017870027"/>
                  </a:ext>
                </a:extLst>
              </a:tr>
              <a:tr h="161423">
                <a:tc vMerge="1">
                  <a:txBody>
                    <a:bodyPr/>
                    <a:lstStyle/>
                    <a:p>
                      <a:endParaRPr lang="nl-NL" sz="1000" i="0" kern="1200" dirty="0">
                        <a:solidFill>
                          <a:schemeClr val="accent1">
                            <a:lumMod val="50000"/>
                          </a:schemeClr>
                        </a:solidFill>
                        <a:latin typeface="+mn-lt"/>
                        <a:ea typeface="+mn-ea"/>
                        <a:cs typeface="+mn-cs"/>
                      </a:endParaRPr>
                    </a:p>
                  </a:txBody>
                  <a:tcPr/>
                </a:tc>
                <a:tc rowSpan="6">
                  <a:txBody>
                    <a:bodyPr/>
                    <a:lstStyle/>
                    <a:p>
                      <a:pPr marL="0" algn="l" defTabSz="914400" rtl="0" eaLnBrk="1" latinLnBrk="0" hangingPunct="1"/>
                      <a:r>
                        <a:rPr lang="nl-NL" sz="1000" kern="1200" dirty="0">
                          <a:solidFill>
                            <a:schemeClr val="tx1"/>
                          </a:solidFill>
                          <a:effectLst/>
                          <a:latin typeface="Calibri" panose="020F0502020204030204" pitchFamily="34" charset="0"/>
                          <a:ea typeface="+mn-ea"/>
                          <a:cs typeface="Times New Roman" panose="02020603050405020304" pitchFamily="18" charset="0"/>
                        </a:rPr>
                        <a:t>Relatie met de gemeente en bijdrage aan gemeentelijke doelen</a:t>
                      </a:r>
                    </a:p>
                    <a:p>
                      <a:pPr marL="0" algn="l" defTabSz="914400" rtl="0" eaLnBrk="1" latinLnBrk="0" hangingPunct="1"/>
                      <a:endParaRPr lang="nl-NL" sz="600" kern="1200" dirty="0">
                        <a:solidFill>
                          <a:schemeClr val="tx1"/>
                        </a:solidFill>
                        <a:effectLst/>
                        <a:latin typeface="Calibri" panose="020F0502020204030204" pitchFamily="34" charset="0"/>
                        <a:ea typeface="+mn-ea"/>
                        <a:cs typeface="Times New Roman" panose="02020603050405020304" pitchFamily="18" charset="0"/>
                      </a:endParaRPr>
                    </a:p>
                    <a:p>
                      <a:pPr marL="0" algn="l" defTabSz="914400" rtl="0" eaLnBrk="1" latinLnBrk="0" hangingPunct="1"/>
                      <a:endParaRPr lang="nl-NL" sz="6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lvl="0">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Vaststellen mate van afhankelijkheid gemeente</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163456400"/>
                  </a:ext>
                </a:extLst>
              </a:tr>
              <a:tr h="370840">
                <a:tc vMerge="1">
                  <a:txBody>
                    <a:bodyPr/>
                    <a:lstStyle/>
                    <a:p>
                      <a:endParaRPr lang="nl-NL" sz="1000" i="0" kern="1200" dirty="0">
                        <a:solidFill>
                          <a:schemeClr val="accent1">
                            <a:lumMod val="50000"/>
                          </a:schemeClr>
                        </a:solidFill>
                        <a:latin typeface="+mn-lt"/>
                        <a:ea typeface="+mn-ea"/>
                        <a:cs typeface="+mn-cs"/>
                      </a:endParaRPr>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lvl="0">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Vaststellen welke gemeentelijke doelstellingen aansluiten bij de ambitie van de bibliotheek (waaraan wil je bijdragen in de omgeving)</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31454823"/>
                  </a:ext>
                </a:extLst>
              </a:tr>
              <a:tr h="370840">
                <a:tc vMerge="1">
                  <a:txBody>
                    <a:bodyPr/>
                    <a:lstStyle/>
                    <a:p>
                      <a:endParaRPr lang="nl-NL"/>
                    </a:p>
                  </a:txBody>
                  <a:tcPr/>
                </a:tc>
                <a:tc vMerge="1">
                  <a:txBody>
                    <a:bodyPr/>
                    <a:lstStyle/>
                    <a:p>
                      <a:endParaRPr lang="nl-NL"/>
                    </a:p>
                  </a:txBody>
                  <a:tcPr/>
                </a:tc>
                <a:tc>
                  <a:txBody>
                    <a:bodyPr/>
                    <a:lstStyle/>
                    <a:p>
                      <a:pPr lvl="0">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Doorrekenen bijdrage naar financieringsbehoefte, welk deel naar subsidieaanvraag</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497586951"/>
                  </a:ext>
                </a:extLst>
              </a:tr>
              <a:tr h="370840">
                <a:tc vMerge="1">
                  <a:txBody>
                    <a:bodyPr/>
                    <a:lstStyle/>
                    <a:p>
                      <a:endParaRPr lang="nl-NL" sz="1000" i="0" kern="1200" dirty="0">
                        <a:solidFill>
                          <a:schemeClr val="accent1">
                            <a:lumMod val="50000"/>
                          </a:schemeClr>
                        </a:solidFill>
                        <a:latin typeface="+mn-lt"/>
                        <a:ea typeface="+mn-ea"/>
                        <a:cs typeface="+mn-cs"/>
                      </a:endParaRPr>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kern="1200" dirty="0">
                          <a:solidFill>
                            <a:schemeClr val="tx1"/>
                          </a:solidFill>
                          <a:effectLst/>
                          <a:latin typeface="Calibri" panose="020F0502020204030204" pitchFamily="34" charset="0"/>
                          <a:ea typeface="+mn-ea"/>
                          <a:cs typeface="Times New Roman" panose="02020603050405020304" pitchFamily="18" charset="0"/>
                        </a:rPr>
                        <a:t>Proces subsidieaanvraag vaststellen (management van processen) en uitvoeren</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2358219659"/>
                  </a:ext>
                </a:extLst>
              </a:tr>
              <a:tr h="370840">
                <a:tc vMerge="1">
                  <a:txBody>
                    <a:bodyPr/>
                    <a:lstStyle/>
                    <a:p>
                      <a:endParaRPr lang="nl-NL"/>
                    </a:p>
                  </a:txBody>
                  <a:tcPr/>
                </a:tc>
                <a:tc vMerge="1">
                  <a:txBody>
                    <a:bodyPr/>
                    <a:lstStyle/>
                    <a:p>
                      <a:endParaRPr lang="nl-NL"/>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kern="1200" dirty="0">
                          <a:solidFill>
                            <a:schemeClr val="tx1"/>
                          </a:solidFill>
                          <a:effectLst/>
                          <a:latin typeface="Calibri" panose="020F0502020204030204" pitchFamily="34" charset="0"/>
                          <a:ea typeface="+mn-ea"/>
                          <a:cs typeface="Times New Roman" panose="02020603050405020304" pitchFamily="18" charset="0"/>
                        </a:rPr>
                        <a:t>Politieke lobby wordt doorlopend gevoerd, met de nadruk in het jaar voorafgaand aan de verkiezingen en het jaar van de verkiezingen zelf</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823466058"/>
                  </a:ext>
                </a:extLst>
              </a:tr>
              <a:tr h="370840">
                <a:tc vMerge="1">
                  <a:txBody>
                    <a:bodyPr/>
                    <a:lstStyle/>
                    <a:p>
                      <a:endParaRPr lang="nl-NL" sz="1000" i="0" kern="1200" dirty="0">
                        <a:solidFill>
                          <a:schemeClr val="accent1">
                            <a:lumMod val="50000"/>
                          </a:schemeClr>
                        </a:solidFill>
                        <a:latin typeface="+mn-lt"/>
                        <a:ea typeface="+mn-ea"/>
                        <a:cs typeface="+mn-cs"/>
                      </a:endParaRPr>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marL="0" lvl="0" indent="0">
                        <a:lnSpc>
                          <a:spcPct val="107000"/>
                        </a:lnSpc>
                        <a:spcAft>
                          <a:spcPts val="800"/>
                        </a:spcAft>
                        <a:buFont typeface="Symbol" panose="05050102010706020507" pitchFamily="18" charset="2"/>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Formele en informele contacten met politiek, gemeente, overige ambtelijke stakeholders</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013876850"/>
                  </a:ext>
                </a:extLst>
              </a:tr>
            </a:tbl>
          </a:graphicData>
        </a:graphic>
      </p:graphicFrame>
      <p:sp>
        <p:nvSpPr>
          <p:cNvPr id="2" name="Tijdelijke aanduiding voor dianummer 1">
            <a:extLst>
              <a:ext uri="{FF2B5EF4-FFF2-40B4-BE49-F238E27FC236}">
                <a16:creationId xmlns:a16="http://schemas.microsoft.com/office/drawing/2014/main" id="{6BD8BB2A-1C26-48DD-B8B9-1116851E8020}"/>
              </a:ext>
            </a:extLst>
          </p:cNvPr>
          <p:cNvSpPr>
            <a:spLocks noGrp="1"/>
          </p:cNvSpPr>
          <p:nvPr>
            <p:ph type="sldNum" sz="quarter" idx="12"/>
          </p:nvPr>
        </p:nvSpPr>
        <p:spPr/>
        <p:txBody>
          <a:bodyPr/>
          <a:lstStyle/>
          <a:p>
            <a:fld id="{103CB0E5-0E23-4933-8AB6-15A768443C0A}" type="slidenum">
              <a:rPr lang="nl-NL" smtClean="0"/>
              <a:t>29</a:t>
            </a:fld>
            <a:endParaRPr lang="nl-NL"/>
          </a:p>
        </p:txBody>
      </p:sp>
    </p:spTree>
    <p:extLst>
      <p:ext uri="{BB962C8B-B14F-4D97-AF65-F5344CB8AC3E}">
        <p14:creationId xmlns:p14="http://schemas.microsoft.com/office/powerpoint/2010/main" val="2489360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9A8BD7F-6BE9-41DA-B419-1823B32AF59F}"/>
              </a:ext>
            </a:extLst>
          </p:cNvPr>
          <p:cNvSpPr>
            <a:spLocks noGrp="1"/>
          </p:cNvSpPr>
          <p:nvPr>
            <p:ph type="sldNum" sz="quarter" idx="12"/>
          </p:nvPr>
        </p:nvSpPr>
        <p:spPr/>
        <p:txBody>
          <a:bodyPr/>
          <a:lstStyle/>
          <a:p>
            <a:fld id="{8A7A6979-0714-4377-B894-6BE4C2D6E202}" type="slidenum">
              <a:rPr lang="en-US" smtClean="0"/>
              <a:pPr/>
              <a:t>3</a:t>
            </a:fld>
            <a:endParaRPr lang="en-US" dirty="0"/>
          </a:p>
        </p:txBody>
      </p:sp>
      <p:sp>
        <p:nvSpPr>
          <p:cNvPr id="4" name="Tijdelijke aanduiding voor tekst 3">
            <a:extLst>
              <a:ext uri="{FF2B5EF4-FFF2-40B4-BE49-F238E27FC236}">
                <a16:creationId xmlns:a16="http://schemas.microsoft.com/office/drawing/2014/main" id="{73BF9575-00BA-4E95-ABF7-842A945DAC72}"/>
              </a:ext>
            </a:extLst>
          </p:cNvPr>
          <p:cNvSpPr>
            <a:spLocks noGrp="1"/>
          </p:cNvSpPr>
          <p:nvPr>
            <p:ph type="body" sz="quarter" idx="13"/>
          </p:nvPr>
        </p:nvSpPr>
        <p:spPr>
          <a:xfrm>
            <a:off x="769216" y="1371049"/>
            <a:ext cx="4525897" cy="4713380"/>
          </a:xfrm>
          <a:ln>
            <a:noFill/>
          </a:ln>
        </p:spPr>
        <p:txBody>
          <a:bodyPr>
            <a:normAutofit fontScale="92500" lnSpcReduction="10000"/>
          </a:bodyPr>
          <a:lstStyle/>
          <a:p>
            <a:pPr marL="0" indent="0">
              <a:buNone/>
            </a:pPr>
            <a:endParaRPr lang="nl-NL" sz="1700" dirty="0"/>
          </a:p>
          <a:p>
            <a:pPr marL="0" indent="0">
              <a:buNone/>
            </a:pPr>
            <a:r>
              <a:rPr lang="nl-NL" sz="1500" dirty="0"/>
              <a:t>Iedere organisatie is in meer of mindere mate bezig met ontwikkeling. Waar de één dat op opportunistische wijze doet, heeft de ander behoefte aan een geplande operationalisering van deze ontwikkeling.</a:t>
            </a:r>
          </a:p>
          <a:p>
            <a:pPr marL="0" indent="0">
              <a:buNone/>
            </a:pPr>
            <a:r>
              <a:rPr lang="nl-NL" sz="1500" dirty="0"/>
              <a:t>Zeker als je de voortgang wilt kunnen volgen en deze voortgang ook wilt kunnen aantonen, is planning van de ontwikkeling belangrijk. Het geeft een zekere rust in wat direct moet en wat later kan, zodat je gestructureerd aan de slag kan met interventies die voor jouw organisatie goed zijn.  </a:t>
            </a:r>
            <a:endParaRPr lang="nl-NL" sz="1600" dirty="0"/>
          </a:p>
          <a:p>
            <a:pPr marL="0" indent="0">
              <a:buFont typeface="Wingdings" panose="05000000000000000000" pitchFamily="2" charset="2"/>
              <a:buNone/>
            </a:pPr>
            <a:r>
              <a:rPr lang="nl-NL" sz="1500" dirty="0"/>
              <a:t>Dit document is ontwikkeld en beschikbaar gesteld vanuit de overtuiging dat een meerjarige planning van de ontwikkeling van de organisatie bijdraagt, of zelfs randvoorwaardelijk is, voor het realiseren van een zo groot mogelijke klantwaarde, maatschappelijke waarde, medewerkerswaarde en waarde voor het bestuur en de financiers.</a:t>
            </a:r>
          </a:p>
          <a:p>
            <a:pPr marL="0" indent="0">
              <a:buFont typeface="Wingdings" panose="05000000000000000000" pitchFamily="2" charset="2"/>
              <a:buNone/>
            </a:pPr>
            <a:r>
              <a:rPr lang="nl-NL" sz="1500" dirty="0"/>
              <a:t>Hiermee is dit document een goede </a:t>
            </a:r>
            <a:r>
              <a:rPr lang="nl-NL" sz="1500" b="1" dirty="0"/>
              <a:t>onderlegger voor een strategische doelstelling voor professionalisering van de organisatie, </a:t>
            </a:r>
            <a:r>
              <a:rPr lang="nl-NL" sz="1500" dirty="0"/>
              <a:t>die voortvloeit uit de meerjarige ambitie of strategische koers van de organisatie</a:t>
            </a:r>
          </a:p>
          <a:p>
            <a:pPr marL="0" indent="0">
              <a:buFont typeface="Wingdings" panose="05000000000000000000" pitchFamily="2" charset="2"/>
              <a:buNone/>
            </a:pPr>
            <a:r>
              <a:rPr lang="nl-NL" sz="1500" dirty="0"/>
              <a:t>Het fundament op orde zorgt voor een sterke, wendbare en toekomstbestendige organisatie die continu leert en verbetert.</a:t>
            </a:r>
          </a:p>
          <a:p>
            <a:pPr marL="0" indent="0">
              <a:buNone/>
            </a:pPr>
            <a:endParaRPr lang="nl-NL" sz="1500" strike="sngStrike" dirty="0"/>
          </a:p>
        </p:txBody>
      </p:sp>
      <p:sp>
        <p:nvSpPr>
          <p:cNvPr id="5" name="Titel 4">
            <a:extLst>
              <a:ext uri="{FF2B5EF4-FFF2-40B4-BE49-F238E27FC236}">
                <a16:creationId xmlns:a16="http://schemas.microsoft.com/office/drawing/2014/main" id="{AB92CB03-FB21-4A0E-B5A1-5E1BC0DFB437}"/>
              </a:ext>
            </a:extLst>
          </p:cNvPr>
          <p:cNvSpPr>
            <a:spLocks noGrp="1"/>
          </p:cNvSpPr>
          <p:nvPr>
            <p:ph type="title"/>
          </p:nvPr>
        </p:nvSpPr>
        <p:spPr>
          <a:xfrm>
            <a:off x="769216" y="471805"/>
            <a:ext cx="9324007" cy="661171"/>
          </a:xfrm>
        </p:spPr>
        <p:txBody>
          <a:bodyPr>
            <a:normAutofit fontScale="90000"/>
          </a:bodyPr>
          <a:lstStyle/>
          <a:p>
            <a:r>
              <a:rPr lang="nl-NL" dirty="0"/>
              <a:t>Inleiding</a:t>
            </a:r>
            <a:br>
              <a:rPr lang="nl-NL" dirty="0"/>
            </a:br>
            <a:r>
              <a:rPr lang="nl-NL" dirty="0"/>
              <a:t>Het plannen van organisatieontwikkeling</a:t>
            </a:r>
          </a:p>
        </p:txBody>
      </p:sp>
      <p:sp>
        <p:nvSpPr>
          <p:cNvPr id="6" name="Tijdelijke aanduiding voor tekst 3">
            <a:extLst>
              <a:ext uri="{FF2B5EF4-FFF2-40B4-BE49-F238E27FC236}">
                <a16:creationId xmlns:a16="http://schemas.microsoft.com/office/drawing/2014/main" id="{BD87BC85-3162-4D9F-9F7A-EC6544453367}"/>
              </a:ext>
            </a:extLst>
          </p:cNvPr>
          <p:cNvSpPr txBox="1">
            <a:spLocks/>
          </p:cNvSpPr>
          <p:nvPr/>
        </p:nvSpPr>
        <p:spPr>
          <a:xfrm>
            <a:off x="6283994" y="2068025"/>
            <a:ext cx="4168545" cy="3880830"/>
          </a:xfrm>
          <a:prstGeom prst="rect">
            <a:avLst/>
          </a:prstGeom>
        </p:spPr>
        <p:txBody>
          <a:bodyPr vert="horz" lIns="0" tIns="0" rIns="0" bIns="0" rtlCol="0">
            <a:normAutofit/>
          </a:bodyPr>
          <a:lstStyle>
            <a:lvl1pPr marL="171453" indent="-171453" algn="l" defTabSz="914400" rtl="0" eaLnBrk="1" latinLnBrk="0" hangingPunct="1">
              <a:lnSpc>
                <a:spcPct val="90000"/>
              </a:lnSpc>
              <a:spcBef>
                <a:spcPts val="1000"/>
              </a:spcBef>
              <a:buFont typeface="Wingdings" panose="05000000000000000000" pitchFamily="2" charset="2"/>
              <a:buChar char="§"/>
              <a:defRPr sz="2100" kern="1200">
                <a:solidFill>
                  <a:schemeClr val="tx1"/>
                </a:solidFill>
                <a:latin typeface="+mj-lt"/>
                <a:ea typeface="+mn-ea"/>
                <a:cs typeface="+mn-cs"/>
              </a:defRPr>
            </a:lvl1pPr>
            <a:lvl2pPr marL="514360" indent="-171453" algn="l" defTabSz="914400" rtl="0" eaLnBrk="1" latinLnBrk="0" hangingPunct="1">
              <a:lnSpc>
                <a:spcPct val="90000"/>
              </a:lnSpc>
              <a:spcBef>
                <a:spcPts val="500"/>
              </a:spcBef>
              <a:buFont typeface="Calibri Light" panose="020F0302020204030204" pitchFamily="34" charset="0"/>
              <a:buChar char="-"/>
              <a:defRPr sz="21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1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Wingdings" panose="05000000000000000000" pitchFamily="2" charset="2"/>
              <a:buNone/>
            </a:pPr>
            <a:endParaRPr lang="nl-NL" dirty="0"/>
          </a:p>
        </p:txBody>
      </p:sp>
      <p:sp>
        <p:nvSpPr>
          <p:cNvPr id="8" name="Tijdelijke aanduiding voor tekst 3">
            <a:extLst>
              <a:ext uri="{FF2B5EF4-FFF2-40B4-BE49-F238E27FC236}">
                <a16:creationId xmlns:a16="http://schemas.microsoft.com/office/drawing/2014/main" id="{732EB159-C081-424F-AFC2-67263FE6397A}"/>
              </a:ext>
            </a:extLst>
          </p:cNvPr>
          <p:cNvSpPr txBox="1">
            <a:spLocks/>
          </p:cNvSpPr>
          <p:nvPr/>
        </p:nvSpPr>
        <p:spPr>
          <a:xfrm>
            <a:off x="553227" y="5387286"/>
            <a:ext cx="4436559" cy="992248"/>
          </a:xfrm>
          <a:prstGeom prst="rect">
            <a:avLst/>
          </a:prstGeom>
        </p:spPr>
        <p:txBody>
          <a:bodyPr vert="horz" lIns="0" tIns="0" rIns="0" bIns="0" rtlCol="0">
            <a:normAutofit/>
          </a:bodyPr>
          <a:lstStyle>
            <a:lvl1pPr marL="171453" indent="-171453" algn="l" defTabSz="914400" rtl="0" eaLnBrk="1" latinLnBrk="0" hangingPunct="1">
              <a:lnSpc>
                <a:spcPct val="90000"/>
              </a:lnSpc>
              <a:spcBef>
                <a:spcPts val="1000"/>
              </a:spcBef>
              <a:buFont typeface="Wingdings" panose="05000000000000000000" pitchFamily="2" charset="2"/>
              <a:buChar char="§"/>
              <a:defRPr sz="2100" kern="1200">
                <a:solidFill>
                  <a:schemeClr val="tx1"/>
                </a:solidFill>
                <a:latin typeface="+mj-lt"/>
                <a:ea typeface="+mn-ea"/>
                <a:cs typeface="+mn-cs"/>
              </a:defRPr>
            </a:lvl1pPr>
            <a:lvl2pPr marL="514360" indent="-171453" algn="l" defTabSz="914400" rtl="0" eaLnBrk="1" latinLnBrk="0" hangingPunct="1">
              <a:lnSpc>
                <a:spcPct val="90000"/>
              </a:lnSpc>
              <a:spcBef>
                <a:spcPts val="500"/>
              </a:spcBef>
              <a:buFont typeface="Calibri Light" panose="020F0302020204030204" pitchFamily="34" charset="0"/>
              <a:buChar char="-"/>
              <a:defRPr sz="21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1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Wingdings" panose="05000000000000000000" pitchFamily="2" charset="2"/>
              <a:buNone/>
            </a:pPr>
            <a:endParaRPr lang="nl-NL" dirty="0"/>
          </a:p>
        </p:txBody>
      </p:sp>
      <p:sp>
        <p:nvSpPr>
          <p:cNvPr id="12" name="Rechthoek: afgeronde hoeken 11">
            <a:extLst>
              <a:ext uri="{FF2B5EF4-FFF2-40B4-BE49-F238E27FC236}">
                <a16:creationId xmlns:a16="http://schemas.microsoft.com/office/drawing/2014/main" id="{75E78C9F-4DBD-426F-86EF-E9EF987F1BE4}"/>
              </a:ext>
            </a:extLst>
          </p:cNvPr>
          <p:cNvSpPr/>
          <p:nvPr/>
        </p:nvSpPr>
        <p:spPr>
          <a:xfrm>
            <a:off x="5536434" y="4962913"/>
            <a:ext cx="5494927" cy="848745"/>
          </a:xfrm>
          <a:prstGeom prst="roundRect">
            <a:avLst/>
          </a:prstGeom>
          <a:solidFill>
            <a:schemeClr val="accent5">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Font typeface="Wingdings" panose="05000000000000000000" pitchFamily="2" charset="2"/>
              <a:buNone/>
            </a:pPr>
            <a:r>
              <a:rPr lang="nl-NL" sz="1100" dirty="0">
                <a:solidFill>
                  <a:schemeClr val="accent5">
                    <a:lumMod val="75000"/>
                  </a:schemeClr>
                </a:solidFill>
              </a:rPr>
              <a:t>Als voorbereiding op het plannen van de organisatieontwikkeling is het handig om een organisatiediagnose/zelfevaluatie uit te voeren. Een hulpmiddel hiervoor (tevens voorbereiding op de certificering) is ook beschikbaar op de website van Probiblio. </a:t>
            </a:r>
          </a:p>
        </p:txBody>
      </p:sp>
      <p:sp>
        <p:nvSpPr>
          <p:cNvPr id="3" name="Tekstballon: rechthoek 2">
            <a:extLst>
              <a:ext uri="{FF2B5EF4-FFF2-40B4-BE49-F238E27FC236}">
                <a16:creationId xmlns:a16="http://schemas.microsoft.com/office/drawing/2014/main" id="{86B16982-CA18-4A49-B48C-EB90F2F3CF21}"/>
              </a:ext>
            </a:extLst>
          </p:cNvPr>
          <p:cNvSpPr/>
          <p:nvPr/>
        </p:nvSpPr>
        <p:spPr>
          <a:xfrm>
            <a:off x="8597616" y="1445312"/>
            <a:ext cx="3061182" cy="3060948"/>
          </a:xfrm>
          <a:prstGeom prst="wedgeRectCallout">
            <a:avLst>
              <a:gd name="adj1" fmla="val 22852"/>
              <a:gd name="adj2" fmla="val 49040"/>
            </a:avLst>
          </a:prstGeom>
          <a:solidFill>
            <a:srgbClr val="DBA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nl-NL" sz="1100" b="1" i="0" u="none" strike="noStrike" kern="1200" cap="none" spc="0" normalizeH="0" baseline="0" noProof="0" dirty="0">
                <a:ln>
                  <a:noFill/>
                </a:ln>
                <a:solidFill>
                  <a:schemeClr val="bg1"/>
                </a:solidFill>
                <a:effectLst/>
                <a:uLnTx/>
                <a:uFillTx/>
                <a:latin typeface="Calibri" panose="020F0502020204030204"/>
                <a:ea typeface="+mn-ea"/>
                <a:cs typeface="+mn-cs"/>
              </a:rPr>
              <a:t>Hester van Beek </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nl-NL" sz="1100" b="1" i="0" u="none" strike="noStrike" kern="1200" cap="none" spc="0" normalizeH="0" baseline="0" noProof="0" dirty="0">
                <a:ln>
                  <a:noFill/>
                </a:ln>
                <a:solidFill>
                  <a:schemeClr val="bg1"/>
                </a:solidFill>
                <a:effectLst/>
                <a:uLnTx/>
                <a:uFillTx/>
                <a:latin typeface="Calibri" panose="020F0502020204030204"/>
                <a:ea typeface="+mn-ea"/>
                <a:cs typeface="+mn-cs"/>
              </a:rPr>
              <a:t>directeur van de Bibliotheek Rijn en Venen</a:t>
            </a:r>
            <a:r>
              <a:rPr kumimoji="0" lang="nl-NL" sz="1100" b="0" i="0" u="none" strike="noStrike" kern="1200" cap="none" spc="0" normalizeH="0" baseline="0" noProof="0" dirty="0">
                <a:ln>
                  <a:noFill/>
                </a:ln>
                <a:solidFill>
                  <a:schemeClr val="bg1"/>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nl-NL" sz="1100" b="0" i="0" u="none" strike="noStrike" kern="1200" cap="none" spc="0" normalizeH="0" baseline="0" noProof="0" dirty="0">
              <a:ln>
                <a:noFill/>
              </a:ln>
              <a:solidFill>
                <a:schemeClr val="bg1"/>
              </a:solidFill>
              <a:effectLst/>
              <a:uLnTx/>
              <a:uFillTx/>
              <a:latin typeface="Calibri" panose="020F0502020204030204"/>
              <a:ea typeface="+mn-ea"/>
              <a:cs typeface="+mn-cs"/>
            </a:endParaRPr>
          </a:p>
          <a:p>
            <a:pPr marL="126900" marR="0" lvl="0" indent="-126900"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r>
              <a:rPr kumimoji="0" lang="nl-NL" sz="1100" b="0" i="0" u="none" strike="noStrike" kern="1200" cap="none" spc="0" normalizeH="0" baseline="0" noProof="0" dirty="0">
                <a:ln>
                  <a:noFill/>
                </a:ln>
                <a:solidFill>
                  <a:prstClr val="white"/>
                </a:solidFill>
                <a:effectLst/>
                <a:uLnTx/>
                <a:uFillTx/>
                <a:latin typeface="Calibri" panose="020F0502020204030204" pitchFamily="34" charset="0"/>
                <a:ea typeface="Times New Roman" panose="02020603050405020304" pitchFamily="18" charset="0"/>
                <a:cs typeface="+mn-cs"/>
              </a:rPr>
              <a:t>Het nieuwe model, het Fundament - en de KPI’s voor de interne organisatie, zorgt voor een helder overzicht van welke beleidsterreinen je geborgd moet hebben om een strategische doelstelling te halen.</a:t>
            </a:r>
            <a:endParaRPr kumimoji="0" lang="nl-NL" sz="11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mn-cs"/>
            </a:endParaRPr>
          </a:p>
          <a:p>
            <a:pPr marL="126900" marR="0" lvl="0" indent="-126900"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r>
              <a:rPr kumimoji="0" lang="nl-NL" sz="1100" b="0" i="0" u="none" strike="noStrike" kern="1200" cap="none" spc="0" normalizeH="0" baseline="0" noProof="0" dirty="0">
                <a:ln>
                  <a:noFill/>
                </a:ln>
                <a:solidFill>
                  <a:prstClr val="white"/>
                </a:solidFill>
                <a:effectLst/>
                <a:uLnTx/>
                <a:uFillTx/>
                <a:latin typeface="Calibri" panose="020F0502020204030204" pitchFamily="34" charset="0"/>
                <a:ea typeface="Times New Roman" panose="02020603050405020304" pitchFamily="18" charset="0"/>
                <a:cs typeface="+mn-cs"/>
              </a:rPr>
              <a:t>Het geeft een duidelijk kader waardoor je lijn kan krijgen in je overleg structuur op strategisch en tactisch niveau en waar je welke zaken wanneer moet bespreken.</a:t>
            </a:r>
            <a:endParaRPr kumimoji="0" lang="nl-NL" sz="11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mn-cs"/>
            </a:endParaRPr>
          </a:p>
          <a:p>
            <a:pPr marL="126900" marR="0" lvl="0" indent="-126900"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r>
              <a:rPr kumimoji="0" lang="nl-NL" sz="1100" b="0" i="0" u="none" strike="noStrike" kern="1200" cap="none" spc="0" normalizeH="0" baseline="0" noProof="0" dirty="0">
                <a:ln>
                  <a:noFill/>
                </a:ln>
                <a:solidFill>
                  <a:prstClr val="white"/>
                </a:solidFill>
                <a:effectLst/>
                <a:uLnTx/>
                <a:uFillTx/>
                <a:latin typeface="Calibri" panose="020F0502020204030204" pitchFamily="34" charset="0"/>
                <a:ea typeface="Times New Roman" panose="02020603050405020304" pitchFamily="18" charset="0"/>
                <a:cs typeface="+mn-cs"/>
              </a:rPr>
              <a:t>Het is een compleet overzicht, waarmee ik bedoel dat echt alles wat er in de organisatie speelt aan bod komt.  Daardoor kan je ook goed plannen wat je wanneer doet.</a:t>
            </a:r>
            <a:endParaRPr kumimoji="0" lang="nl-NL" sz="11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mn-cs"/>
            </a:endParaRPr>
          </a:p>
        </p:txBody>
      </p:sp>
      <p:sp>
        <p:nvSpPr>
          <p:cNvPr id="13" name="Tekstballon: rechthoek 12">
            <a:extLst>
              <a:ext uri="{FF2B5EF4-FFF2-40B4-BE49-F238E27FC236}">
                <a16:creationId xmlns:a16="http://schemas.microsoft.com/office/drawing/2014/main" id="{A22FF296-6188-4E1C-AE98-639292030258}"/>
              </a:ext>
            </a:extLst>
          </p:cNvPr>
          <p:cNvSpPr/>
          <p:nvPr/>
        </p:nvSpPr>
        <p:spPr>
          <a:xfrm>
            <a:off x="5536434" y="1445312"/>
            <a:ext cx="3061182" cy="3060948"/>
          </a:xfrm>
          <a:prstGeom prst="wedgeRectCallout">
            <a:avLst>
              <a:gd name="adj1" fmla="val -22360"/>
              <a:gd name="adj2" fmla="val -47517"/>
            </a:avLst>
          </a:prstGeom>
          <a:solidFill>
            <a:srgbClr val="008B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Font typeface="Wingdings" panose="05000000000000000000" pitchFamily="2" charset="2"/>
              <a:buNone/>
            </a:pPr>
            <a:r>
              <a:rPr lang="nl-NL" sz="1100" b="1" dirty="0">
                <a:solidFill>
                  <a:schemeClr val="bg1"/>
                </a:solidFill>
              </a:rPr>
              <a:t>Renske van Kooij </a:t>
            </a:r>
          </a:p>
          <a:p>
            <a:pPr marL="0" indent="0">
              <a:buFont typeface="Wingdings" panose="05000000000000000000" pitchFamily="2" charset="2"/>
              <a:buNone/>
            </a:pPr>
            <a:r>
              <a:rPr lang="nl-NL" sz="1100" b="1" dirty="0">
                <a:solidFill>
                  <a:schemeClr val="bg1"/>
                </a:solidFill>
              </a:rPr>
              <a:t>directeur van de Bibliotheek Westland:</a:t>
            </a:r>
          </a:p>
          <a:p>
            <a:pPr marL="0" indent="0">
              <a:buFont typeface="Wingdings" panose="05000000000000000000" pitchFamily="2" charset="2"/>
              <a:buNone/>
            </a:pPr>
            <a:endParaRPr lang="nl-NL" sz="1100" b="1" dirty="0">
              <a:solidFill>
                <a:schemeClr val="bg1"/>
              </a:solidFill>
            </a:endParaRPr>
          </a:p>
          <a:p>
            <a:pPr marL="126000" indent="-126000">
              <a:buFontTx/>
              <a:buChar char="-"/>
            </a:pPr>
            <a:r>
              <a:rPr lang="nl-NL" sz="1100" dirty="0">
                <a:solidFill>
                  <a:schemeClr val="bg1"/>
                </a:solidFill>
              </a:rPr>
              <a:t>Het uitgewerkte document biedt rust, niet alles hoeft nu direct.  Het zorgt voor borging van de toekomstbestendigheid van onze organisatie.</a:t>
            </a:r>
          </a:p>
          <a:p>
            <a:pPr marL="126000" indent="-126000">
              <a:buFontTx/>
              <a:buChar char="-"/>
            </a:pPr>
            <a:r>
              <a:rPr lang="nl-NL" sz="1100" dirty="0">
                <a:solidFill>
                  <a:schemeClr val="bg1"/>
                </a:solidFill>
              </a:rPr>
              <a:t>Het fundament biedt inzicht en legt een stevige fundering onder de uitwerking van ons strategisch plan 2021 – 2024</a:t>
            </a:r>
          </a:p>
          <a:p>
            <a:pPr marL="126000" indent="-126000">
              <a:buFontTx/>
              <a:buChar char="-"/>
            </a:pPr>
            <a:r>
              <a:rPr lang="nl-NL" sz="1100" dirty="0">
                <a:solidFill>
                  <a:schemeClr val="bg1"/>
                </a:solidFill>
              </a:rPr>
              <a:t>De uitwerking van het fundament is de vervolgstap in de professionalisering van Bibliotheek Westland</a:t>
            </a:r>
          </a:p>
          <a:p>
            <a:pPr marL="126000" indent="-126000">
              <a:buFontTx/>
              <a:buChar char="-"/>
            </a:pPr>
            <a:r>
              <a:rPr lang="nl-NL" sz="1100" dirty="0">
                <a:solidFill>
                  <a:schemeClr val="bg1"/>
                </a:solidFill>
              </a:rPr>
              <a:t>Het was zeer inspirerend en leerzaam om dit document samen met de professionals van Probiblio uit te werken</a:t>
            </a:r>
          </a:p>
          <a:p>
            <a:pPr marL="171450" indent="-171450">
              <a:buFontTx/>
              <a:buChar char="-"/>
            </a:pPr>
            <a:endParaRPr lang="nl-NL" sz="900" dirty="0">
              <a:solidFill>
                <a:schemeClr val="bg1"/>
              </a:solidFill>
            </a:endParaRPr>
          </a:p>
        </p:txBody>
      </p:sp>
    </p:spTree>
    <p:extLst>
      <p:ext uri="{BB962C8B-B14F-4D97-AF65-F5344CB8AC3E}">
        <p14:creationId xmlns:p14="http://schemas.microsoft.com/office/powerpoint/2010/main" val="9541225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2">
            <a:extLst>
              <a:ext uri="{FF2B5EF4-FFF2-40B4-BE49-F238E27FC236}">
                <a16:creationId xmlns:a16="http://schemas.microsoft.com/office/drawing/2014/main" id="{561C567B-914A-44C8-9749-F9197B250944}"/>
              </a:ext>
            </a:extLst>
          </p:cNvPr>
          <p:cNvGraphicFramePr>
            <a:graphicFrameLocks noGrp="1"/>
          </p:cNvGraphicFramePr>
          <p:nvPr>
            <p:extLst>
              <p:ext uri="{D42A27DB-BD31-4B8C-83A1-F6EECF244321}">
                <p14:modId xmlns:p14="http://schemas.microsoft.com/office/powerpoint/2010/main" val="2110398627"/>
              </p:ext>
            </p:extLst>
          </p:nvPr>
        </p:nvGraphicFramePr>
        <p:xfrm>
          <a:off x="738004" y="442911"/>
          <a:ext cx="10715992" cy="5823647"/>
        </p:xfrm>
        <a:graphic>
          <a:graphicData uri="http://schemas.openxmlformats.org/drawingml/2006/table">
            <a:tbl>
              <a:tblPr firstRow="1" bandRow="1">
                <a:tableStyleId>{5940675A-B579-460E-94D1-54222C63F5DA}</a:tableStyleId>
              </a:tblPr>
              <a:tblGrid>
                <a:gridCol w="1656446">
                  <a:extLst>
                    <a:ext uri="{9D8B030D-6E8A-4147-A177-3AD203B41FA5}">
                      <a16:colId xmlns:a16="http://schemas.microsoft.com/office/drawing/2014/main" val="1980687794"/>
                    </a:ext>
                  </a:extLst>
                </a:gridCol>
                <a:gridCol w="2064431">
                  <a:extLst>
                    <a:ext uri="{9D8B030D-6E8A-4147-A177-3AD203B41FA5}">
                      <a16:colId xmlns:a16="http://schemas.microsoft.com/office/drawing/2014/main" val="1620095385"/>
                    </a:ext>
                  </a:extLst>
                </a:gridCol>
                <a:gridCol w="4190352">
                  <a:extLst>
                    <a:ext uri="{9D8B030D-6E8A-4147-A177-3AD203B41FA5}">
                      <a16:colId xmlns:a16="http://schemas.microsoft.com/office/drawing/2014/main" val="1960387525"/>
                    </a:ext>
                  </a:extLst>
                </a:gridCol>
                <a:gridCol w="208280">
                  <a:extLst>
                    <a:ext uri="{9D8B030D-6E8A-4147-A177-3AD203B41FA5}">
                      <a16:colId xmlns:a16="http://schemas.microsoft.com/office/drawing/2014/main" val="2904915509"/>
                    </a:ext>
                  </a:extLst>
                </a:gridCol>
                <a:gridCol w="208280">
                  <a:extLst>
                    <a:ext uri="{9D8B030D-6E8A-4147-A177-3AD203B41FA5}">
                      <a16:colId xmlns:a16="http://schemas.microsoft.com/office/drawing/2014/main" val="1797782378"/>
                    </a:ext>
                  </a:extLst>
                </a:gridCol>
                <a:gridCol w="208280">
                  <a:extLst>
                    <a:ext uri="{9D8B030D-6E8A-4147-A177-3AD203B41FA5}">
                      <a16:colId xmlns:a16="http://schemas.microsoft.com/office/drawing/2014/main" val="3099696435"/>
                    </a:ext>
                  </a:extLst>
                </a:gridCol>
                <a:gridCol w="208280">
                  <a:extLst>
                    <a:ext uri="{9D8B030D-6E8A-4147-A177-3AD203B41FA5}">
                      <a16:colId xmlns:a16="http://schemas.microsoft.com/office/drawing/2014/main" val="2808535185"/>
                    </a:ext>
                  </a:extLst>
                </a:gridCol>
                <a:gridCol w="684020">
                  <a:extLst>
                    <a:ext uri="{9D8B030D-6E8A-4147-A177-3AD203B41FA5}">
                      <a16:colId xmlns:a16="http://schemas.microsoft.com/office/drawing/2014/main" val="3407259166"/>
                    </a:ext>
                  </a:extLst>
                </a:gridCol>
                <a:gridCol w="671804">
                  <a:extLst>
                    <a:ext uri="{9D8B030D-6E8A-4147-A177-3AD203B41FA5}">
                      <a16:colId xmlns:a16="http://schemas.microsoft.com/office/drawing/2014/main" val="3119544773"/>
                    </a:ext>
                  </a:extLst>
                </a:gridCol>
                <a:gridCol w="615819">
                  <a:extLst>
                    <a:ext uri="{9D8B030D-6E8A-4147-A177-3AD203B41FA5}">
                      <a16:colId xmlns:a16="http://schemas.microsoft.com/office/drawing/2014/main" val="308118611"/>
                    </a:ext>
                  </a:extLst>
                </a:gridCol>
              </a:tblGrid>
              <a:tr h="0">
                <a:tc gridSpan="10">
                  <a:txBody>
                    <a:bodyPr/>
                    <a:lstStyle/>
                    <a:p>
                      <a:r>
                        <a:rPr lang="nl-NL" sz="1400" b="1" i="1" kern="1200" dirty="0">
                          <a:solidFill>
                            <a:schemeClr val="accent1">
                              <a:lumMod val="50000"/>
                            </a:schemeClr>
                          </a:solidFill>
                          <a:latin typeface="+mn-lt"/>
                          <a:ea typeface="+mn-ea"/>
                          <a:cs typeface="+mn-cs"/>
                        </a:rPr>
                        <a:t>Management van Middelen – Diensten en materialen</a:t>
                      </a:r>
                    </a:p>
                  </a:txBody>
                  <a:tcPr>
                    <a:solidFill>
                      <a:schemeClr val="accent6">
                        <a:lumMod val="60000"/>
                        <a:lumOff val="40000"/>
                      </a:schemeClr>
                    </a:solidFill>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extLst>
                  <a:ext uri="{0D108BD9-81ED-4DB2-BD59-A6C34878D82A}">
                    <a16:rowId xmlns:a16="http://schemas.microsoft.com/office/drawing/2014/main" val="3262346146"/>
                  </a:ext>
                </a:extLst>
              </a:tr>
              <a:tr h="307910">
                <a:tc>
                  <a:txBody>
                    <a:bodyPr/>
                    <a:lstStyle/>
                    <a:p>
                      <a:r>
                        <a:rPr lang="nl-NL" sz="1400" b="1" kern="1200" dirty="0">
                          <a:solidFill>
                            <a:schemeClr val="accent1">
                              <a:lumMod val="50000"/>
                            </a:schemeClr>
                          </a:solidFill>
                          <a:latin typeface="+mn-lt"/>
                          <a:ea typeface="+mn-ea"/>
                          <a:cs typeface="+mn-cs"/>
                        </a:rPr>
                        <a:t>KPI</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Prestatie-indicator</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Activiteit</a:t>
                      </a:r>
                    </a:p>
                  </a:txBody>
                  <a:tcPr>
                    <a:solidFill>
                      <a:schemeClr val="tx2">
                        <a:lumMod val="20000"/>
                        <a:lumOff val="80000"/>
                      </a:schemeClr>
                    </a:solidFill>
                  </a:tcPr>
                </a:tc>
                <a:tc gridSpan="4">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1</a:t>
                      </a:r>
                    </a:p>
                  </a:txBody>
                  <a:tcPr>
                    <a:solidFill>
                      <a:schemeClr val="tx2">
                        <a:lumMod val="20000"/>
                        <a:lumOff val="80000"/>
                      </a:schemeClr>
                    </a:solidFill>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2</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3</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4</a:t>
                      </a:r>
                    </a:p>
                  </a:txBody>
                  <a:tcPr>
                    <a:solidFill>
                      <a:schemeClr val="tx2">
                        <a:lumMod val="20000"/>
                        <a:lumOff val="80000"/>
                      </a:schemeClr>
                    </a:solidFill>
                  </a:tcPr>
                </a:tc>
                <a:extLst>
                  <a:ext uri="{0D108BD9-81ED-4DB2-BD59-A6C34878D82A}">
                    <a16:rowId xmlns:a16="http://schemas.microsoft.com/office/drawing/2014/main" val="1538182492"/>
                  </a:ext>
                </a:extLst>
              </a:tr>
              <a:tr h="117847">
                <a:tc rowSpan="11">
                  <a:txBody>
                    <a:bodyPr/>
                    <a:lstStyle/>
                    <a:p>
                      <a:pPr marL="171450" indent="-171450" algn="l">
                        <a:buFontTx/>
                        <a:buChar char="-"/>
                      </a:pPr>
                      <a:r>
                        <a:rPr lang="nl-NL" sz="1000" i="0" kern="1200" dirty="0">
                          <a:solidFill>
                            <a:schemeClr val="accent1">
                              <a:lumMod val="50000"/>
                            </a:schemeClr>
                          </a:solidFill>
                          <a:latin typeface="+mn-lt"/>
                          <a:ea typeface="+mn-ea"/>
                          <a:cs typeface="+mn-cs"/>
                        </a:rPr>
                        <a:t>Vervolg – </a:t>
                      </a:r>
                    </a:p>
                    <a:p>
                      <a:pPr marL="0" indent="0" algn="l">
                        <a:buFontTx/>
                        <a:buNone/>
                      </a:pPr>
                      <a:endParaRPr lang="nl-NL" sz="1000" i="0" kern="1200" dirty="0">
                        <a:solidFill>
                          <a:schemeClr val="accent1">
                            <a:lumMod val="50000"/>
                          </a:schemeClr>
                        </a:solidFill>
                        <a:latin typeface="+mn-lt"/>
                        <a:ea typeface="+mn-ea"/>
                        <a:cs typeface="+mn-cs"/>
                      </a:endParaRPr>
                    </a:p>
                    <a:p>
                      <a:pPr marL="0" indent="0" algn="l">
                        <a:buFontTx/>
                        <a:buNone/>
                      </a:pPr>
                      <a:r>
                        <a:rPr lang="nl-NL" sz="1000" i="0" kern="1200" dirty="0">
                          <a:solidFill>
                            <a:schemeClr val="accent1">
                              <a:lumMod val="50000"/>
                            </a:schemeClr>
                          </a:solidFill>
                          <a:latin typeface="+mn-lt"/>
                          <a:ea typeface="+mn-ea"/>
                          <a:cs typeface="+mn-cs"/>
                        </a:rPr>
                        <a:t>4.5 De organisatie selecteert en betrekt haar partners o.b.v. haar ambitie, strategie en beleid </a:t>
                      </a:r>
                    </a:p>
                  </a:txBody>
                  <a:tcPr/>
                </a:tc>
                <a:tc rowSpan="6">
                  <a:txBody>
                    <a:bodyPr/>
                    <a:lstStyle/>
                    <a:p>
                      <a:pPr marL="0" algn="l" defTabSz="914400" rtl="0" eaLnBrk="1" latinLnBrk="0" hangingPunct="1"/>
                      <a:r>
                        <a:rPr lang="nl-NL" sz="1000" kern="1200" dirty="0">
                          <a:solidFill>
                            <a:schemeClr val="tx1"/>
                          </a:solidFill>
                          <a:effectLst/>
                          <a:latin typeface="Calibri" panose="020F0502020204030204" pitchFamily="34" charset="0"/>
                          <a:ea typeface="+mn-ea"/>
                          <a:cs typeface="Times New Roman" panose="02020603050405020304" pitchFamily="18" charset="0"/>
                        </a:rPr>
                        <a:t>Elke samenwerking met partner(s) levert aanvullende (maatschappelijke) waarde in het werkgebied van de organisatie</a:t>
                      </a:r>
                    </a:p>
                  </a:txBody>
                  <a:tcPr/>
                </a:tc>
                <a:tc>
                  <a:txBody>
                    <a:bodyPr/>
                    <a:lstStyle/>
                    <a:p>
                      <a:pPr lvl="0">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Bepalen welke samenwerkingspartners essentieel zijn om  de beoogde (maatschappelijke) effecten van de ambitie uit het Strategisch Kader en te realiseren en die bijdragen aan de (maatschappelijke) opgaven in het werkgebied van zowel organisatie als partner</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112727752"/>
                  </a:ext>
                </a:extLst>
              </a:tr>
              <a:tr h="37084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lvl="0">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Onderzoeken welke mogelijke samenwerkingspartners aanvullend en relevant zijn in het realiseren van de (maatschappelijke) ambities uit het Strategisch Kader en bijdragen aan de maatschappelijke opgaven in het werkgebied van zowel organisatie als partner</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537196010"/>
                  </a:ext>
                </a:extLst>
              </a:tr>
              <a:tr h="37084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lvl="0">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Contacten leggen met de potentiële partners conform de vastgestelde procedure</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2258463471"/>
                  </a:ext>
                </a:extLst>
              </a:tr>
              <a:tr h="396240">
                <a:tc vMerge="1">
                  <a:txBody>
                    <a:bodyPr/>
                    <a:lstStyle/>
                    <a:p>
                      <a:endParaRPr lang="nl-NL"/>
                    </a:p>
                  </a:txBody>
                  <a:tcPr/>
                </a:tc>
                <a:tc vMerge="1">
                  <a:txBody>
                    <a:bodyPr/>
                    <a:lstStyle/>
                    <a:p>
                      <a:endParaRPr lang="nl-NL"/>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kern="1200" dirty="0">
                          <a:solidFill>
                            <a:schemeClr val="tx1"/>
                          </a:solidFill>
                          <a:effectLst/>
                          <a:latin typeface="Calibri" panose="020F0502020204030204" pitchFamily="34" charset="0"/>
                          <a:ea typeface="+mn-ea"/>
                          <a:cs typeface="Times New Roman" panose="02020603050405020304" pitchFamily="18" charset="0"/>
                        </a:rPr>
                        <a:t>Samenwerking formaliseren in samenwerkingsovereenkomst met gezamenlijke doelen, verantwoordelijkheid en prestatieafspraken</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3755614091"/>
                  </a:ext>
                </a:extLst>
              </a:tr>
              <a:tr h="370840">
                <a:tc vMerge="1">
                  <a:txBody>
                    <a:bodyPr/>
                    <a:lstStyle/>
                    <a:p>
                      <a:endParaRPr lang="nl-NL"/>
                    </a:p>
                  </a:txBody>
                  <a:tcPr/>
                </a:tc>
                <a:tc vMerge="1">
                  <a:txBody>
                    <a:bodyPr/>
                    <a:lstStyle/>
                    <a:p>
                      <a:pPr marL="0" algn="l" defTabSz="914400" rtl="0" eaLnBrk="1" latinLnBrk="0" hangingPunct="1"/>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marL="0" lvl="0" indent="0">
                        <a:lnSpc>
                          <a:spcPct val="107000"/>
                        </a:lnSpc>
                        <a:spcAft>
                          <a:spcPts val="800"/>
                        </a:spcAft>
                        <a:buFont typeface="Symbol" panose="05050102010706020507" pitchFamily="18" charset="2"/>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Samenwerking starten</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140603574"/>
                  </a:ext>
                </a:extLst>
              </a:tr>
              <a:tr h="370840">
                <a:tc vMerge="1">
                  <a:txBody>
                    <a:bodyPr/>
                    <a:lstStyle/>
                    <a:p>
                      <a:endParaRPr lang="nl-NL"/>
                    </a:p>
                  </a:txBody>
                  <a:tcPr/>
                </a:tc>
                <a:tc vMerge="1">
                  <a:txBody>
                    <a:bodyPr/>
                    <a:lstStyle/>
                    <a:p>
                      <a:endParaRPr lang="nl-NL"/>
                    </a:p>
                  </a:txBody>
                  <a:tcPr/>
                </a:tc>
                <a:tc>
                  <a:txBody>
                    <a:bodyPr/>
                    <a:lstStyle/>
                    <a:p>
                      <a:pPr marL="0" lvl="0" indent="0">
                        <a:lnSpc>
                          <a:spcPct val="107000"/>
                        </a:lnSpc>
                        <a:spcAft>
                          <a:spcPts val="800"/>
                        </a:spcAft>
                        <a:buFont typeface="Symbol" panose="05050102010706020507" pitchFamily="18" charset="2"/>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Effectiviteit van de samenwerking monitoren en indien nog bijsturen</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4017870027"/>
                  </a:ext>
                </a:extLst>
              </a:tr>
              <a:tr h="161423">
                <a:tc vMerge="1">
                  <a:txBody>
                    <a:bodyPr/>
                    <a:lstStyle/>
                    <a:p>
                      <a:endParaRPr lang="nl-NL" sz="1000" i="0" kern="1200" dirty="0">
                        <a:solidFill>
                          <a:schemeClr val="accent1">
                            <a:lumMod val="50000"/>
                          </a:schemeClr>
                        </a:solidFill>
                        <a:latin typeface="+mn-lt"/>
                        <a:ea typeface="+mn-ea"/>
                        <a:cs typeface="+mn-cs"/>
                      </a:endParaRPr>
                    </a:p>
                  </a:txBody>
                  <a:tcPr/>
                </a:tc>
                <a:tc rowSpan="5">
                  <a:txBody>
                    <a:bodyPr/>
                    <a:lstStyle/>
                    <a:p>
                      <a:pPr marL="0" algn="l" defTabSz="914400" rtl="0" eaLnBrk="1" latinLnBrk="0" hangingPunct="1"/>
                      <a:r>
                        <a:rPr lang="nl-NL" sz="1000" kern="1200" dirty="0">
                          <a:solidFill>
                            <a:schemeClr val="tx1"/>
                          </a:solidFill>
                          <a:effectLst/>
                          <a:latin typeface="Calibri" panose="020F0502020204030204" pitchFamily="34" charset="0"/>
                          <a:ea typeface="+mn-ea"/>
                          <a:cs typeface="Times New Roman" panose="02020603050405020304" pitchFamily="18" charset="0"/>
                        </a:rPr>
                        <a:t>De organisatie weet wie haar stakeholders zijn betrekt hen bij het bepalen van de doelen op basis van de ambitie en informeert hen over de voortgang</a:t>
                      </a:r>
                    </a:p>
                  </a:txBody>
                  <a:tcPr/>
                </a:tc>
                <a:tc>
                  <a:txBody>
                    <a:bodyPr/>
                    <a:lstStyle/>
                    <a:p>
                      <a:pPr lvl="0">
                        <a:buNone/>
                      </a:pPr>
                      <a:r>
                        <a:rPr lang="nl-NL" sz="1000" dirty="0">
                          <a:effectLst/>
                          <a:latin typeface="Calibri" panose="020F0502020204030204" pitchFamily="34" charset="0"/>
                          <a:ea typeface="Calibri" panose="020F0502020204030204" pitchFamily="34" charset="0"/>
                          <a:cs typeface="Times New Roman" panose="02020603050405020304" pitchFamily="18" charset="0"/>
                        </a:rPr>
                        <a:t>Uitvoeren stakeholderanalyse, welke invloed (positief, neutraal, negatief/groot of klein) hebben zij op de organisatie en heeft de organisatie op hen</a:t>
                      </a:r>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163456400"/>
                  </a:ext>
                </a:extLst>
              </a:tr>
              <a:tr h="370840">
                <a:tc vMerge="1">
                  <a:txBody>
                    <a:bodyPr/>
                    <a:lstStyle/>
                    <a:p>
                      <a:endParaRPr lang="nl-NL" sz="1000" i="0" kern="1200" dirty="0">
                        <a:solidFill>
                          <a:schemeClr val="accent1">
                            <a:lumMod val="50000"/>
                          </a:schemeClr>
                        </a:solidFill>
                        <a:latin typeface="+mn-lt"/>
                        <a:ea typeface="+mn-ea"/>
                        <a:cs typeface="+mn-cs"/>
                      </a:endParaRPr>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lvl="0">
                        <a:buNone/>
                      </a:pPr>
                      <a:r>
                        <a:rPr lang="nl-NL" sz="1000" dirty="0">
                          <a:effectLst/>
                          <a:latin typeface="Calibri" panose="020F0502020204030204" pitchFamily="34" charset="0"/>
                          <a:ea typeface="Calibri" panose="020F0502020204030204" pitchFamily="34" charset="0"/>
                          <a:cs typeface="Times New Roman" panose="02020603050405020304" pitchFamily="18" charset="0"/>
                        </a:rPr>
                        <a:t>Uitvoeren stakeholderbijeenkomst(en); doel is om terug te kijken, resultaten te delen en gezamenlijk vooruit te kijken. Waar zit de energie, hoe elkaar aanhaken en mogelijke samenwerkingen onderzoeken</a:t>
                      </a:r>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31454823"/>
                  </a:ext>
                </a:extLst>
              </a:tr>
              <a:tr h="370840">
                <a:tc vMerge="1">
                  <a:txBody>
                    <a:bodyPr/>
                    <a:lstStyle/>
                    <a:p>
                      <a:endParaRPr lang="nl-NL"/>
                    </a:p>
                  </a:txBody>
                  <a:tcPr/>
                </a:tc>
                <a:tc vMerge="1">
                  <a:txBody>
                    <a:bodyPr/>
                    <a:lstStyle/>
                    <a:p>
                      <a:endParaRPr lang="nl-NL"/>
                    </a:p>
                  </a:txBody>
                  <a:tcPr/>
                </a:tc>
                <a:tc>
                  <a:txBody>
                    <a:bodyPr/>
                    <a:lstStyle/>
                    <a:p>
                      <a:pPr lvl="0">
                        <a:buNone/>
                      </a:pPr>
                      <a:r>
                        <a:rPr lang="nl-NL" sz="1000" dirty="0">
                          <a:effectLst/>
                          <a:latin typeface="Calibri" panose="020F0502020204030204" pitchFamily="34" charset="0"/>
                          <a:ea typeface="Calibri" panose="020F0502020204030204" pitchFamily="34" charset="0"/>
                          <a:cs typeface="Times New Roman" panose="02020603050405020304" pitchFamily="18" charset="0"/>
                        </a:rPr>
                        <a:t>Opstellen stakeholder-communicatieplan; met wie moet wanneer, over welke onderwerpen en op welke manier communicatie plaatsvinden</a:t>
                      </a:r>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497586951"/>
                  </a:ext>
                </a:extLst>
              </a:tr>
              <a:tr h="370840">
                <a:tc vMerge="1">
                  <a:txBody>
                    <a:bodyPr/>
                    <a:lstStyle/>
                    <a:p>
                      <a:endParaRPr lang="nl-NL" sz="1000" i="0" kern="1200" dirty="0">
                        <a:solidFill>
                          <a:schemeClr val="accent1">
                            <a:lumMod val="50000"/>
                          </a:schemeClr>
                        </a:solidFill>
                        <a:latin typeface="+mn-lt"/>
                        <a:ea typeface="+mn-ea"/>
                        <a:cs typeface="+mn-cs"/>
                      </a:endParaRPr>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a:lnSpc>
                          <a:spcPct val="107000"/>
                        </a:lnSpc>
                        <a:spcAft>
                          <a:spcPts val="800"/>
                        </a:spcAft>
                      </a:pPr>
                      <a:r>
                        <a:rPr lang="nl-NL" sz="1000" dirty="0">
                          <a:effectLst/>
                          <a:latin typeface="Calibri" panose="020F0502020204030204" pitchFamily="34" charset="0"/>
                          <a:ea typeface="Calibri" panose="020F0502020204030204" pitchFamily="34" charset="0"/>
                          <a:cs typeface="Times New Roman" panose="02020603050405020304" pitchFamily="18" charset="0"/>
                        </a:rPr>
                        <a:t>Uitvoeren stakeholdercommunicatieplan</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2358219659"/>
                  </a:ext>
                </a:extLst>
              </a:tr>
              <a:tr h="370840">
                <a:tc vMerge="1">
                  <a:txBody>
                    <a:bodyPr/>
                    <a:lstStyle/>
                    <a:p>
                      <a:endParaRPr lang="nl-NL" sz="1000" i="0" kern="1200" dirty="0">
                        <a:solidFill>
                          <a:schemeClr val="accent1">
                            <a:lumMod val="50000"/>
                          </a:schemeClr>
                        </a:solidFill>
                        <a:latin typeface="+mn-lt"/>
                        <a:ea typeface="+mn-ea"/>
                        <a:cs typeface="+mn-cs"/>
                      </a:endParaRPr>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marL="0" lvl="0" indent="0">
                        <a:lnSpc>
                          <a:spcPct val="107000"/>
                        </a:lnSpc>
                        <a:spcAft>
                          <a:spcPts val="800"/>
                        </a:spcAft>
                        <a:buFont typeface="Symbol" panose="05050102010706020507" pitchFamily="18" charset="2"/>
                        <a:buNone/>
                      </a:pPr>
                      <a:r>
                        <a:rPr lang="nl-NL" sz="1000" dirty="0">
                          <a:effectLst/>
                          <a:latin typeface="Calibri" panose="020F0502020204030204" pitchFamily="34" charset="0"/>
                          <a:ea typeface="Calibri" panose="020F0502020204030204" pitchFamily="34" charset="0"/>
                          <a:cs typeface="Times New Roman" panose="02020603050405020304" pitchFamily="18" charset="0"/>
                        </a:rPr>
                        <a:t>Reacties op stakeholdercommunicatie adresseren, tevredenheid onderzoeken en monitoren en op basis hiervan bijsturen</a:t>
                      </a:r>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013876850"/>
                  </a:ext>
                </a:extLst>
              </a:tr>
            </a:tbl>
          </a:graphicData>
        </a:graphic>
      </p:graphicFrame>
      <p:sp>
        <p:nvSpPr>
          <p:cNvPr id="2" name="Tijdelijke aanduiding voor dianummer 1">
            <a:extLst>
              <a:ext uri="{FF2B5EF4-FFF2-40B4-BE49-F238E27FC236}">
                <a16:creationId xmlns:a16="http://schemas.microsoft.com/office/drawing/2014/main" id="{9BBF857F-449D-4DF4-BCF9-946439AEEE26}"/>
              </a:ext>
            </a:extLst>
          </p:cNvPr>
          <p:cNvSpPr>
            <a:spLocks noGrp="1"/>
          </p:cNvSpPr>
          <p:nvPr>
            <p:ph type="sldNum" sz="quarter" idx="12"/>
          </p:nvPr>
        </p:nvSpPr>
        <p:spPr/>
        <p:txBody>
          <a:bodyPr/>
          <a:lstStyle/>
          <a:p>
            <a:fld id="{103CB0E5-0E23-4933-8AB6-15A768443C0A}" type="slidenum">
              <a:rPr lang="nl-NL" smtClean="0"/>
              <a:t>30</a:t>
            </a:fld>
            <a:endParaRPr lang="nl-NL"/>
          </a:p>
        </p:txBody>
      </p:sp>
    </p:spTree>
    <p:extLst>
      <p:ext uri="{BB962C8B-B14F-4D97-AF65-F5344CB8AC3E}">
        <p14:creationId xmlns:p14="http://schemas.microsoft.com/office/powerpoint/2010/main" val="18563927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2">
            <a:extLst>
              <a:ext uri="{FF2B5EF4-FFF2-40B4-BE49-F238E27FC236}">
                <a16:creationId xmlns:a16="http://schemas.microsoft.com/office/drawing/2014/main" id="{DB653299-0BD6-4294-BDCE-A1D008D23494}"/>
              </a:ext>
            </a:extLst>
          </p:cNvPr>
          <p:cNvGraphicFramePr>
            <a:graphicFrameLocks noGrp="1"/>
          </p:cNvGraphicFramePr>
          <p:nvPr>
            <p:extLst>
              <p:ext uri="{D42A27DB-BD31-4B8C-83A1-F6EECF244321}">
                <p14:modId xmlns:p14="http://schemas.microsoft.com/office/powerpoint/2010/main" val="357138295"/>
              </p:ext>
            </p:extLst>
          </p:nvPr>
        </p:nvGraphicFramePr>
        <p:xfrm>
          <a:off x="738004" y="442911"/>
          <a:ext cx="10715992" cy="5166867"/>
        </p:xfrm>
        <a:graphic>
          <a:graphicData uri="http://schemas.openxmlformats.org/drawingml/2006/table">
            <a:tbl>
              <a:tblPr firstRow="1" bandRow="1">
                <a:tableStyleId>{5940675A-B579-460E-94D1-54222C63F5DA}</a:tableStyleId>
              </a:tblPr>
              <a:tblGrid>
                <a:gridCol w="1656446">
                  <a:extLst>
                    <a:ext uri="{9D8B030D-6E8A-4147-A177-3AD203B41FA5}">
                      <a16:colId xmlns:a16="http://schemas.microsoft.com/office/drawing/2014/main" val="1980687794"/>
                    </a:ext>
                  </a:extLst>
                </a:gridCol>
                <a:gridCol w="2064431">
                  <a:extLst>
                    <a:ext uri="{9D8B030D-6E8A-4147-A177-3AD203B41FA5}">
                      <a16:colId xmlns:a16="http://schemas.microsoft.com/office/drawing/2014/main" val="1620095385"/>
                    </a:ext>
                  </a:extLst>
                </a:gridCol>
                <a:gridCol w="4190352">
                  <a:extLst>
                    <a:ext uri="{9D8B030D-6E8A-4147-A177-3AD203B41FA5}">
                      <a16:colId xmlns:a16="http://schemas.microsoft.com/office/drawing/2014/main" val="1960387525"/>
                    </a:ext>
                  </a:extLst>
                </a:gridCol>
                <a:gridCol w="208280">
                  <a:extLst>
                    <a:ext uri="{9D8B030D-6E8A-4147-A177-3AD203B41FA5}">
                      <a16:colId xmlns:a16="http://schemas.microsoft.com/office/drawing/2014/main" val="2904915509"/>
                    </a:ext>
                  </a:extLst>
                </a:gridCol>
                <a:gridCol w="208280">
                  <a:extLst>
                    <a:ext uri="{9D8B030D-6E8A-4147-A177-3AD203B41FA5}">
                      <a16:colId xmlns:a16="http://schemas.microsoft.com/office/drawing/2014/main" val="1797782378"/>
                    </a:ext>
                  </a:extLst>
                </a:gridCol>
                <a:gridCol w="208280">
                  <a:extLst>
                    <a:ext uri="{9D8B030D-6E8A-4147-A177-3AD203B41FA5}">
                      <a16:colId xmlns:a16="http://schemas.microsoft.com/office/drawing/2014/main" val="3099696435"/>
                    </a:ext>
                  </a:extLst>
                </a:gridCol>
                <a:gridCol w="208280">
                  <a:extLst>
                    <a:ext uri="{9D8B030D-6E8A-4147-A177-3AD203B41FA5}">
                      <a16:colId xmlns:a16="http://schemas.microsoft.com/office/drawing/2014/main" val="2808535185"/>
                    </a:ext>
                  </a:extLst>
                </a:gridCol>
                <a:gridCol w="684020">
                  <a:extLst>
                    <a:ext uri="{9D8B030D-6E8A-4147-A177-3AD203B41FA5}">
                      <a16:colId xmlns:a16="http://schemas.microsoft.com/office/drawing/2014/main" val="3407259166"/>
                    </a:ext>
                  </a:extLst>
                </a:gridCol>
                <a:gridCol w="671804">
                  <a:extLst>
                    <a:ext uri="{9D8B030D-6E8A-4147-A177-3AD203B41FA5}">
                      <a16:colId xmlns:a16="http://schemas.microsoft.com/office/drawing/2014/main" val="3119544773"/>
                    </a:ext>
                  </a:extLst>
                </a:gridCol>
                <a:gridCol w="615819">
                  <a:extLst>
                    <a:ext uri="{9D8B030D-6E8A-4147-A177-3AD203B41FA5}">
                      <a16:colId xmlns:a16="http://schemas.microsoft.com/office/drawing/2014/main" val="308118611"/>
                    </a:ext>
                  </a:extLst>
                </a:gridCol>
              </a:tblGrid>
              <a:tr h="0">
                <a:tc gridSpan="10">
                  <a:txBody>
                    <a:bodyPr/>
                    <a:lstStyle/>
                    <a:p>
                      <a:r>
                        <a:rPr lang="nl-NL" sz="1400" b="1" i="1" kern="1200" dirty="0">
                          <a:solidFill>
                            <a:schemeClr val="accent1">
                              <a:lumMod val="50000"/>
                            </a:schemeClr>
                          </a:solidFill>
                          <a:latin typeface="+mn-lt"/>
                          <a:ea typeface="+mn-ea"/>
                          <a:cs typeface="+mn-cs"/>
                        </a:rPr>
                        <a:t>Management van Middelen – Diensten en materialen</a:t>
                      </a:r>
                    </a:p>
                  </a:txBody>
                  <a:tcPr>
                    <a:solidFill>
                      <a:schemeClr val="accent6">
                        <a:lumMod val="60000"/>
                        <a:lumOff val="40000"/>
                      </a:schemeClr>
                    </a:solidFill>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extLst>
                  <a:ext uri="{0D108BD9-81ED-4DB2-BD59-A6C34878D82A}">
                    <a16:rowId xmlns:a16="http://schemas.microsoft.com/office/drawing/2014/main" val="3262346146"/>
                  </a:ext>
                </a:extLst>
              </a:tr>
              <a:tr h="307910">
                <a:tc>
                  <a:txBody>
                    <a:bodyPr/>
                    <a:lstStyle/>
                    <a:p>
                      <a:r>
                        <a:rPr lang="nl-NL" sz="1400" b="1" kern="1200" dirty="0">
                          <a:solidFill>
                            <a:schemeClr val="accent1">
                              <a:lumMod val="50000"/>
                            </a:schemeClr>
                          </a:solidFill>
                          <a:latin typeface="+mn-lt"/>
                          <a:ea typeface="+mn-ea"/>
                          <a:cs typeface="+mn-cs"/>
                        </a:rPr>
                        <a:t>KPI</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Prestatie-indicator</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Activiteit</a:t>
                      </a:r>
                    </a:p>
                  </a:txBody>
                  <a:tcPr>
                    <a:solidFill>
                      <a:schemeClr val="tx2">
                        <a:lumMod val="20000"/>
                        <a:lumOff val="80000"/>
                      </a:schemeClr>
                    </a:solidFill>
                  </a:tcPr>
                </a:tc>
                <a:tc gridSpan="4">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1</a:t>
                      </a:r>
                    </a:p>
                  </a:txBody>
                  <a:tcPr>
                    <a:solidFill>
                      <a:schemeClr val="tx2">
                        <a:lumMod val="20000"/>
                        <a:lumOff val="80000"/>
                      </a:schemeClr>
                    </a:solidFill>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2</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3</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4</a:t>
                      </a:r>
                    </a:p>
                  </a:txBody>
                  <a:tcPr>
                    <a:solidFill>
                      <a:schemeClr val="tx2">
                        <a:lumMod val="20000"/>
                        <a:lumOff val="80000"/>
                      </a:schemeClr>
                    </a:solidFill>
                  </a:tcPr>
                </a:tc>
                <a:extLst>
                  <a:ext uri="{0D108BD9-81ED-4DB2-BD59-A6C34878D82A}">
                    <a16:rowId xmlns:a16="http://schemas.microsoft.com/office/drawing/2014/main" val="1538182492"/>
                  </a:ext>
                </a:extLst>
              </a:tr>
              <a:tr h="117847">
                <a:tc rowSpan="6">
                  <a:txBody>
                    <a:bodyPr/>
                    <a:lstStyle/>
                    <a:p>
                      <a:pPr algn="l">
                        <a:lnSpc>
                          <a:spcPct val="107000"/>
                        </a:lnSpc>
                        <a:spcAft>
                          <a:spcPts val="800"/>
                        </a:spcAft>
                      </a:pPr>
                      <a:r>
                        <a:rPr lang="nl-NL" sz="1000" dirty="0">
                          <a:effectLst/>
                          <a:latin typeface="Calibri" panose="020F0502020204030204" pitchFamily="34" charset="0"/>
                          <a:ea typeface="Calibri" panose="020F0502020204030204" pitchFamily="34" charset="0"/>
                          <a:cs typeface="Times New Roman" panose="02020603050405020304" pitchFamily="18" charset="0"/>
                        </a:rPr>
                        <a:t>4.6 De organisatie optimaliseert de toegevoegde waarde van eigen processen (en evt. van partners) op maatschappelijk verantwoorde wijze</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gn="l">
                        <a:buFontTx/>
                        <a:buChar char="-"/>
                      </a:pPr>
                      <a:endParaRPr lang="nl-NL" sz="1000" i="0" kern="1200" dirty="0">
                        <a:solidFill>
                          <a:schemeClr val="accent1">
                            <a:lumMod val="50000"/>
                          </a:schemeClr>
                        </a:solidFill>
                        <a:latin typeface="+mn-lt"/>
                        <a:ea typeface="+mn-ea"/>
                        <a:cs typeface="+mn-cs"/>
                      </a:endParaRPr>
                    </a:p>
                  </a:txBody>
                  <a:tcPr/>
                </a:tc>
                <a:tc rowSpan="6">
                  <a:txBody>
                    <a:bodyPr/>
                    <a:lstStyle/>
                    <a:p>
                      <a:pPr algn="l">
                        <a:lnSpc>
                          <a:spcPct val="107000"/>
                        </a:lnSpc>
                        <a:spcAft>
                          <a:spcPts val="800"/>
                        </a:spcAft>
                      </a:pPr>
                      <a:r>
                        <a:rPr lang="nl-NL" sz="1000" dirty="0">
                          <a:effectLst/>
                          <a:latin typeface="Calibri" panose="020F0502020204030204" pitchFamily="34" charset="0"/>
                          <a:ea typeface="Calibri" panose="020F0502020204030204" pitchFamily="34" charset="0"/>
                          <a:cs typeface="Times New Roman" panose="02020603050405020304" pitchFamily="18" charset="0"/>
                        </a:rPr>
                        <a:t>De organisatie maakt in al haar keuzes afwegingen met betrekking tot duurzaamheid en sociaal-maatschappelijke bijdrage</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p>
                      <a:pPr marL="0" algn="l" defTabSz="914400" rtl="0" eaLnBrk="1" latinLnBrk="0" hangingPunct="1"/>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a:lnSpc>
                          <a:spcPct val="107000"/>
                        </a:lnSpc>
                        <a:spcAft>
                          <a:spcPts val="800"/>
                        </a:spcAft>
                      </a:pPr>
                      <a:r>
                        <a:rPr lang="nl-NL" sz="1000" dirty="0">
                          <a:effectLst/>
                          <a:latin typeface="Calibri" panose="020F0502020204030204" pitchFamily="34" charset="0"/>
                          <a:ea typeface="Calibri" panose="020F0502020204030204" pitchFamily="34" charset="0"/>
                          <a:cs typeface="Times New Roman" panose="02020603050405020304" pitchFamily="18" charset="0"/>
                        </a:rPr>
                        <a:t>In alle keuzes met betrekkingen tot gebouwen, faciliteiten, te leveren en af te nemen diensten en te leveren en af te nemen producten, medewerkers, vrijwilligers en de uitvoering van de processen wordt het duurzaamheidsaspect en sociaal-maatschappelijk effect meegenomen. </a:t>
                      </a:r>
                    </a:p>
                    <a:p>
                      <a:pPr>
                        <a:lnSpc>
                          <a:spcPct val="107000"/>
                        </a:lnSpc>
                        <a:spcAft>
                          <a:spcPts val="800"/>
                        </a:spcAft>
                      </a:pPr>
                      <a:r>
                        <a:rPr lang="nl-NL" sz="1000" dirty="0">
                          <a:effectLst/>
                          <a:latin typeface="Calibri" panose="020F0502020204030204" pitchFamily="34" charset="0"/>
                          <a:ea typeface="Calibri" panose="020F0502020204030204" pitchFamily="34" charset="0"/>
                          <a:cs typeface="Times New Roman" panose="02020603050405020304" pitchFamily="18" charset="0"/>
                        </a:rPr>
                        <a:t>Verbinden met de Theory of change op de resultaatgebieden om de maatschappelijke effecten te verantwoorden</a:t>
                      </a:r>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112727752"/>
                  </a:ext>
                </a:extLst>
              </a:tr>
              <a:tr h="37084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a:lnSpc>
                          <a:spcPct val="107000"/>
                        </a:lnSpc>
                        <a:spcAft>
                          <a:spcPts val="0"/>
                        </a:spcAft>
                      </a:pPr>
                      <a:r>
                        <a:rPr lang="nl-NL" sz="1000" dirty="0">
                          <a:effectLst/>
                          <a:latin typeface="Calibri" panose="020F0502020204030204" pitchFamily="34" charset="0"/>
                          <a:ea typeface="Calibri" panose="020F0502020204030204" pitchFamily="34" charset="0"/>
                          <a:cs typeface="Times New Roman" panose="02020603050405020304" pitchFamily="18" charset="0"/>
                        </a:rPr>
                        <a:t>De keuzes van en de kaders voor de organisatie zijn vastgelegd in een duurzaamheidsbeleid. (Welke keuze maakt de organisatie, wat is de norm, hoe benchmark je?)</a:t>
                      </a:r>
                    </a:p>
                    <a:p>
                      <a:pPr>
                        <a:lnSpc>
                          <a:spcPct val="107000"/>
                        </a:lnSpc>
                        <a:spcAft>
                          <a:spcPts val="0"/>
                        </a:spcAft>
                      </a:pPr>
                      <a:r>
                        <a:rPr lang="nl-NL" sz="600" i="1" kern="1200" dirty="0">
                          <a:solidFill>
                            <a:schemeClr val="tx1"/>
                          </a:solidFill>
                          <a:effectLst/>
                          <a:latin typeface="Calibri" panose="020F0502020204030204" pitchFamily="34" charset="0"/>
                          <a:ea typeface="+mn-ea"/>
                          <a:cs typeface="Times New Roman" panose="02020603050405020304" pitchFamily="18" charset="0"/>
                        </a:rPr>
                        <a:t>Voorbeelden: </a:t>
                      </a:r>
                    </a:p>
                    <a:p>
                      <a:pPr marL="342900" lvl="0" indent="-342900">
                        <a:lnSpc>
                          <a:spcPct val="107000"/>
                        </a:lnSpc>
                        <a:spcAft>
                          <a:spcPts val="0"/>
                        </a:spcAft>
                        <a:buFont typeface="Calibri" panose="020F0502020204030204" pitchFamily="34" charset="0"/>
                        <a:buChar char="-"/>
                      </a:pPr>
                      <a:r>
                        <a:rPr lang="nl-NL" sz="600" i="1" kern="1200" dirty="0">
                          <a:solidFill>
                            <a:schemeClr val="tx1"/>
                          </a:solidFill>
                          <a:effectLst/>
                          <a:latin typeface="Calibri" panose="020F0502020204030204" pitchFamily="34" charset="0"/>
                          <a:ea typeface="+mn-ea"/>
                          <a:cs typeface="Times New Roman" panose="02020603050405020304" pitchFamily="18" charset="0"/>
                        </a:rPr>
                        <a:t>Aannemen of in dienst houden van mensen met afstand tot de arbeidsmarkt</a:t>
                      </a:r>
                    </a:p>
                    <a:p>
                      <a:pPr marL="342900" lvl="0" indent="-342900">
                        <a:lnSpc>
                          <a:spcPct val="107000"/>
                        </a:lnSpc>
                        <a:spcAft>
                          <a:spcPts val="0"/>
                        </a:spcAft>
                        <a:buFont typeface="Calibri" panose="020F0502020204030204" pitchFamily="34" charset="0"/>
                        <a:buChar char="-"/>
                      </a:pPr>
                      <a:r>
                        <a:rPr lang="nl-NL" sz="600" i="1" kern="1200" dirty="0">
                          <a:solidFill>
                            <a:schemeClr val="tx1"/>
                          </a:solidFill>
                          <a:effectLst/>
                          <a:latin typeface="Calibri" panose="020F0502020204030204" pitchFamily="34" charset="0"/>
                          <a:ea typeface="+mn-ea"/>
                          <a:cs typeface="Times New Roman" panose="02020603050405020304" pitchFamily="18" charset="0"/>
                        </a:rPr>
                        <a:t>Diversiteit</a:t>
                      </a:r>
                    </a:p>
                    <a:p>
                      <a:pPr marL="342900" lvl="0" indent="-342900">
                        <a:lnSpc>
                          <a:spcPct val="107000"/>
                        </a:lnSpc>
                        <a:spcAft>
                          <a:spcPts val="0"/>
                        </a:spcAft>
                        <a:buFont typeface="Calibri" panose="020F0502020204030204" pitchFamily="34" charset="0"/>
                        <a:buChar char="-"/>
                      </a:pPr>
                      <a:r>
                        <a:rPr lang="nl-NL" sz="600" i="1" kern="1200" dirty="0">
                          <a:solidFill>
                            <a:schemeClr val="tx1"/>
                          </a:solidFill>
                          <a:effectLst/>
                          <a:latin typeface="Calibri" panose="020F0502020204030204" pitchFamily="34" charset="0"/>
                          <a:ea typeface="+mn-ea"/>
                          <a:cs typeface="Times New Roman" panose="02020603050405020304" pitchFamily="18" charset="0"/>
                        </a:rPr>
                        <a:t>Inkoopbeleid</a:t>
                      </a:r>
                    </a:p>
                    <a:p>
                      <a:pPr marL="342900" lvl="0" indent="-342900">
                        <a:lnSpc>
                          <a:spcPct val="107000"/>
                        </a:lnSpc>
                        <a:spcAft>
                          <a:spcPts val="0"/>
                        </a:spcAft>
                        <a:buFont typeface="Calibri" panose="020F0502020204030204" pitchFamily="34" charset="0"/>
                        <a:buChar char="-"/>
                      </a:pPr>
                      <a:r>
                        <a:rPr lang="nl-NL" sz="600" i="1" kern="1200" dirty="0">
                          <a:solidFill>
                            <a:schemeClr val="tx1"/>
                          </a:solidFill>
                          <a:effectLst/>
                          <a:latin typeface="Calibri" panose="020F0502020204030204" pitchFamily="34" charset="0"/>
                          <a:ea typeface="+mn-ea"/>
                          <a:cs typeface="Times New Roman" panose="02020603050405020304" pitchFamily="18" charset="0"/>
                        </a:rPr>
                        <a:t>Recyclebaarheid</a:t>
                      </a:r>
                    </a:p>
                    <a:p>
                      <a:pPr marL="342900" lvl="0" indent="-342900">
                        <a:lnSpc>
                          <a:spcPct val="107000"/>
                        </a:lnSpc>
                        <a:spcAft>
                          <a:spcPts val="0"/>
                        </a:spcAft>
                        <a:buFont typeface="Calibri" panose="020F0502020204030204" pitchFamily="34" charset="0"/>
                        <a:buChar char="-"/>
                      </a:pPr>
                      <a:r>
                        <a:rPr lang="nl-NL" sz="600" i="1" kern="1200" dirty="0">
                          <a:solidFill>
                            <a:schemeClr val="tx1"/>
                          </a:solidFill>
                          <a:effectLst/>
                          <a:latin typeface="Calibri" panose="020F0502020204030204" pitchFamily="34" charset="0"/>
                          <a:ea typeface="+mn-ea"/>
                          <a:cs typeface="Times New Roman" panose="02020603050405020304" pitchFamily="18" charset="0"/>
                        </a:rPr>
                        <a:t>Locatie op maat</a:t>
                      </a:r>
                    </a:p>
                    <a:p>
                      <a:pPr marL="342900" lvl="0" indent="-342900">
                        <a:lnSpc>
                          <a:spcPct val="107000"/>
                        </a:lnSpc>
                        <a:spcAft>
                          <a:spcPts val="0"/>
                        </a:spcAft>
                        <a:buFont typeface="Calibri" panose="020F0502020204030204" pitchFamily="34" charset="0"/>
                        <a:buChar char="-"/>
                      </a:pPr>
                      <a:r>
                        <a:rPr lang="nl-NL" sz="600" i="1" kern="1200" dirty="0">
                          <a:solidFill>
                            <a:schemeClr val="tx1"/>
                          </a:solidFill>
                          <a:effectLst/>
                          <a:latin typeface="Calibri" panose="020F0502020204030204" pitchFamily="34" charset="0"/>
                          <a:ea typeface="+mn-ea"/>
                          <a:cs typeface="Times New Roman" panose="02020603050405020304" pitchFamily="18" charset="0"/>
                        </a:rPr>
                        <a:t>Keuzes rond reizen</a:t>
                      </a:r>
                    </a:p>
                    <a:p>
                      <a:pPr marL="342900" lvl="0" indent="-342900">
                        <a:lnSpc>
                          <a:spcPct val="107000"/>
                        </a:lnSpc>
                        <a:spcAft>
                          <a:spcPts val="0"/>
                        </a:spcAft>
                        <a:buFont typeface="Calibri" panose="020F0502020204030204" pitchFamily="34" charset="0"/>
                        <a:buChar char="-"/>
                      </a:pPr>
                      <a:r>
                        <a:rPr lang="nl-NL" sz="600" i="1" kern="1200" dirty="0">
                          <a:solidFill>
                            <a:schemeClr val="tx1"/>
                          </a:solidFill>
                          <a:effectLst/>
                          <a:latin typeface="Calibri" panose="020F0502020204030204" pitchFamily="34" charset="0"/>
                          <a:ea typeface="+mn-ea"/>
                          <a:cs typeface="Times New Roman" panose="02020603050405020304" pitchFamily="18" charset="0"/>
                        </a:rPr>
                        <a:t>Bereiken van de juiste doelgroepen om maatschappelijke waarde te kunnen leveren</a:t>
                      </a:r>
                    </a:p>
                    <a:p>
                      <a:pPr marL="342900" lvl="0" indent="-342900">
                        <a:lnSpc>
                          <a:spcPct val="107000"/>
                        </a:lnSpc>
                        <a:spcAft>
                          <a:spcPts val="0"/>
                        </a:spcAft>
                        <a:buFont typeface="Calibri" panose="020F0502020204030204" pitchFamily="34" charset="0"/>
                        <a:buChar char="-"/>
                      </a:pPr>
                      <a:r>
                        <a:rPr lang="nl-NL" sz="600" i="1" kern="1200" dirty="0">
                          <a:solidFill>
                            <a:schemeClr val="tx1"/>
                          </a:solidFill>
                          <a:effectLst/>
                          <a:latin typeface="Calibri" panose="020F0502020204030204" pitchFamily="34" charset="0"/>
                          <a:ea typeface="+mn-ea"/>
                          <a:cs typeface="Times New Roman" panose="02020603050405020304" pitchFamily="18" charset="0"/>
                        </a:rPr>
                        <a:t>Medewerkersbestand is een afspiegeling van de maatschappij</a:t>
                      </a:r>
                    </a:p>
                    <a:p>
                      <a:pPr lvl="0">
                        <a:buNone/>
                      </a:pPr>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537196010"/>
                  </a:ext>
                </a:extLst>
              </a:tr>
              <a:tr h="37084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a:lnSpc>
                          <a:spcPct val="107000"/>
                        </a:lnSpc>
                        <a:spcAft>
                          <a:spcPts val="800"/>
                        </a:spcAft>
                      </a:pPr>
                      <a:r>
                        <a:rPr lang="nl-NL" sz="1000" dirty="0">
                          <a:effectLst/>
                          <a:latin typeface="Calibri" panose="020F0502020204030204" pitchFamily="34" charset="0"/>
                          <a:ea typeface="Calibri" panose="020F0502020204030204" pitchFamily="34" charset="0"/>
                          <a:cs typeface="Times New Roman" panose="02020603050405020304" pitchFamily="18" charset="0"/>
                        </a:rPr>
                        <a:t>Vaststellen keuzes met betrekking door duurzaam maatschappelijk ondernemen</a:t>
                      </a:r>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2258463471"/>
                  </a:ext>
                </a:extLst>
              </a:tr>
              <a:tr h="396240">
                <a:tc vMerge="1">
                  <a:txBody>
                    <a:bodyPr/>
                    <a:lstStyle/>
                    <a:p>
                      <a:endParaRPr lang="nl-NL"/>
                    </a:p>
                  </a:txBody>
                  <a:tcPr/>
                </a:tc>
                <a:tc vMerge="1">
                  <a:txBody>
                    <a:bodyPr/>
                    <a:lstStyle/>
                    <a:p>
                      <a:endParaRPr lang="nl-NL"/>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dirty="0">
                          <a:effectLst/>
                          <a:latin typeface="Calibri" panose="020F0502020204030204" pitchFamily="34" charset="0"/>
                          <a:ea typeface="Calibri" panose="020F0502020204030204" pitchFamily="34" charset="0"/>
                          <a:cs typeface="Times New Roman" panose="02020603050405020304" pitchFamily="18" charset="0"/>
                        </a:rPr>
                        <a:t>Keuzes vastleggen in formeel duurzaamheidsbeleid</a:t>
                      </a:r>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3755614091"/>
                  </a:ext>
                </a:extLst>
              </a:tr>
              <a:tr h="396240">
                <a:tc vMerge="1">
                  <a:txBody>
                    <a:bodyPr/>
                    <a:lstStyle/>
                    <a:p>
                      <a:endParaRPr lang="nl-NL"/>
                    </a:p>
                  </a:txBody>
                  <a:tcPr/>
                </a:tc>
                <a:tc vMerge="1">
                  <a:txBody>
                    <a:bodyPr/>
                    <a:lstStyle/>
                    <a:p>
                      <a:endParaRPr lang="nl-NL"/>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kern="1200" dirty="0">
                          <a:solidFill>
                            <a:schemeClr val="tx1"/>
                          </a:solidFill>
                          <a:effectLst/>
                          <a:latin typeface="Calibri" panose="020F0502020204030204" pitchFamily="34" charset="0"/>
                          <a:ea typeface="+mn-ea"/>
                          <a:cs typeface="Times New Roman" panose="02020603050405020304" pitchFamily="18" charset="0"/>
                        </a:rPr>
                        <a:t>Behalen certificering ‘Duurzame gastvrijheid’ (voorheen ‘Green </a:t>
                      </a:r>
                      <a:r>
                        <a:rPr lang="nl-NL" sz="1000" kern="1200" dirty="0" err="1">
                          <a:solidFill>
                            <a:schemeClr val="tx1"/>
                          </a:solidFill>
                          <a:effectLst/>
                          <a:latin typeface="Calibri" panose="020F0502020204030204" pitchFamily="34" charset="0"/>
                          <a:ea typeface="+mn-ea"/>
                          <a:cs typeface="Times New Roman" panose="02020603050405020304" pitchFamily="18" charset="0"/>
                        </a:rPr>
                        <a:t>Key</a:t>
                      </a:r>
                      <a:r>
                        <a:rPr lang="nl-NL" sz="1000" kern="1200" dirty="0">
                          <a:solidFill>
                            <a:schemeClr val="tx1"/>
                          </a:solidFill>
                          <a:effectLst/>
                          <a:latin typeface="Calibri" panose="020F0502020204030204" pitchFamily="34" charset="0"/>
                          <a:ea typeface="+mn-ea"/>
                          <a:cs typeface="Times New Roman" panose="02020603050405020304" pitchFamily="18" charset="0"/>
                        </a:rPr>
                        <a:t>’; optioneel)</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4124035215"/>
                  </a:ext>
                </a:extLst>
              </a:tr>
              <a:tr h="370840">
                <a:tc vMerge="1">
                  <a:txBody>
                    <a:bodyPr/>
                    <a:lstStyle/>
                    <a:p>
                      <a:endParaRPr lang="nl-NL"/>
                    </a:p>
                  </a:txBody>
                  <a:tcPr/>
                </a:tc>
                <a:tc vMerge="1">
                  <a:txBody>
                    <a:bodyPr/>
                    <a:lstStyle/>
                    <a:p>
                      <a:pPr marL="0" algn="l" defTabSz="914400" rtl="0" eaLnBrk="1" latinLnBrk="0" hangingPunct="1"/>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marL="0" lvl="0" indent="0">
                        <a:lnSpc>
                          <a:spcPct val="107000"/>
                        </a:lnSpc>
                        <a:spcAft>
                          <a:spcPts val="800"/>
                        </a:spcAft>
                        <a:buFont typeface="Symbol" panose="05050102010706020507" pitchFamily="18" charset="2"/>
                        <a:buNone/>
                      </a:pPr>
                      <a:r>
                        <a:rPr lang="nl-NL" sz="1000" dirty="0">
                          <a:effectLst/>
                          <a:latin typeface="Calibri" panose="020F0502020204030204" pitchFamily="34" charset="0"/>
                          <a:ea typeface="Calibri" panose="020F0502020204030204" pitchFamily="34" charset="0"/>
                          <a:cs typeface="Times New Roman" panose="02020603050405020304" pitchFamily="18" charset="0"/>
                        </a:rPr>
                        <a:t>In alle strategische beleidsstukken de verwijzing naar het duurzaamheidsbeleid van de organisatie opnemen (Strategisch HR-beleid, vestigingenbeleid, facilitair beleid, programmeerbeleid, collectiebeleid)</a:t>
                      </a:r>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140603574"/>
                  </a:ext>
                </a:extLst>
              </a:tr>
            </a:tbl>
          </a:graphicData>
        </a:graphic>
      </p:graphicFrame>
      <p:sp>
        <p:nvSpPr>
          <p:cNvPr id="2" name="Tijdelijke aanduiding voor dianummer 1">
            <a:extLst>
              <a:ext uri="{FF2B5EF4-FFF2-40B4-BE49-F238E27FC236}">
                <a16:creationId xmlns:a16="http://schemas.microsoft.com/office/drawing/2014/main" id="{B00C608A-9702-4C86-9B65-37C4A45B4978}"/>
              </a:ext>
            </a:extLst>
          </p:cNvPr>
          <p:cNvSpPr>
            <a:spLocks noGrp="1"/>
          </p:cNvSpPr>
          <p:nvPr>
            <p:ph type="sldNum" sz="quarter" idx="12"/>
          </p:nvPr>
        </p:nvSpPr>
        <p:spPr/>
        <p:txBody>
          <a:bodyPr/>
          <a:lstStyle/>
          <a:p>
            <a:fld id="{103CB0E5-0E23-4933-8AB6-15A768443C0A}" type="slidenum">
              <a:rPr lang="nl-NL" smtClean="0"/>
              <a:t>31</a:t>
            </a:fld>
            <a:endParaRPr lang="nl-NL"/>
          </a:p>
        </p:txBody>
      </p:sp>
    </p:spTree>
    <p:extLst>
      <p:ext uri="{BB962C8B-B14F-4D97-AF65-F5344CB8AC3E}">
        <p14:creationId xmlns:p14="http://schemas.microsoft.com/office/powerpoint/2010/main" val="40712553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2">
            <a:extLst>
              <a:ext uri="{FF2B5EF4-FFF2-40B4-BE49-F238E27FC236}">
                <a16:creationId xmlns:a16="http://schemas.microsoft.com/office/drawing/2014/main" id="{1E419E71-FACD-4BFE-B8F7-85D2B39D91E1}"/>
              </a:ext>
            </a:extLst>
          </p:cNvPr>
          <p:cNvGraphicFramePr>
            <a:graphicFrameLocks noGrp="1"/>
          </p:cNvGraphicFramePr>
          <p:nvPr>
            <p:extLst>
              <p:ext uri="{D42A27DB-BD31-4B8C-83A1-F6EECF244321}">
                <p14:modId xmlns:p14="http://schemas.microsoft.com/office/powerpoint/2010/main" val="218760958"/>
              </p:ext>
            </p:extLst>
          </p:nvPr>
        </p:nvGraphicFramePr>
        <p:xfrm>
          <a:off x="738004" y="442911"/>
          <a:ext cx="10715992" cy="4244910"/>
        </p:xfrm>
        <a:graphic>
          <a:graphicData uri="http://schemas.openxmlformats.org/drawingml/2006/table">
            <a:tbl>
              <a:tblPr firstRow="1" bandRow="1">
                <a:tableStyleId>{5940675A-B579-460E-94D1-54222C63F5DA}</a:tableStyleId>
              </a:tblPr>
              <a:tblGrid>
                <a:gridCol w="1656446">
                  <a:extLst>
                    <a:ext uri="{9D8B030D-6E8A-4147-A177-3AD203B41FA5}">
                      <a16:colId xmlns:a16="http://schemas.microsoft.com/office/drawing/2014/main" val="1980687794"/>
                    </a:ext>
                  </a:extLst>
                </a:gridCol>
                <a:gridCol w="2064431">
                  <a:extLst>
                    <a:ext uri="{9D8B030D-6E8A-4147-A177-3AD203B41FA5}">
                      <a16:colId xmlns:a16="http://schemas.microsoft.com/office/drawing/2014/main" val="1620095385"/>
                    </a:ext>
                  </a:extLst>
                </a:gridCol>
                <a:gridCol w="4190352">
                  <a:extLst>
                    <a:ext uri="{9D8B030D-6E8A-4147-A177-3AD203B41FA5}">
                      <a16:colId xmlns:a16="http://schemas.microsoft.com/office/drawing/2014/main" val="1960387525"/>
                    </a:ext>
                  </a:extLst>
                </a:gridCol>
                <a:gridCol w="208280">
                  <a:extLst>
                    <a:ext uri="{9D8B030D-6E8A-4147-A177-3AD203B41FA5}">
                      <a16:colId xmlns:a16="http://schemas.microsoft.com/office/drawing/2014/main" val="2904915509"/>
                    </a:ext>
                  </a:extLst>
                </a:gridCol>
                <a:gridCol w="208280">
                  <a:extLst>
                    <a:ext uri="{9D8B030D-6E8A-4147-A177-3AD203B41FA5}">
                      <a16:colId xmlns:a16="http://schemas.microsoft.com/office/drawing/2014/main" val="1797782378"/>
                    </a:ext>
                  </a:extLst>
                </a:gridCol>
                <a:gridCol w="208280">
                  <a:extLst>
                    <a:ext uri="{9D8B030D-6E8A-4147-A177-3AD203B41FA5}">
                      <a16:colId xmlns:a16="http://schemas.microsoft.com/office/drawing/2014/main" val="3099696435"/>
                    </a:ext>
                  </a:extLst>
                </a:gridCol>
                <a:gridCol w="208280">
                  <a:extLst>
                    <a:ext uri="{9D8B030D-6E8A-4147-A177-3AD203B41FA5}">
                      <a16:colId xmlns:a16="http://schemas.microsoft.com/office/drawing/2014/main" val="2808535185"/>
                    </a:ext>
                  </a:extLst>
                </a:gridCol>
                <a:gridCol w="684020">
                  <a:extLst>
                    <a:ext uri="{9D8B030D-6E8A-4147-A177-3AD203B41FA5}">
                      <a16:colId xmlns:a16="http://schemas.microsoft.com/office/drawing/2014/main" val="3407259166"/>
                    </a:ext>
                  </a:extLst>
                </a:gridCol>
                <a:gridCol w="671804">
                  <a:extLst>
                    <a:ext uri="{9D8B030D-6E8A-4147-A177-3AD203B41FA5}">
                      <a16:colId xmlns:a16="http://schemas.microsoft.com/office/drawing/2014/main" val="3119544773"/>
                    </a:ext>
                  </a:extLst>
                </a:gridCol>
                <a:gridCol w="615819">
                  <a:extLst>
                    <a:ext uri="{9D8B030D-6E8A-4147-A177-3AD203B41FA5}">
                      <a16:colId xmlns:a16="http://schemas.microsoft.com/office/drawing/2014/main" val="308118611"/>
                    </a:ext>
                  </a:extLst>
                </a:gridCol>
              </a:tblGrid>
              <a:tr h="0">
                <a:tc gridSpan="10">
                  <a:txBody>
                    <a:bodyPr/>
                    <a:lstStyle/>
                    <a:p>
                      <a:r>
                        <a:rPr lang="nl-NL" sz="1400" b="1" i="1" kern="1200" dirty="0">
                          <a:solidFill>
                            <a:schemeClr val="accent1">
                              <a:lumMod val="50000"/>
                            </a:schemeClr>
                          </a:solidFill>
                          <a:latin typeface="+mn-lt"/>
                          <a:ea typeface="+mn-ea"/>
                          <a:cs typeface="+mn-cs"/>
                        </a:rPr>
                        <a:t>Management van Processen - Identificeren en ontwerpen</a:t>
                      </a:r>
                    </a:p>
                  </a:txBody>
                  <a:tcPr>
                    <a:solidFill>
                      <a:schemeClr val="accent6">
                        <a:lumMod val="60000"/>
                        <a:lumOff val="40000"/>
                      </a:schemeClr>
                    </a:solidFill>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extLst>
                  <a:ext uri="{0D108BD9-81ED-4DB2-BD59-A6C34878D82A}">
                    <a16:rowId xmlns:a16="http://schemas.microsoft.com/office/drawing/2014/main" val="3262346146"/>
                  </a:ext>
                </a:extLst>
              </a:tr>
              <a:tr h="307910">
                <a:tc>
                  <a:txBody>
                    <a:bodyPr/>
                    <a:lstStyle/>
                    <a:p>
                      <a:r>
                        <a:rPr lang="nl-NL" sz="1400" b="1" kern="1200" dirty="0">
                          <a:solidFill>
                            <a:schemeClr val="accent1">
                              <a:lumMod val="50000"/>
                            </a:schemeClr>
                          </a:solidFill>
                          <a:latin typeface="+mn-lt"/>
                          <a:ea typeface="+mn-ea"/>
                          <a:cs typeface="+mn-cs"/>
                        </a:rPr>
                        <a:t>KPI</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Prestatie-indicator</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Activiteit</a:t>
                      </a:r>
                    </a:p>
                  </a:txBody>
                  <a:tcPr>
                    <a:solidFill>
                      <a:schemeClr val="tx2">
                        <a:lumMod val="20000"/>
                        <a:lumOff val="80000"/>
                      </a:schemeClr>
                    </a:solidFill>
                  </a:tcPr>
                </a:tc>
                <a:tc gridSpan="4">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1</a:t>
                      </a:r>
                    </a:p>
                  </a:txBody>
                  <a:tcPr>
                    <a:solidFill>
                      <a:schemeClr val="tx2">
                        <a:lumMod val="20000"/>
                        <a:lumOff val="80000"/>
                      </a:schemeClr>
                    </a:solidFill>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2</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3</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4</a:t>
                      </a:r>
                    </a:p>
                  </a:txBody>
                  <a:tcPr/>
                </a:tc>
                <a:extLst>
                  <a:ext uri="{0D108BD9-81ED-4DB2-BD59-A6C34878D82A}">
                    <a16:rowId xmlns:a16="http://schemas.microsoft.com/office/drawing/2014/main" val="1538182492"/>
                  </a:ext>
                </a:extLst>
              </a:tr>
              <a:tr h="117847">
                <a:tc rowSpan="8">
                  <a:txBody>
                    <a:bodyPr/>
                    <a:lstStyle/>
                    <a:p>
                      <a:pPr marL="0" indent="0" algn="l">
                        <a:buFontTx/>
                        <a:buNone/>
                      </a:pPr>
                      <a:r>
                        <a:rPr lang="nl-NL" sz="1000" i="0" kern="1200" dirty="0">
                          <a:solidFill>
                            <a:schemeClr val="tx1"/>
                          </a:solidFill>
                          <a:latin typeface="+mn-lt"/>
                          <a:ea typeface="+mn-ea"/>
                          <a:cs typeface="+mn-cs"/>
                        </a:rPr>
                        <a:t>5.1 De organisatie heeft haar integrale processtelsel en professionaliteit geïdentificeerd en georganiseerd</a:t>
                      </a:r>
                    </a:p>
                  </a:txBody>
                  <a:tcPr/>
                </a:tc>
                <a:tc rowSpan="3">
                  <a:txBody>
                    <a:bodyPr/>
                    <a:lstStyle/>
                    <a:p>
                      <a:pPr marL="0" algn="l" defTabSz="914400" rtl="0" eaLnBrk="1" latinLnBrk="0" hangingPunct="1"/>
                      <a:r>
                        <a:rPr lang="nl-NL" sz="1000" kern="1200" dirty="0">
                          <a:solidFill>
                            <a:schemeClr val="tx1"/>
                          </a:solidFill>
                          <a:effectLst/>
                          <a:latin typeface="Calibri" panose="020F0502020204030204" pitchFamily="34" charset="0"/>
                          <a:ea typeface="+mn-ea"/>
                          <a:cs typeface="Times New Roman" panose="02020603050405020304" pitchFamily="18" charset="0"/>
                        </a:rPr>
                        <a:t>Processen zijn geïdentificeerd </a:t>
                      </a:r>
                    </a:p>
                    <a:p>
                      <a:pPr marL="0" algn="l" defTabSz="914400" rtl="0" eaLnBrk="1" latinLnBrk="0" hangingPunct="1"/>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p>
                      <a:pPr marL="0" algn="l" defTabSz="914400" rtl="0" eaLnBrk="1" latinLnBrk="0" hangingPunct="1"/>
                      <a:r>
                        <a:rPr lang="nl-NL" sz="600" i="1" kern="1200" dirty="0">
                          <a:solidFill>
                            <a:schemeClr val="tx1"/>
                          </a:solidFill>
                          <a:effectLst/>
                          <a:latin typeface="Calibri" panose="020F0502020204030204" pitchFamily="34" charset="0"/>
                          <a:ea typeface="+mn-ea"/>
                          <a:cs typeface="Times New Roman" panose="02020603050405020304" pitchFamily="18" charset="0"/>
                        </a:rPr>
                        <a:t>Er is inzicht in alle processen die nodig zijn om de waarde voor de in- en externe klant te leveren aanwezig zijn</a:t>
                      </a:r>
                    </a:p>
                    <a:p>
                      <a:pPr marL="0" algn="l" defTabSz="914400" rtl="0" eaLnBrk="1" latinLnBrk="0" hangingPunct="1"/>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lvl="0">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Inventariseer alle bestaande bedrijfs- en werkprocessen</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112727752"/>
                  </a:ext>
                </a:extLst>
              </a:tr>
              <a:tr h="37084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lvl="0">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Stel vast dat alle processen die nodig zijn om de ambities waar te maken aanwezig zijn óf</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537196010"/>
                  </a:ext>
                </a:extLst>
              </a:tr>
              <a:tr h="37084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lvl="0">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Inventariseer welke processen niet aanwezig zijn maar wel nodig zijn om de ambities waar te maken</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2258463471"/>
                  </a:ext>
                </a:extLst>
              </a:tr>
              <a:tr h="370840">
                <a:tc vMerge="1">
                  <a:txBody>
                    <a:bodyPr/>
                    <a:lstStyle/>
                    <a:p>
                      <a:endParaRPr lang="nl-NL"/>
                    </a:p>
                  </a:txBody>
                  <a:tcPr/>
                </a:tc>
                <a:tc rowSpan="2">
                  <a:txBody>
                    <a:bodyPr/>
                    <a:lstStyle/>
                    <a:p>
                      <a:pPr marL="0" algn="l" defTabSz="914400" rtl="0" eaLnBrk="1" latinLnBrk="0" hangingPunct="1"/>
                      <a:r>
                        <a:rPr lang="nl-NL" sz="1000" kern="1200" dirty="0">
                          <a:solidFill>
                            <a:schemeClr val="tx1"/>
                          </a:solidFill>
                          <a:effectLst/>
                          <a:latin typeface="Calibri" panose="020F0502020204030204" pitchFamily="34" charset="0"/>
                          <a:ea typeface="+mn-ea"/>
                          <a:cs typeface="Times New Roman" panose="02020603050405020304" pitchFamily="18" charset="0"/>
                        </a:rPr>
                        <a:t>De procesinrichting/organisatie is ondersteunend aan de ambitie van de organisatie</a:t>
                      </a:r>
                    </a:p>
                    <a:p>
                      <a:pPr marL="0" algn="l" defTabSz="914400" rtl="0" eaLnBrk="1" latinLnBrk="0" hangingPunct="1"/>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p>
                      <a:pPr marL="0" algn="l" defTabSz="914400" rtl="0" eaLnBrk="1" latinLnBrk="0" hangingPunct="1"/>
                      <a:r>
                        <a:rPr lang="nl-NL" sz="600" i="1" kern="1200" dirty="0">
                          <a:solidFill>
                            <a:schemeClr val="tx1"/>
                          </a:solidFill>
                          <a:effectLst/>
                          <a:latin typeface="Calibri" panose="020F0502020204030204" pitchFamily="34" charset="0"/>
                          <a:ea typeface="+mn-ea"/>
                          <a:cs typeface="Times New Roman" panose="02020603050405020304" pitchFamily="18" charset="0"/>
                        </a:rPr>
                        <a:t>Alle processen die nodig zijn om de doelen van de organisatie te realiseren zijn geïdentificeerd en hebben als onderliggend doel om kwetsbaarheid van de organisatie te verminderen en de continuïteit en beheersbaarheid te vergroten</a:t>
                      </a:r>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marL="0" lvl="0" indent="0">
                        <a:lnSpc>
                          <a:spcPct val="107000"/>
                        </a:lnSpc>
                        <a:spcAft>
                          <a:spcPts val="800"/>
                        </a:spcAft>
                        <a:buFont typeface="Symbol" panose="05050102010706020507" pitchFamily="18" charset="2"/>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Inrichten van procesorganisatie</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057430787"/>
                  </a:ext>
                </a:extLst>
              </a:tr>
              <a:tr h="370840">
                <a:tc vMerge="1">
                  <a:txBody>
                    <a:bodyPr/>
                    <a:lstStyle/>
                    <a:p>
                      <a:endParaRPr lang="nl-NL"/>
                    </a:p>
                  </a:txBody>
                  <a:tcPr/>
                </a:tc>
                <a:tc vMerge="1">
                  <a:txBody>
                    <a:bodyPr/>
                    <a:lstStyle/>
                    <a:p>
                      <a:pPr marL="0" algn="l" defTabSz="914400" rtl="0" eaLnBrk="1" latinLnBrk="0" hangingPunct="1"/>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marL="0" lvl="0" indent="0">
                        <a:lnSpc>
                          <a:spcPct val="107000"/>
                        </a:lnSpc>
                        <a:spcAft>
                          <a:spcPts val="800"/>
                        </a:spcAft>
                        <a:buFont typeface="Symbol" panose="05050102010706020507" pitchFamily="18" charset="2"/>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Inrichten van de wijze van besturen van de processen</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900918964"/>
                  </a:ext>
                </a:extLst>
              </a:tr>
              <a:tr h="161423">
                <a:tc vMerge="1">
                  <a:txBody>
                    <a:bodyPr/>
                    <a:lstStyle/>
                    <a:p>
                      <a:endParaRPr lang="nl-NL" sz="1000" i="0" kern="1200" dirty="0">
                        <a:solidFill>
                          <a:schemeClr val="accent1">
                            <a:lumMod val="50000"/>
                          </a:schemeClr>
                        </a:solidFill>
                        <a:latin typeface="+mn-lt"/>
                        <a:ea typeface="+mn-ea"/>
                        <a:cs typeface="+mn-cs"/>
                      </a:endParaRPr>
                    </a:p>
                  </a:txBody>
                  <a:tcPr/>
                </a:tc>
                <a:tc rowSpan="3">
                  <a:txBody>
                    <a:bodyPr/>
                    <a:lstStyle/>
                    <a:p>
                      <a:pPr marL="0" algn="l" defTabSz="914400" rtl="0" eaLnBrk="1" latinLnBrk="0" hangingPunct="1"/>
                      <a:r>
                        <a:rPr lang="nl-NL" sz="1000" kern="1200" dirty="0">
                          <a:solidFill>
                            <a:schemeClr val="tx1"/>
                          </a:solidFill>
                          <a:effectLst/>
                          <a:latin typeface="Calibri" panose="020F0502020204030204" pitchFamily="34" charset="0"/>
                          <a:ea typeface="+mn-ea"/>
                          <a:cs typeface="Times New Roman" panose="02020603050405020304" pitchFamily="18" charset="0"/>
                        </a:rPr>
                        <a:t>De processen vormen een bundeling van kennis en expertise die in de organisatie aanwezig is</a:t>
                      </a:r>
                    </a:p>
                    <a:p>
                      <a:pPr marL="0" algn="l" defTabSz="914400" rtl="0" eaLnBrk="1" latinLnBrk="0" hangingPunct="1"/>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p>
                      <a:pPr marL="0" algn="l" defTabSz="914400" rtl="0" eaLnBrk="1" latinLnBrk="0" hangingPunct="1"/>
                      <a:r>
                        <a:rPr lang="nl-NL" sz="600" i="1" kern="1200" dirty="0">
                          <a:solidFill>
                            <a:schemeClr val="tx1"/>
                          </a:solidFill>
                          <a:effectLst/>
                          <a:latin typeface="Calibri" panose="020F0502020204030204" pitchFamily="34" charset="0"/>
                          <a:ea typeface="+mn-ea"/>
                          <a:cs typeface="Times New Roman" panose="02020603050405020304" pitchFamily="18" charset="0"/>
                        </a:rPr>
                        <a:t>De processen vormen een bundeling van kennis en expertise die in de organisatie aanwezig is en inzicht in nog benodigde kennis en expertise</a:t>
                      </a:r>
                    </a:p>
                    <a:p>
                      <a:pPr marL="0" algn="l" defTabSz="914400" rtl="0" eaLnBrk="1" latinLnBrk="0" hangingPunct="1"/>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lvl="0">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Beoordeel of alle aanwezige kennis en expertise in de organisatie in de processen is gebundeld</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163456400"/>
                  </a:ext>
                </a:extLst>
              </a:tr>
              <a:tr h="370840">
                <a:tc vMerge="1">
                  <a:txBody>
                    <a:bodyPr/>
                    <a:lstStyle/>
                    <a:p>
                      <a:endParaRPr lang="nl-NL" sz="1000" i="0" kern="1200" dirty="0">
                        <a:solidFill>
                          <a:schemeClr val="accent1">
                            <a:lumMod val="50000"/>
                          </a:schemeClr>
                        </a:solidFill>
                        <a:latin typeface="+mn-lt"/>
                        <a:ea typeface="+mn-ea"/>
                        <a:cs typeface="+mn-cs"/>
                      </a:endParaRPr>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lvl="0">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Stel vast welke kennis en expertise niet of onvoldoende wordt gebruikt</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31454823"/>
                  </a:ext>
                </a:extLst>
              </a:tr>
              <a:tr h="370840">
                <a:tc vMerge="1">
                  <a:txBody>
                    <a:bodyPr/>
                    <a:lstStyle/>
                    <a:p>
                      <a:endParaRPr lang="nl-NL"/>
                    </a:p>
                  </a:txBody>
                  <a:tcPr/>
                </a:tc>
                <a:tc vMerge="1">
                  <a:txBody>
                    <a:bodyPr/>
                    <a:lstStyle/>
                    <a:p>
                      <a:endParaRPr lang="nl-NL"/>
                    </a:p>
                  </a:txBody>
                  <a:tcPr/>
                </a:tc>
                <a:tc>
                  <a:txBody>
                    <a:bodyPr/>
                    <a:lstStyle/>
                    <a:p>
                      <a:pPr lvl="0">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Stel vast welke kennis en expertise nog nodig is en niet aanwezig is om de processen met voldoende kwaliteit uit te kunnen voeren (input voor KPI Management van medewerkers)</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497586951"/>
                  </a:ext>
                </a:extLst>
              </a:tr>
            </a:tbl>
          </a:graphicData>
        </a:graphic>
      </p:graphicFrame>
      <p:sp>
        <p:nvSpPr>
          <p:cNvPr id="2" name="Tijdelijke aanduiding voor dianummer 1">
            <a:extLst>
              <a:ext uri="{FF2B5EF4-FFF2-40B4-BE49-F238E27FC236}">
                <a16:creationId xmlns:a16="http://schemas.microsoft.com/office/drawing/2014/main" id="{5926C620-5ECA-4071-BDF6-65B7CD506E7B}"/>
              </a:ext>
            </a:extLst>
          </p:cNvPr>
          <p:cNvSpPr>
            <a:spLocks noGrp="1"/>
          </p:cNvSpPr>
          <p:nvPr>
            <p:ph type="sldNum" sz="quarter" idx="12"/>
          </p:nvPr>
        </p:nvSpPr>
        <p:spPr/>
        <p:txBody>
          <a:bodyPr/>
          <a:lstStyle/>
          <a:p>
            <a:fld id="{103CB0E5-0E23-4933-8AB6-15A768443C0A}" type="slidenum">
              <a:rPr lang="nl-NL" smtClean="0"/>
              <a:t>32</a:t>
            </a:fld>
            <a:endParaRPr lang="nl-NL"/>
          </a:p>
        </p:txBody>
      </p:sp>
    </p:spTree>
    <p:extLst>
      <p:ext uri="{BB962C8B-B14F-4D97-AF65-F5344CB8AC3E}">
        <p14:creationId xmlns:p14="http://schemas.microsoft.com/office/powerpoint/2010/main" val="36429304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2">
            <a:extLst>
              <a:ext uri="{FF2B5EF4-FFF2-40B4-BE49-F238E27FC236}">
                <a16:creationId xmlns:a16="http://schemas.microsoft.com/office/drawing/2014/main" id="{85F052F6-17A7-40FA-9D73-BD8637ED981C}"/>
              </a:ext>
            </a:extLst>
          </p:cNvPr>
          <p:cNvGraphicFramePr>
            <a:graphicFrameLocks noGrp="1"/>
          </p:cNvGraphicFramePr>
          <p:nvPr>
            <p:extLst>
              <p:ext uri="{D42A27DB-BD31-4B8C-83A1-F6EECF244321}">
                <p14:modId xmlns:p14="http://schemas.microsoft.com/office/powerpoint/2010/main" val="1295922322"/>
              </p:ext>
            </p:extLst>
          </p:nvPr>
        </p:nvGraphicFramePr>
        <p:xfrm>
          <a:off x="738004" y="442911"/>
          <a:ext cx="10715992" cy="5626035"/>
        </p:xfrm>
        <a:graphic>
          <a:graphicData uri="http://schemas.openxmlformats.org/drawingml/2006/table">
            <a:tbl>
              <a:tblPr firstRow="1" bandRow="1">
                <a:tableStyleId>{5940675A-B579-460E-94D1-54222C63F5DA}</a:tableStyleId>
              </a:tblPr>
              <a:tblGrid>
                <a:gridCol w="1656446">
                  <a:extLst>
                    <a:ext uri="{9D8B030D-6E8A-4147-A177-3AD203B41FA5}">
                      <a16:colId xmlns:a16="http://schemas.microsoft.com/office/drawing/2014/main" val="1980687794"/>
                    </a:ext>
                  </a:extLst>
                </a:gridCol>
                <a:gridCol w="2064431">
                  <a:extLst>
                    <a:ext uri="{9D8B030D-6E8A-4147-A177-3AD203B41FA5}">
                      <a16:colId xmlns:a16="http://schemas.microsoft.com/office/drawing/2014/main" val="1620095385"/>
                    </a:ext>
                  </a:extLst>
                </a:gridCol>
                <a:gridCol w="4190352">
                  <a:extLst>
                    <a:ext uri="{9D8B030D-6E8A-4147-A177-3AD203B41FA5}">
                      <a16:colId xmlns:a16="http://schemas.microsoft.com/office/drawing/2014/main" val="1960387525"/>
                    </a:ext>
                  </a:extLst>
                </a:gridCol>
                <a:gridCol w="208280">
                  <a:extLst>
                    <a:ext uri="{9D8B030D-6E8A-4147-A177-3AD203B41FA5}">
                      <a16:colId xmlns:a16="http://schemas.microsoft.com/office/drawing/2014/main" val="2904915509"/>
                    </a:ext>
                  </a:extLst>
                </a:gridCol>
                <a:gridCol w="208280">
                  <a:extLst>
                    <a:ext uri="{9D8B030D-6E8A-4147-A177-3AD203B41FA5}">
                      <a16:colId xmlns:a16="http://schemas.microsoft.com/office/drawing/2014/main" val="1797782378"/>
                    </a:ext>
                  </a:extLst>
                </a:gridCol>
                <a:gridCol w="208280">
                  <a:extLst>
                    <a:ext uri="{9D8B030D-6E8A-4147-A177-3AD203B41FA5}">
                      <a16:colId xmlns:a16="http://schemas.microsoft.com/office/drawing/2014/main" val="3099696435"/>
                    </a:ext>
                  </a:extLst>
                </a:gridCol>
                <a:gridCol w="208280">
                  <a:extLst>
                    <a:ext uri="{9D8B030D-6E8A-4147-A177-3AD203B41FA5}">
                      <a16:colId xmlns:a16="http://schemas.microsoft.com/office/drawing/2014/main" val="2808535185"/>
                    </a:ext>
                  </a:extLst>
                </a:gridCol>
                <a:gridCol w="684020">
                  <a:extLst>
                    <a:ext uri="{9D8B030D-6E8A-4147-A177-3AD203B41FA5}">
                      <a16:colId xmlns:a16="http://schemas.microsoft.com/office/drawing/2014/main" val="3407259166"/>
                    </a:ext>
                  </a:extLst>
                </a:gridCol>
                <a:gridCol w="671804">
                  <a:extLst>
                    <a:ext uri="{9D8B030D-6E8A-4147-A177-3AD203B41FA5}">
                      <a16:colId xmlns:a16="http://schemas.microsoft.com/office/drawing/2014/main" val="3119544773"/>
                    </a:ext>
                  </a:extLst>
                </a:gridCol>
                <a:gridCol w="615819">
                  <a:extLst>
                    <a:ext uri="{9D8B030D-6E8A-4147-A177-3AD203B41FA5}">
                      <a16:colId xmlns:a16="http://schemas.microsoft.com/office/drawing/2014/main" val="308118611"/>
                    </a:ext>
                  </a:extLst>
                </a:gridCol>
              </a:tblGrid>
              <a:tr h="0">
                <a:tc gridSpan="10">
                  <a:txBody>
                    <a:bodyPr/>
                    <a:lstStyle/>
                    <a:p>
                      <a:r>
                        <a:rPr lang="nl-NL" sz="1400" b="1" i="1" kern="1200" dirty="0">
                          <a:solidFill>
                            <a:schemeClr val="accent1">
                              <a:lumMod val="50000"/>
                            </a:schemeClr>
                          </a:solidFill>
                          <a:latin typeface="+mn-lt"/>
                          <a:ea typeface="+mn-ea"/>
                          <a:cs typeface="+mn-cs"/>
                        </a:rPr>
                        <a:t>Management van Processen – Identificeren en ontwerpen</a:t>
                      </a:r>
                    </a:p>
                  </a:txBody>
                  <a:tcPr>
                    <a:solidFill>
                      <a:schemeClr val="accent6">
                        <a:lumMod val="60000"/>
                        <a:lumOff val="40000"/>
                      </a:schemeClr>
                    </a:solidFill>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extLst>
                  <a:ext uri="{0D108BD9-81ED-4DB2-BD59-A6C34878D82A}">
                    <a16:rowId xmlns:a16="http://schemas.microsoft.com/office/drawing/2014/main" val="3262346146"/>
                  </a:ext>
                </a:extLst>
              </a:tr>
              <a:tr h="307910">
                <a:tc>
                  <a:txBody>
                    <a:bodyPr/>
                    <a:lstStyle/>
                    <a:p>
                      <a:r>
                        <a:rPr lang="nl-NL" sz="1400" b="1" kern="1200" dirty="0">
                          <a:solidFill>
                            <a:schemeClr val="accent1">
                              <a:lumMod val="50000"/>
                            </a:schemeClr>
                          </a:solidFill>
                          <a:latin typeface="+mn-lt"/>
                          <a:ea typeface="+mn-ea"/>
                          <a:cs typeface="+mn-cs"/>
                        </a:rPr>
                        <a:t>KPI</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Prestatie-indicator</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Activiteit</a:t>
                      </a:r>
                    </a:p>
                  </a:txBody>
                  <a:tcPr>
                    <a:solidFill>
                      <a:schemeClr val="tx2">
                        <a:lumMod val="20000"/>
                        <a:lumOff val="80000"/>
                      </a:schemeClr>
                    </a:solidFill>
                  </a:tcPr>
                </a:tc>
                <a:tc gridSpan="4">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1</a:t>
                      </a:r>
                    </a:p>
                  </a:txBody>
                  <a:tcPr>
                    <a:solidFill>
                      <a:schemeClr val="tx2">
                        <a:lumMod val="20000"/>
                        <a:lumOff val="80000"/>
                      </a:schemeClr>
                    </a:solidFill>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2</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3</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4</a:t>
                      </a:r>
                    </a:p>
                  </a:txBody>
                  <a:tcPr>
                    <a:solidFill>
                      <a:schemeClr val="tx2">
                        <a:lumMod val="20000"/>
                        <a:lumOff val="80000"/>
                      </a:schemeClr>
                    </a:solidFill>
                  </a:tcPr>
                </a:tc>
                <a:extLst>
                  <a:ext uri="{0D108BD9-81ED-4DB2-BD59-A6C34878D82A}">
                    <a16:rowId xmlns:a16="http://schemas.microsoft.com/office/drawing/2014/main" val="1538182492"/>
                  </a:ext>
                </a:extLst>
              </a:tr>
              <a:tr h="117847">
                <a:tc rowSpan="12">
                  <a:txBody>
                    <a:bodyPr/>
                    <a:lstStyle/>
                    <a:p>
                      <a:pPr marL="0" indent="0" algn="l">
                        <a:buFontTx/>
                        <a:buNone/>
                      </a:pPr>
                      <a:r>
                        <a:rPr lang="nl-NL" sz="1000" i="0" kern="1200" dirty="0">
                          <a:solidFill>
                            <a:schemeClr val="tx1"/>
                          </a:solidFill>
                          <a:latin typeface="+mn-lt"/>
                          <a:ea typeface="+mn-ea"/>
                          <a:cs typeface="+mn-cs"/>
                        </a:rPr>
                        <a:t>5.2 De procesorganisatie is ontworpen om de geformuleerde strategie en beleidsdoelstellingen te realiseren</a:t>
                      </a:r>
                    </a:p>
                  </a:txBody>
                  <a:tcPr/>
                </a:tc>
                <a:tc rowSpan="3">
                  <a:txBody>
                    <a:bodyPr/>
                    <a:lstStyle/>
                    <a:p>
                      <a:pPr marL="0" algn="l" defTabSz="914400" rtl="0" eaLnBrk="1" latinLnBrk="0" hangingPunct="1"/>
                      <a:r>
                        <a:rPr lang="nl-NL" sz="1000" kern="1200" dirty="0">
                          <a:solidFill>
                            <a:schemeClr val="tx1"/>
                          </a:solidFill>
                          <a:effectLst/>
                          <a:latin typeface="Calibri" panose="020F0502020204030204" pitchFamily="34" charset="0"/>
                          <a:ea typeface="+mn-ea"/>
                          <a:cs typeface="Times New Roman" panose="02020603050405020304" pitchFamily="18" charset="0"/>
                        </a:rPr>
                        <a:t>De organisatie heeft onderscheid gemaakt tussen haar besturende, primaire en ondersteunende processen</a:t>
                      </a:r>
                    </a:p>
                    <a:p>
                      <a:pPr marL="0" algn="l" defTabSz="914400" rtl="0" eaLnBrk="1" latinLnBrk="0" hangingPunct="1"/>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lvl="0">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Identificeren van besturende processen</a:t>
                      </a:r>
                    </a:p>
                    <a:p>
                      <a:pPr marL="0" lvl="0" algn="l" defTabSz="914400" rtl="0" eaLnBrk="1" latinLnBrk="0" hangingPunct="1">
                        <a:buNone/>
                      </a:pPr>
                      <a:r>
                        <a:rPr lang="nl-NL" sz="600" i="1" kern="1200" dirty="0">
                          <a:solidFill>
                            <a:schemeClr val="tx1"/>
                          </a:solidFill>
                          <a:effectLst/>
                          <a:latin typeface="Calibri" panose="020F0502020204030204" pitchFamily="34" charset="0"/>
                          <a:ea typeface="+mn-ea"/>
                          <a:cs typeface="Times New Roman" panose="02020603050405020304" pitchFamily="18" charset="0"/>
                        </a:rPr>
                        <a:t>Besturende processen omvatten de activiteiten die het beleid uitvoeren d.m.v. plannen, uitvoeren, beheersen, evalueren en bijsturen</a:t>
                      </a:r>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112727752"/>
                  </a:ext>
                </a:extLst>
              </a:tr>
              <a:tr h="37084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lvl="0">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Identificeren van primaire processen</a:t>
                      </a:r>
                    </a:p>
                    <a:p>
                      <a:pPr marL="0" lvl="0" algn="l" defTabSz="914400" rtl="0" eaLnBrk="1" latinLnBrk="0" hangingPunct="1">
                        <a:buNone/>
                      </a:pPr>
                      <a:r>
                        <a:rPr lang="nl-NL" sz="600" i="1" kern="1200" dirty="0">
                          <a:solidFill>
                            <a:schemeClr val="tx1"/>
                          </a:solidFill>
                          <a:effectLst/>
                          <a:latin typeface="Calibri" panose="020F0502020204030204" pitchFamily="34" charset="0"/>
                          <a:ea typeface="+mn-ea"/>
                          <a:cs typeface="Times New Roman" panose="02020603050405020304" pitchFamily="18" charset="0"/>
                        </a:rPr>
                        <a:t>Primaire processen omvatten alles activiteiten om het product of dienst te realiseren voor de klant. Betreft input en output. (externe afnemer)</a:t>
                      </a:r>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537196010"/>
                  </a:ext>
                </a:extLst>
              </a:tr>
              <a:tr h="42672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lvl="0">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Identificeren van ondersteunende processen</a:t>
                      </a:r>
                    </a:p>
                    <a:p>
                      <a:pPr marL="0" lvl="0" algn="l" defTabSz="914400" rtl="0" eaLnBrk="1" latinLnBrk="0" hangingPunct="1">
                        <a:buNone/>
                      </a:pPr>
                      <a:r>
                        <a:rPr lang="nl-NL" sz="600" i="1" kern="1200" dirty="0">
                          <a:solidFill>
                            <a:schemeClr val="tx1"/>
                          </a:solidFill>
                          <a:effectLst/>
                          <a:latin typeface="Calibri" panose="020F0502020204030204" pitchFamily="34" charset="0"/>
                          <a:ea typeface="+mn-ea"/>
                          <a:cs typeface="Times New Roman" panose="02020603050405020304" pitchFamily="18" charset="0"/>
                        </a:rPr>
                        <a:t>Ondersteunende processen omvatten alle activiteiten gericht op het scheppen van voorwaarden (mensen en middelen) om de primaire processen goed te laten functioneren. (interne afnemer)</a:t>
                      </a:r>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2258463471"/>
                  </a:ext>
                </a:extLst>
              </a:tr>
              <a:tr h="396240">
                <a:tc vMerge="1">
                  <a:txBody>
                    <a:bodyPr/>
                    <a:lstStyle/>
                    <a:p>
                      <a:endParaRPr lang="nl-NL"/>
                    </a:p>
                  </a:txBody>
                  <a:tcPr/>
                </a:tc>
                <a:tc rowSpan="4">
                  <a:txBody>
                    <a:bodyPr/>
                    <a:lstStyle/>
                    <a:p>
                      <a:r>
                        <a:rPr lang="nl-NL" sz="1000" kern="1200" dirty="0">
                          <a:solidFill>
                            <a:schemeClr val="tx1"/>
                          </a:solidFill>
                          <a:effectLst/>
                          <a:latin typeface="Calibri" panose="020F0502020204030204" pitchFamily="34" charset="0"/>
                          <a:ea typeface="+mn-ea"/>
                          <a:cs typeface="Times New Roman" panose="02020603050405020304" pitchFamily="18" charset="0"/>
                        </a:rPr>
                        <a:t>Verantwoordelijkheid voor de uitvoering van de processen is getrapt vastgesteld</a:t>
                      </a:r>
                    </a:p>
                    <a:p>
                      <a:endParaRPr lang="nl-NL"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kern="1200" dirty="0">
                          <a:solidFill>
                            <a:schemeClr val="tx1"/>
                          </a:solidFill>
                          <a:effectLst/>
                          <a:latin typeface="Calibri" panose="020F0502020204030204" pitchFamily="34" charset="0"/>
                          <a:ea typeface="+mn-ea"/>
                          <a:cs typeface="Times New Roman" panose="02020603050405020304" pitchFamily="18" charset="0"/>
                        </a:rPr>
                        <a:t>Leg de rollen en verantwoordelijkheden in de activiteiten in totstandkoming en uitvoering van  procesorganisatie vast</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3755614091"/>
                  </a:ext>
                </a:extLst>
              </a:tr>
              <a:tr h="370840">
                <a:tc vMerge="1">
                  <a:txBody>
                    <a:bodyPr/>
                    <a:lstStyle/>
                    <a:p>
                      <a:endParaRPr lang="nl-NL"/>
                    </a:p>
                  </a:txBody>
                  <a:tcPr/>
                </a:tc>
                <a:tc vMerge="1">
                  <a:txBody>
                    <a:bodyPr/>
                    <a:lstStyle/>
                    <a:p>
                      <a:pPr marL="0" algn="l" defTabSz="914400" rtl="0" eaLnBrk="1" latinLnBrk="0" hangingPunct="1"/>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marL="0" lvl="0" indent="0">
                        <a:lnSpc>
                          <a:spcPct val="107000"/>
                        </a:lnSpc>
                        <a:spcAft>
                          <a:spcPts val="800"/>
                        </a:spcAft>
                        <a:buFont typeface="Symbol" panose="05050102010706020507" pitchFamily="18" charset="2"/>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Stel vast dat de verantwoordelijkheid voor de uitvoering van de strategische processen bij het management is belegd</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140603574"/>
                  </a:ext>
                </a:extLst>
              </a:tr>
              <a:tr h="370840">
                <a:tc vMerge="1">
                  <a:txBody>
                    <a:bodyPr/>
                    <a:lstStyle/>
                    <a:p>
                      <a:endParaRPr lang="nl-NL"/>
                    </a:p>
                  </a:txBody>
                  <a:tcPr/>
                </a:tc>
                <a:tc vMerge="1">
                  <a:txBody>
                    <a:bodyPr/>
                    <a:lstStyle/>
                    <a:p>
                      <a:endParaRPr lang="nl-NL"/>
                    </a:p>
                  </a:txBody>
                  <a:tcPr/>
                </a:tc>
                <a:tc>
                  <a:txBody>
                    <a:bodyPr/>
                    <a:lstStyle/>
                    <a:p>
                      <a:pPr marL="0" lvl="0" indent="0">
                        <a:lnSpc>
                          <a:spcPct val="107000"/>
                        </a:lnSpc>
                        <a:spcAft>
                          <a:spcPts val="800"/>
                        </a:spcAft>
                        <a:buFont typeface="Symbol" panose="05050102010706020507" pitchFamily="18" charset="2"/>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Stel vast dat de verantwoordelijkheid voor de uitvoering van de tactische processen bij het middenkader is belegd</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246272025"/>
                  </a:ext>
                </a:extLst>
              </a:tr>
              <a:tr h="370840">
                <a:tc vMerge="1">
                  <a:txBody>
                    <a:bodyPr/>
                    <a:lstStyle/>
                    <a:p>
                      <a:endParaRPr lang="nl-NL"/>
                    </a:p>
                  </a:txBody>
                  <a:tcPr/>
                </a:tc>
                <a:tc vMerge="1">
                  <a:txBody>
                    <a:bodyPr/>
                    <a:lstStyle/>
                    <a:p>
                      <a:endParaRPr lang="nl-NL"/>
                    </a:p>
                  </a:txBody>
                  <a:tcPr/>
                </a:tc>
                <a:tc>
                  <a:txBody>
                    <a:bodyPr/>
                    <a:lstStyle/>
                    <a:p>
                      <a:pPr marL="0" lvl="0" indent="0">
                        <a:lnSpc>
                          <a:spcPct val="107000"/>
                        </a:lnSpc>
                        <a:spcAft>
                          <a:spcPts val="800"/>
                        </a:spcAft>
                        <a:buFont typeface="Symbol" panose="05050102010706020507" pitchFamily="18" charset="2"/>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Stel vast dat de verantwoordelijkheid voor de uitvoering van de operationele processen op de werkvloer is belegd</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4017870027"/>
                  </a:ext>
                </a:extLst>
              </a:tr>
              <a:tr h="161423">
                <a:tc vMerge="1">
                  <a:txBody>
                    <a:bodyPr/>
                    <a:lstStyle/>
                    <a:p>
                      <a:endParaRPr lang="nl-NL" sz="1000" i="0" kern="1200" dirty="0">
                        <a:solidFill>
                          <a:schemeClr val="accent1">
                            <a:lumMod val="50000"/>
                          </a:schemeClr>
                        </a:solidFill>
                        <a:latin typeface="+mn-lt"/>
                        <a:ea typeface="+mn-ea"/>
                        <a:cs typeface="+mn-cs"/>
                      </a:endParaRPr>
                    </a:p>
                  </a:txBody>
                  <a:tcPr/>
                </a:tc>
                <a:tc rowSpan="5">
                  <a:txBody>
                    <a:bodyPr/>
                    <a:lstStyle/>
                    <a:p>
                      <a:pPr marL="0" algn="l" defTabSz="914400" rtl="0" eaLnBrk="1" latinLnBrk="0" hangingPunct="1"/>
                      <a:r>
                        <a:rPr lang="nl-NL" sz="1000" kern="1200">
                          <a:solidFill>
                            <a:schemeClr val="tx1"/>
                          </a:solidFill>
                          <a:effectLst/>
                          <a:latin typeface="Calibri" panose="020F0502020204030204" pitchFamily="34" charset="0"/>
                          <a:ea typeface="+mn-ea"/>
                          <a:cs typeface="Times New Roman" panose="02020603050405020304" pitchFamily="18" charset="0"/>
                        </a:rPr>
                        <a:t>De </a:t>
                      </a:r>
                      <a:r>
                        <a:rPr lang="nl-NL" sz="1000" kern="1200" dirty="0">
                          <a:solidFill>
                            <a:schemeClr val="tx1"/>
                          </a:solidFill>
                          <a:effectLst/>
                          <a:latin typeface="Calibri" panose="020F0502020204030204" pitchFamily="34" charset="0"/>
                          <a:ea typeface="+mn-ea"/>
                          <a:cs typeface="Times New Roman" panose="02020603050405020304" pitchFamily="18" charset="0"/>
                        </a:rPr>
                        <a:t>beschrijving van processen  en onderhoud van de procesorganisatie vormt een integraal en dynamisch onderdeel van de bedrijfsvoering</a:t>
                      </a:r>
                    </a:p>
                    <a:p>
                      <a:pPr marL="0" algn="l" defTabSz="914400" rtl="0" eaLnBrk="1" latinLnBrk="0" hangingPunct="1"/>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lvl="0">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Beschikbaar stellen van format voor het beschrijven van processen</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163456400"/>
                  </a:ext>
                </a:extLst>
              </a:tr>
              <a:tr h="370840">
                <a:tc vMerge="1">
                  <a:txBody>
                    <a:bodyPr/>
                    <a:lstStyle/>
                    <a:p>
                      <a:endParaRPr lang="nl-NL" sz="1000" i="0" kern="1200" dirty="0">
                        <a:solidFill>
                          <a:schemeClr val="accent1">
                            <a:lumMod val="50000"/>
                          </a:schemeClr>
                        </a:solidFill>
                        <a:latin typeface="+mn-lt"/>
                        <a:ea typeface="+mn-ea"/>
                        <a:cs typeface="+mn-cs"/>
                      </a:endParaRPr>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lvl="0">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Afbakening maken tussen bedrijfsprocessen, werkprocessen en taken</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31454823"/>
                  </a:ext>
                </a:extLst>
              </a:tr>
              <a:tr h="370840">
                <a:tc vMerge="1">
                  <a:txBody>
                    <a:bodyPr/>
                    <a:lstStyle/>
                    <a:p>
                      <a:endParaRPr lang="nl-NL"/>
                    </a:p>
                  </a:txBody>
                  <a:tcPr/>
                </a:tc>
                <a:tc vMerge="1">
                  <a:txBody>
                    <a:bodyPr/>
                    <a:lstStyle/>
                    <a:p>
                      <a:endParaRPr lang="nl-NL"/>
                    </a:p>
                  </a:txBody>
                  <a:tcPr/>
                </a:tc>
                <a:tc>
                  <a:txBody>
                    <a:bodyPr/>
                    <a:lstStyle/>
                    <a:p>
                      <a:pPr lvl="0">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Beschrijf de processen passend bij de taakvolwassenheid van degenen die het proces uitvoeren (op hoofdlijnen of instructieniveau). Beoordeel het beschreven proces op efficiency</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497586951"/>
                  </a:ext>
                </a:extLst>
              </a:tr>
              <a:tr h="370840">
                <a:tc vMerge="1">
                  <a:txBody>
                    <a:bodyPr/>
                    <a:lstStyle/>
                    <a:p>
                      <a:endParaRPr lang="nl-NL" sz="1000" i="0" kern="1200" dirty="0">
                        <a:solidFill>
                          <a:schemeClr val="accent1">
                            <a:lumMod val="50000"/>
                          </a:schemeClr>
                        </a:solidFill>
                        <a:latin typeface="+mn-lt"/>
                        <a:ea typeface="+mn-ea"/>
                        <a:cs typeface="+mn-cs"/>
                      </a:endParaRPr>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a:lnSpc>
                          <a:spcPct val="107000"/>
                        </a:lnSpc>
                        <a:spcAft>
                          <a:spcPts val="800"/>
                        </a:spcAft>
                      </a:pPr>
                      <a:r>
                        <a:rPr lang="nl-NL" sz="1000" kern="1200" dirty="0">
                          <a:solidFill>
                            <a:schemeClr val="tx1"/>
                          </a:solidFill>
                          <a:effectLst/>
                          <a:latin typeface="Calibri" panose="020F0502020204030204" pitchFamily="34" charset="0"/>
                          <a:ea typeface="+mn-ea"/>
                          <a:cs typeface="Times New Roman" panose="02020603050405020304" pitchFamily="18" charset="0"/>
                        </a:rPr>
                        <a:t>Stel vast welke rol de bevoegdheid heeft om het fysieke proces te wijzigen en leg dit vast in het proces</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2358219659"/>
                  </a:ext>
                </a:extLst>
              </a:tr>
              <a:tr h="370840">
                <a:tc vMerge="1">
                  <a:txBody>
                    <a:bodyPr/>
                    <a:lstStyle/>
                    <a:p>
                      <a:endParaRPr lang="nl-NL" sz="1000" i="0" kern="1200" dirty="0">
                        <a:solidFill>
                          <a:schemeClr val="accent1">
                            <a:lumMod val="50000"/>
                          </a:schemeClr>
                        </a:solidFill>
                        <a:latin typeface="+mn-lt"/>
                        <a:ea typeface="+mn-ea"/>
                        <a:cs typeface="+mn-cs"/>
                      </a:endParaRPr>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marL="0" lvl="0" indent="0">
                        <a:lnSpc>
                          <a:spcPct val="107000"/>
                        </a:lnSpc>
                        <a:spcAft>
                          <a:spcPts val="800"/>
                        </a:spcAft>
                        <a:buFont typeface="Symbol" panose="05050102010706020507" pitchFamily="18" charset="2"/>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Periodiek onderhoud van de procesorganisatie opnemen in de P&amp;C-cyclus (PDCA), afhankelijk van het proces per jaar, half jaar of kwartaal</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013876850"/>
                  </a:ext>
                </a:extLst>
              </a:tr>
            </a:tbl>
          </a:graphicData>
        </a:graphic>
      </p:graphicFrame>
      <p:sp>
        <p:nvSpPr>
          <p:cNvPr id="2" name="Tijdelijke aanduiding voor dianummer 1">
            <a:extLst>
              <a:ext uri="{FF2B5EF4-FFF2-40B4-BE49-F238E27FC236}">
                <a16:creationId xmlns:a16="http://schemas.microsoft.com/office/drawing/2014/main" id="{A893454C-6CBD-482C-9C82-102622CAAC20}"/>
              </a:ext>
            </a:extLst>
          </p:cNvPr>
          <p:cNvSpPr>
            <a:spLocks noGrp="1"/>
          </p:cNvSpPr>
          <p:nvPr>
            <p:ph type="sldNum" sz="quarter" idx="12"/>
          </p:nvPr>
        </p:nvSpPr>
        <p:spPr/>
        <p:txBody>
          <a:bodyPr/>
          <a:lstStyle/>
          <a:p>
            <a:fld id="{103CB0E5-0E23-4933-8AB6-15A768443C0A}" type="slidenum">
              <a:rPr lang="nl-NL" smtClean="0"/>
              <a:t>33</a:t>
            </a:fld>
            <a:endParaRPr lang="nl-NL"/>
          </a:p>
        </p:txBody>
      </p:sp>
    </p:spTree>
    <p:extLst>
      <p:ext uri="{BB962C8B-B14F-4D97-AF65-F5344CB8AC3E}">
        <p14:creationId xmlns:p14="http://schemas.microsoft.com/office/powerpoint/2010/main" val="37705183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2">
            <a:extLst>
              <a:ext uri="{FF2B5EF4-FFF2-40B4-BE49-F238E27FC236}">
                <a16:creationId xmlns:a16="http://schemas.microsoft.com/office/drawing/2014/main" id="{92063A63-5595-40B1-BDFE-38984CED33AC}"/>
              </a:ext>
            </a:extLst>
          </p:cNvPr>
          <p:cNvGraphicFramePr>
            <a:graphicFrameLocks noGrp="1"/>
          </p:cNvGraphicFramePr>
          <p:nvPr>
            <p:extLst>
              <p:ext uri="{D42A27DB-BD31-4B8C-83A1-F6EECF244321}">
                <p14:modId xmlns:p14="http://schemas.microsoft.com/office/powerpoint/2010/main" val="579334272"/>
              </p:ext>
            </p:extLst>
          </p:nvPr>
        </p:nvGraphicFramePr>
        <p:xfrm>
          <a:off x="771787" y="301657"/>
          <a:ext cx="10682209" cy="6254685"/>
        </p:xfrm>
        <a:graphic>
          <a:graphicData uri="http://schemas.openxmlformats.org/drawingml/2006/table">
            <a:tbl>
              <a:tblPr firstRow="1" bandRow="1">
                <a:tableStyleId>{5940675A-B579-460E-94D1-54222C63F5DA}</a:tableStyleId>
              </a:tblPr>
              <a:tblGrid>
                <a:gridCol w="1622663">
                  <a:extLst>
                    <a:ext uri="{9D8B030D-6E8A-4147-A177-3AD203B41FA5}">
                      <a16:colId xmlns:a16="http://schemas.microsoft.com/office/drawing/2014/main" val="1980687794"/>
                    </a:ext>
                  </a:extLst>
                </a:gridCol>
                <a:gridCol w="2064431">
                  <a:extLst>
                    <a:ext uri="{9D8B030D-6E8A-4147-A177-3AD203B41FA5}">
                      <a16:colId xmlns:a16="http://schemas.microsoft.com/office/drawing/2014/main" val="1620095385"/>
                    </a:ext>
                  </a:extLst>
                </a:gridCol>
                <a:gridCol w="4190352">
                  <a:extLst>
                    <a:ext uri="{9D8B030D-6E8A-4147-A177-3AD203B41FA5}">
                      <a16:colId xmlns:a16="http://schemas.microsoft.com/office/drawing/2014/main" val="1960387525"/>
                    </a:ext>
                  </a:extLst>
                </a:gridCol>
                <a:gridCol w="208280">
                  <a:extLst>
                    <a:ext uri="{9D8B030D-6E8A-4147-A177-3AD203B41FA5}">
                      <a16:colId xmlns:a16="http://schemas.microsoft.com/office/drawing/2014/main" val="2904915509"/>
                    </a:ext>
                  </a:extLst>
                </a:gridCol>
                <a:gridCol w="208280">
                  <a:extLst>
                    <a:ext uri="{9D8B030D-6E8A-4147-A177-3AD203B41FA5}">
                      <a16:colId xmlns:a16="http://schemas.microsoft.com/office/drawing/2014/main" val="1797782378"/>
                    </a:ext>
                  </a:extLst>
                </a:gridCol>
                <a:gridCol w="208280">
                  <a:extLst>
                    <a:ext uri="{9D8B030D-6E8A-4147-A177-3AD203B41FA5}">
                      <a16:colId xmlns:a16="http://schemas.microsoft.com/office/drawing/2014/main" val="3099696435"/>
                    </a:ext>
                  </a:extLst>
                </a:gridCol>
                <a:gridCol w="208280">
                  <a:extLst>
                    <a:ext uri="{9D8B030D-6E8A-4147-A177-3AD203B41FA5}">
                      <a16:colId xmlns:a16="http://schemas.microsoft.com/office/drawing/2014/main" val="2808535185"/>
                    </a:ext>
                  </a:extLst>
                </a:gridCol>
                <a:gridCol w="684020">
                  <a:extLst>
                    <a:ext uri="{9D8B030D-6E8A-4147-A177-3AD203B41FA5}">
                      <a16:colId xmlns:a16="http://schemas.microsoft.com/office/drawing/2014/main" val="3407259166"/>
                    </a:ext>
                  </a:extLst>
                </a:gridCol>
                <a:gridCol w="671804">
                  <a:extLst>
                    <a:ext uri="{9D8B030D-6E8A-4147-A177-3AD203B41FA5}">
                      <a16:colId xmlns:a16="http://schemas.microsoft.com/office/drawing/2014/main" val="3119544773"/>
                    </a:ext>
                  </a:extLst>
                </a:gridCol>
                <a:gridCol w="615819">
                  <a:extLst>
                    <a:ext uri="{9D8B030D-6E8A-4147-A177-3AD203B41FA5}">
                      <a16:colId xmlns:a16="http://schemas.microsoft.com/office/drawing/2014/main" val="308118611"/>
                    </a:ext>
                  </a:extLst>
                </a:gridCol>
              </a:tblGrid>
              <a:tr h="0">
                <a:tc gridSpan="10">
                  <a:txBody>
                    <a:bodyPr/>
                    <a:lstStyle/>
                    <a:p>
                      <a:r>
                        <a:rPr lang="nl-NL" sz="1400" b="1" i="1" kern="1200" dirty="0">
                          <a:solidFill>
                            <a:schemeClr val="accent1">
                              <a:lumMod val="50000"/>
                            </a:schemeClr>
                          </a:solidFill>
                          <a:latin typeface="+mn-lt"/>
                          <a:ea typeface="+mn-ea"/>
                          <a:cs typeface="+mn-cs"/>
                        </a:rPr>
                        <a:t>Management van Processen – Uitvoeren en beheersen</a:t>
                      </a:r>
                    </a:p>
                  </a:txBody>
                  <a:tcPr>
                    <a:solidFill>
                      <a:schemeClr val="accent6">
                        <a:lumMod val="60000"/>
                        <a:lumOff val="40000"/>
                      </a:schemeClr>
                    </a:solidFill>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extLst>
                  <a:ext uri="{0D108BD9-81ED-4DB2-BD59-A6C34878D82A}">
                    <a16:rowId xmlns:a16="http://schemas.microsoft.com/office/drawing/2014/main" val="3262346146"/>
                  </a:ext>
                </a:extLst>
              </a:tr>
              <a:tr h="307910">
                <a:tc>
                  <a:txBody>
                    <a:bodyPr/>
                    <a:lstStyle/>
                    <a:p>
                      <a:r>
                        <a:rPr lang="nl-NL" sz="1400" b="1" kern="1200" dirty="0">
                          <a:solidFill>
                            <a:schemeClr val="accent1">
                              <a:lumMod val="50000"/>
                            </a:schemeClr>
                          </a:solidFill>
                          <a:latin typeface="+mn-lt"/>
                          <a:ea typeface="+mn-ea"/>
                          <a:cs typeface="+mn-cs"/>
                        </a:rPr>
                        <a:t>KPI</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Prestatie-indicator</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Activiteit</a:t>
                      </a:r>
                    </a:p>
                  </a:txBody>
                  <a:tcPr>
                    <a:solidFill>
                      <a:schemeClr val="tx2">
                        <a:lumMod val="20000"/>
                        <a:lumOff val="80000"/>
                      </a:schemeClr>
                    </a:solidFill>
                  </a:tcPr>
                </a:tc>
                <a:tc gridSpan="4">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1</a:t>
                      </a:r>
                    </a:p>
                  </a:txBody>
                  <a:tcPr>
                    <a:solidFill>
                      <a:schemeClr val="tx2">
                        <a:lumMod val="20000"/>
                        <a:lumOff val="80000"/>
                      </a:schemeClr>
                    </a:solidFill>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2</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3</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4</a:t>
                      </a:r>
                    </a:p>
                  </a:txBody>
                  <a:tcPr>
                    <a:solidFill>
                      <a:schemeClr val="tx2">
                        <a:lumMod val="20000"/>
                        <a:lumOff val="80000"/>
                      </a:schemeClr>
                    </a:solidFill>
                  </a:tcPr>
                </a:tc>
                <a:extLst>
                  <a:ext uri="{0D108BD9-81ED-4DB2-BD59-A6C34878D82A}">
                    <a16:rowId xmlns:a16="http://schemas.microsoft.com/office/drawing/2014/main" val="1538182492"/>
                  </a:ext>
                </a:extLst>
              </a:tr>
              <a:tr h="117847">
                <a:tc rowSpan="4">
                  <a: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nl-NL" sz="1000" kern="1200" dirty="0">
                          <a:solidFill>
                            <a:schemeClr val="tx1"/>
                          </a:solidFill>
                          <a:effectLst/>
                          <a:latin typeface="Calibri" panose="020F0502020204030204" pitchFamily="34" charset="0"/>
                          <a:ea typeface="+mn-ea"/>
                          <a:cs typeface="Times New Roman" panose="02020603050405020304" pitchFamily="18" charset="0"/>
                        </a:rPr>
                        <a:t>Vervolg -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000" kern="1200" dirty="0">
                          <a:solidFill>
                            <a:schemeClr val="tx1"/>
                          </a:solidFill>
                          <a:effectLst/>
                          <a:latin typeface="Calibri" panose="020F0502020204030204" pitchFamily="34" charset="0"/>
                          <a:ea typeface="+mn-ea"/>
                          <a:cs typeface="Times New Roman" panose="02020603050405020304" pitchFamily="18" charset="0"/>
                        </a:rPr>
                        <a:t>5.2 De procesorganisatie is ontworpen om de geformuleerde strategie en beleidsdoelstellingen te realiseren</a:t>
                      </a:r>
                    </a:p>
                    <a:p>
                      <a:pPr marL="171450" indent="-171450" algn="l">
                        <a:buFontTx/>
                        <a:buChar char="-"/>
                      </a:pPr>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rowSpan="4">
                  <a:txBody>
                    <a:bodyPr/>
                    <a:lstStyle/>
                    <a:p>
                      <a:pPr marL="0" algn="l" defTabSz="914400" rtl="0" eaLnBrk="1" latinLnBrk="0" hangingPunct="1"/>
                      <a:r>
                        <a:rPr lang="nl-NL" sz="1000" kern="1200" dirty="0">
                          <a:solidFill>
                            <a:schemeClr val="tx1"/>
                          </a:solidFill>
                          <a:effectLst/>
                          <a:latin typeface="Calibri" panose="020F0502020204030204" pitchFamily="34" charset="0"/>
                          <a:ea typeface="+mn-ea"/>
                          <a:cs typeface="Times New Roman" panose="02020603050405020304" pitchFamily="18" charset="0"/>
                        </a:rPr>
                        <a:t>De processen bieden koers aan de keuzes en uitvoering van de strategie op de resultaatgebieden</a:t>
                      </a:r>
                    </a:p>
                    <a:p>
                      <a:pPr marL="0" algn="l" defTabSz="914400" rtl="0" eaLnBrk="1" latinLnBrk="0" hangingPunct="1"/>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lvl="0">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Stel vast dat het doel van het proces de strategie van de organisatie  ondersteunt</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112727752"/>
                  </a:ext>
                </a:extLst>
              </a:tr>
              <a:tr h="37084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lvl="0">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Stel vast dat het proces voldoende kader en afbakening biedt om weloverwogen keuzes te maken</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537196010"/>
                  </a:ext>
                </a:extLst>
              </a:tr>
              <a:tr h="37084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lvl="0">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Stel vast dat de rollen in het proces helder zijn beschreven</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2258463471"/>
                  </a:ext>
                </a:extLst>
              </a:tr>
              <a:tr h="558800">
                <a:tc vMerge="1">
                  <a:txBody>
                    <a:bodyPr/>
                    <a:lstStyle/>
                    <a:p>
                      <a:endParaRPr lang="nl-NL"/>
                    </a:p>
                  </a:txBody>
                  <a:tcPr/>
                </a:tc>
                <a:tc vMerge="1">
                  <a:txBody>
                    <a:bodyPr/>
                    <a:lstStyle/>
                    <a:p>
                      <a:endParaRPr lang="nl-NL"/>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kern="1200" dirty="0">
                          <a:solidFill>
                            <a:schemeClr val="tx1"/>
                          </a:solidFill>
                          <a:effectLst/>
                          <a:latin typeface="Calibri" panose="020F0502020204030204" pitchFamily="34" charset="0"/>
                          <a:ea typeface="+mn-ea"/>
                          <a:cs typeface="Times New Roman" panose="02020603050405020304" pitchFamily="18" charset="0"/>
                        </a:rPr>
                        <a:t>Stel vast dat de uitvoerende van het proces weet welke (klant)waarde er in het proces geleverd wordt (aan interne en externe klant) en hoe dit bijdraagt aan de strategie van de organisatie</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3755614091"/>
                  </a:ext>
                </a:extLst>
              </a:tr>
              <a:tr h="370840">
                <a:tc rowSpan="8">
                  <a:txBody>
                    <a:bodyPr/>
                    <a:lstStyle/>
                    <a:p>
                      <a:r>
                        <a:rPr lang="nl-NL" sz="1000" kern="1200" dirty="0">
                          <a:solidFill>
                            <a:schemeClr val="tx1"/>
                          </a:solidFill>
                          <a:effectLst/>
                          <a:latin typeface="Calibri" panose="020F0502020204030204" pitchFamily="34" charset="0"/>
                          <a:ea typeface="+mn-ea"/>
                          <a:cs typeface="Times New Roman" panose="02020603050405020304" pitchFamily="18" charset="0"/>
                        </a:rPr>
                        <a:t>5.3 De organisatie voert haar processen efficiënt en professioneel uit, medewerkers worden op hun competenties ingezet om de waarde voor in- en externe klanten te realiseren</a:t>
                      </a:r>
                    </a:p>
                  </a:txBody>
                  <a:tcPr/>
                </a:tc>
                <a:tc rowSpan="5">
                  <a:txBody>
                    <a:bodyPr/>
                    <a:lstStyle/>
                    <a:p>
                      <a:pPr marL="0" algn="l" defTabSz="914400" rtl="0" eaLnBrk="1" latinLnBrk="0" hangingPunct="1"/>
                      <a:r>
                        <a:rPr lang="nl-NL" sz="1000" kern="1200" dirty="0">
                          <a:solidFill>
                            <a:schemeClr val="tx1"/>
                          </a:solidFill>
                          <a:effectLst/>
                          <a:latin typeface="Calibri" panose="020F0502020204030204" pitchFamily="34" charset="0"/>
                          <a:ea typeface="+mn-ea"/>
                          <a:cs typeface="Times New Roman" panose="02020603050405020304" pitchFamily="18" charset="0"/>
                        </a:rPr>
                        <a:t>Op alle niveaus wordt het proces gezien als een werkinstructie om waarde voor de klant te creëren en er wordt conform proces gehandeld </a:t>
                      </a:r>
                    </a:p>
                    <a:p>
                      <a:pPr marL="0" algn="l" defTabSz="914400" rtl="0" eaLnBrk="1" latinLnBrk="0" hangingPunct="1"/>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marL="0" lvl="0" indent="0">
                        <a:lnSpc>
                          <a:spcPct val="107000"/>
                        </a:lnSpc>
                        <a:spcAft>
                          <a:spcPts val="800"/>
                        </a:spcAft>
                        <a:buFont typeface="Symbol" panose="05050102010706020507" pitchFamily="18" charset="2"/>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Voer processen bewust en conform afspraak uit</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140603574"/>
                  </a:ext>
                </a:extLst>
              </a:tr>
              <a:tr h="0">
                <a:tc vMerge="1">
                  <a:txBody>
                    <a:bodyPr/>
                    <a:lstStyle/>
                    <a:p>
                      <a:endParaRPr lang="nl-NL"/>
                    </a:p>
                  </a:txBody>
                  <a:tcPr/>
                </a:tc>
                <a:tc vMerge="1">
                  <a:txBody>
                    <a:bodyPr/>
                    <a:lstStyle/>
                    <a:p>
                      <a:endParaRPr lang="nl-NL"/>
                    </a:p>
                  </a:txBody>
                  <a:tcPr/>
                </a:tc>
                <a:tc>
                  <a:txBody>
                    <a:bodyPr/>
                    <a:lstStyle/>
                    <a:p>
                      <a:pPr marL="0" lvl="0" indent="0">
                        <a:lnSpc>
                          <a:spcPct val="107000"/>
                        </a:lnSpc>
                        <a:spcAft>
                          <a:spcPts val="0"/>
                        </a:spcAft>
                        <a:buFont typeface="Symbol" panose="05050102010706020507" pitchFamily="18" charset="2"/>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Stel vast dat:</a:t>
                      </a:r>
                    </a:p>
                    <a:p>
                      <a:pPr marL="0" lvl="0" indent="0">
                        <a:lnSpc>
                          <a:spcPct val="107000"/>
                        </a:lnSpc>
                        <a:spcAft>
                          <a:spcPts val="0"/>
                        </a:spcAft>
                        <a:buFont typeface="Symbol" panose="05050102010706020507" pitchFamily="18" charset="2"/>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 De medewerker begrijpt waarom een proces beschreven is en waarom het op de vastgestelde manier ingericht</a:t>
                      </a:r>
                    </a:p>
                    <a:p>
                      <a:pPr marL="0" lvl="0" indent="0">
                        <a:lnSpc>
                          <a:spcPct val="107000"/>
                        </a:lnSpc>
                        <a:spcAft>
                          <a:spcPts val="0"/>
                        </a:spcAft>
                        <a:buFont typeface="Symbol" panose="05050102010706020507" pitchFamily="18" charset="2"/>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 De medewerker het belang kent van het volgen van het proces</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4017870027"/>
                  </a:ext>
                </a:extLst>
              </a:tr>
              <a:tr h="0">
                <a:tc vMerge="1">
                  <a:txBody>
                    <a:bodyPr/>
                    <a:lstStyle/>
                    <a:p>
                      <a:endParaRPr lang="nl-NL"/>
                    </a:p>
                  </a:txBody>
                  <a:tcPr/>
                </a:tc>
                <a:tc vMerge="1">
                  <a:txBody>
                    <a:bodyPr/>
                    <a:lstStyle/>
                    <a:p>
                      <a:endParaRPr lang="nl-NL"/>
                    </a:p>
                  </a:txBody>
                  <a:tcPr/>
                </a:tc>
                <a:tc>
                  <a:txBody>
                    <a:bodyPr/>
                    <a:lstStyle/>
                    <a:p>
                      <a:pPr marL="0" lvl="0" indent="0">
                        <a:lnSpc>
                          <a:spcPct val="107000"/>
                        </a:lnSpc>
                        <a:spcAft>
                          <a:spcPts val="0"/>
                        </a:spcAft>
                        <a:buFont typeface="Symbol" panose="05050102010706020507" pitchFamily="18" charset="2"/>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Voer PDCA uit</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317442760"/>
                  </a:ext>
                </a:extLst>
              </a:tr>
              <a:tr h="0">
                <a:tc vMerge="1">
                  <a:txBody>
                    <a:bodyPr/>
                    <a:lstStyle/>
                    <a:p>
                      <a:endParaRPr lang="nl-NL"/>
                    </a:p>
                  </a:txBody>
                  <a:tcPr/>
                </a:tc>
                <a:tc vMerge="1">
                  <a:txBody>
                    <a:bodyPr/>
                    <a:lstStyle/>
                    <a:p>
                      <a:endParaRPr lang="nl-NL"/>
                    </a:p>
                  </a:txBody>
                  <a:tcPr/>
                </a:tc>
                <a:tc>
                  <a:txBody>
                    <a:bodyPr/>
                    <a:lstStyle/>
                    <a:p>
                      <a:pPr marL="0" lvl="0" indent="0">
                        <a:lnSpc>
                          <a:spcPct val="107000"/>
                        </a:lnSpc>
                        <a:spcAft>
                          <a:spcPts val="0"/>
                        </a:spcAft>
                        <a:buFont typeface="Symbol" panose="05050102010706020507" pitchFamily="18" charset="2"/>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Indien check aanleiding geeft tot maatregelen: Uitvoering van het proces bijsturen, de medewerker(s) opnieuw instrueren, het proces opnieuw implementeren en effectiviteit monitoren</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2111809496"/>
                  </a:ext>
                </a:extLst>
              </a:tr>
              <a:tr h="158452">
                <a:tc vMerge="1">
                  <a:txBody>
                    <a:bodyPr/>
                    <a:lstStyle/>
                    <a:p>
                      <a:endParaRPr lang="nl-NL"/>
                    </a:p>
                  </a:txBody>
                  <a:tcPr/>
                </a:tc>
                <a:tc vMerge="1">
                  <a:txBody>
                    <a:bodyPr/>
                    <a:lstStyle/>
                    <a:p>
                      <a:pPr marL="0" algn="l" defTabSz="914400" rtl="0" eaLnBrk="1" latinLnBrk="0" hangingPunct="1"/>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marL="0" lvl="0" indent="0">
                        <a:lnSpc>
                          <a:spcPct val="107000"/>
                        </a:lnSpc>
                        <a:spcAft>
                          <a:spcPts val="800"/>
                        </a:spcAft>
                        <a:buFont typeface="Symbol" panose="05050102010706020507" pitchFamily="18" charset="2"/>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Maak procesoverleg een structureel onderdeel van het reguliere werkoverleg</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933821533"/>
                  </a:ext>
                </a:extLst>
              </a:tr>
              <a:tr h="161423">
                <a:tc vMerge="1">
                  <a:txBody>
                    <a:bodyPr/>
                    <a:lstStyle/>
                    <a:p>
                      <a:endParaRPr lang="nl-NL" sz="1000" i="0" kern="1200" dirty="0">
                        <a:solidFill>
                          <a:schemeClr val="accent1">
                            <a:lumMod val="50000"/>
                          </a:schemeClr>
                        </a:solidFill>
                        <a:latin typeface="+mn-lt"/>
                        <a:ea typeface="+mn-ea"/>
                        <a:cs typeface="+mn-cs"/>
                      </a:endParaRPr>
                    </a:p>
                  </a:txBody>
                  <a:tcPr/>
                </a:tc>
                <a:tc rowSpan="3">
                  <a:txBody>
                    <a:bodyPr/>
                    <a:lstStyle/>
                    <a:p>
                      <a:pPr marL="0" algn="l" defTabSz="914400" rtl="0" eaLnBrk="1" latinLnBrk="0" hangingPunct="1"/>
                      <a:r>
                        <a:rPr lang="nl-NL" sz="1000" kern="1200" dirty="0">
                          <a:solidFill>
                            <a:schemeClr val="tx1"/>
                          </a:solidFill>
                          <a:effectLst/>
                          <a:latin typeface="Calibri" panose="020F0502020204030204" pitchFamily="34" charset="0"/>
                          <a:ea typeface="+mn-ea"/>
                          <a:cs typeface="Times New Roman" panose="02020603050405020304" pitchFamily="18" charset="0"/>
                        </a:rPr>
                        <a:t>Op alle niveaus in de organisatie worden de medewerkers ingezet om waarde te creëren</a:t>
                      </a:r>
                    </a:p>
                    <a:p>
                      <a:pPr marL="0" algn="l" defTabSz="914400" rtl="0" eaLnBrk="1" latinLnBrk="0" hangingPunct="1"/>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lvl="0">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Medewerker wordt ingezet op kennis en kunde om de processen met voldoende kwaliteit uit te voeren en streeft een zo groot mogelijke </a:t>
                      </a:r>
                    </a:p>
                    <a:p>
                      <a:pPr lvl="0">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(klant-)waarde na (Leren en ontwikkelen 3.4 en 3.5)</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163456400"/>
                  </a:ext>
                </a:extLst>
              </a:tr>
              <a:tr h="370840">
                <a:tc vMerge="1">
                  <a:txBody>
                    <a:bodyPr/>
                    <a:lstStyle/>
                    <a:p>
                      <a:endParaRPr lang="nl-NL" sz="1000" i="0" kern="1200" dirty="0">
                        <a:solidFill>
                          <a:schemeClr val="accent1">
                            <a:lumMod val="50000"/>
                          </a:schemeClr>
                        </a:solidFill>
                        <a:latin typeface="+mn-lt"/>
                        <a:ea typeface="+mn-ea"/>
                        <a:cs typeface="+mn-cs"/>
                      </a:endParaRPr>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lvl="0">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Medewerker wordt ingezet op competenties om de processen met voldoende kwaliteit uit te voeren en streeft een zo groot mogelijke </a:t>
                      </a:r>
                    </a:p>
                    <a:p>
                      <a:pPr lvl="0">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(klant-)waarde na (Competentiemanagement 3.4 Talentontwikkeling)</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31454823"/>
                  </a:ext>
                </a:extLst>
              </a:tr>
              <a:tr h="370840">
                <a:tc vMerge="1">
                  <a:txBody>
                    <a:bodyPr/>
                    <a:lstStyle/>
                    <a:p>
                      <a:endParaRPr lang="nl-NL" sz="1000" i="0" kern="1200" dirty="0">
                        <a:solidFill>
                          <a:schemeClr val="accent1">
                            <a:lumMod val="50000"/>
                          </a:schemeClr>
                        </a:solidFill>
                        <a:latin typeface="+mn-lt"/>
                        <a:ea typeface="+mn-ea"/>
                        <a:cs typeface="+mn-cs"/>
                      </a:endParaRPr>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marL="0" lvl="0" indent="0">
                        <a:lnSpc>
                          <a:spcPct val="107000"/>
                        </a:lnSpc>
                        <a:spcAft>
                          <a:spcPts val="800"/>
                        </a:spcAft>
                        <a:buFont typeface="Symbol" panose="05050102010706020507" pitchFamily="18" charset="2"/>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Stel vast dat medewerker kritisch is op de uitvoering van de processen en feedback geeft en ontvangt</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013876850"/>
                  </a:ext>
                </a:extLst>
              </a:tr>
            </a:tbl>
          </a:graphicData>
        </a:graphic>
      </p:graphicFrame>
      <p:sp>
        <p:nvSpPr>
          <p:cNvPr id="2" name="Tijdelijke aanduiding voor dianummer 1">
            <a:extLst>
              <a:ext uri="{FF2B5EF4-FFF2-40B4-BE49-F238E27FC236}">
                <a16:creationId xmlns:a16="http://schemas.microsoft.com/office/drawing/2014/main" id="{903F34A4-1510-4867-89A6-EBBE6E74A265}"/>
              </a:ext>
            </a:extLst>
          </p:cNvPr>
          <p:cNvSpPr>
            <a:spLocks noGrp="1"/>
          </p:cNvSpPr>
          <p:nvPr>
            <p:ph type="sldNum" sz="quarter" idx="12"/>
          </p:nvPr>
        </p:nvSpPr>
        <p:spPr/>
        <p:txBody>
          <a:bodyPr/>
          <a:lstStyle/>
          <a:p>
            <a:fld id="{103CB0E5-0E23-4933-8AB6-15A768443C0A}" type="slidenum">
              <a:rPr lang="nl-NL" smtClean="0"/>
              <a:t>34</a:t>
            </a:fld>
            <a:endParaRPr lang="nl-NL"/>
          </a:p>
        </p:txBody>
      </p:sp>
    </p:spTree>
    <p:extLst>
      <p:ext uri="{BB962C8B-B14F-4D97-AF65-F5344CB8AC3E}">
        <p14:creationId xmlns:p14="http://schemas.microsoft.com/office/powerpoint/2010/main" val="11784276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2">
            <a:extLst>
              <a:ext uri="{FF2B5EF4-FFF2-40B4-BE49-F238E27FC236}">
                <a16:creationId xmlns:a16="http://schemas.microsoft.com/office/drawing/2014/main" id="{898BFC6F-0D64-4955-A56B-AC7E47857C74}"/>
              </a:ext>
            </a:extLst>
          </p:cNvPr>
          <p:cNvGraphicFramePr>
            <a:graphicFrameLocks noGrp="1"/>
          </p:cNvGraphicFramePr>
          <p:nvPr>
            <p:extLst>
              <p:ext uri="{D42A27DB-BD31-4B8C-83A1-F6EECF244321}">
                <p14:modId xmlns:p14="http://schemas.microsoft.com/office/powerpoint/2010/main" val="2184167379"/>
              </p:ext>
            </p:extLst>
          </p:nvPr>
        </p:nvGraphicFramePr>
        <p:xfrm>
          <a:off x="738004" y="442911"/>
          <a:ext cx="10715992" cy="6228269"/>
        </p:xfrm>
        <a:graphic>
          <a:graphicData uri="http://schemas.openxmlformats.org/drawingml/2006/table">
            <a:tbl>
              <a:tblPr firstRow="1" bandRow="1">
                <a:tableStyleId>{5940675A-B579-460E-94D1-54222C63F5DA}</a:tableStyleId>
              </a:tblPr>
              <a:tblGrid>
                <a:gridCol w="1656446">
                  <a:extLst>
                    <a:ext uri="{9D8B030D-6E8A-4147-A177-3AD203B41FA5}">
                      <a16:colId xmlns:a16="http://schemas.microsoft.com/office/drawing/2014/main" val="1980687794"/>
                    </a:ext>
                  </a:extLst>
                </a:gridCol>
                <a:gridCol w="2064431">
                  <a:extLst>
                    <a:ext uri="{9D8B030D-6E8A-4147-A177-3AD203B41FA5}">
                      <a16:colId xmlns:a16="http://schemas.microsoft.com/office/drawing/2014/main" val="1620095385"/>
                    </a:ext>
                  </a:extLst>
                </a:gridCol>
                <a:gridCol w="4190352">
                  <a:extLst>
                    <a:ext uri="{9D8B030D-6E8A-4147-A177-3AD203B41FA5}">
                      <a16:colId xmlns:a16="http://schemas.microsoft.com/office/drawing/2014/main" val="1960387525"/>
                    </a:ext>
                  </a:extLst>
                </a:gridCol>
                <a:gridCol w="208280">
                  <a:extLst>
                    <a:ext uri="{9D8B030D-6E8A-4147-A177-3AD203B41FA5}">
                      <a16:colId xmlns:a16="http://schemas.microsoft.com/office/drawing/2014/main" val="2904915509"/>
                    </a:ext>
                  </a:extLst>
                </a:gridCol>
                <a:gridCol w="208280">
                  <a:extLst>
                    <a:ext uri="{9D8B030D-6E8A-4147-A177-3AD203B41FA5}">
                      <a16:colId xmlns:a16="http://schemas.microsoft.com/office/drawing/2014/main" val="1797782378"/>
                    </a:ext>
                  </a:extLst>
                </a:gridCol>
                <a:gridCol w="208280">
                  <a:extLst>
                    <a:ext uri="{9D8B030D-6E8A-4147-A177-3AD203B41FA5}">
                      <a16:colId xmlns:a16="http://schemas.microsoft.com/office/drawing/2014/main" val="3099696435"/>
                    </a:ext>
                  </a:extLst>
                </a:gridCol>
                <a:gridCol w="208280">
                  <a:extLst>
                    <a:ext uri="{9D8B030D-6E8A-4147-A177-3AD203B41FA5}">
                      <a16:colId xmlns:a16="http://schemas.microsoft.com/office/drawing/2014/main" val="2808535185"/>
                    </a:ext>
                  </a:extLst>
                </a:gridCol>
                <a:gridCol w="684020">
                  <a:extLst>
                    <a:ext uri="{9D8B030D-6E8A-4147-A177-3AD203B41FA5}">
                      <a16:colId xmlns:a16="http://schemas.microsoft.com/office/drawing/2014/main" val="3407259166"/>
                    </a:ext>
                  </a:extLst>
                </a:gridCol>
                <a:gridCol w="671804">
                  <a:extLst>
                    <a:ext uri="{9D8B030D-6E8A-4147-A177-3AD203B41FA5}">
                      <a16:colId xmlns:a16="http://schemas.microsoft.com/office/drawing/2014/main" val="3119544773"/>
                    </a:ext>
                  </a:extLst>
                </a:gridCol>
                <a:gridCol w="615819">
                  <a:extLst>
                    <a:ext uri="{9D8B030D-6E8A-4147-A177-3AD203B41FA5}">
                      <a16:colId xmlns:a16="http://schemas.microsoft.com/office/drawing/2014/main" val="308118611"/>
                    </a:ext>
                  </a:extLst>
                </a:gridCol>
              </a:tblGrid>
              <a:tr h="0">
                <a:tc gridSpan="10">
                  <a:txBody>
                    <a:bodyPr/>
                    <a:lstStyle/>
                    <a:p>
                      <a:r>
                        <a:rPr lang="nl-NL" sz="1400" b="1" i="1" kern="1200" dirty="0">
                          <a:solidFill>
                            <a:schemeClr val="accent1">
                              <a:lumMod val="50000"/>
                            </a:schemeClr>
                          </a:solidFill>
                          <a:latin typeface="+mn-lt"/>
                          <a:ea typeface="+mn-ea"/>
                          <a:cs typeface="+mn-cs"/>
                        </a:rPr>
                        <a:t>Management van Processen – Doorlichten en verbeteren</a:t>
                      </a:r>
                    </a:p>
                  </a:txBody>
                  <a:tcPr>
                    <a:solidFill>
                      <a:schemeClr val="accent6">
                        <a:lumMod val="60000"/>
                        <a:lumOff val="40000"/>
                      </a:schemeClr>
                    </a:solidFill>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extLst>
                  <a:ext uri="{0D108BD9-81ED-4DB2-BD59-A6C34878D82A}">
                    <a16:rowId xmlns:a16="http://schemas.microsoft.com/office/drawing/2014/main" val="3262346146"/>
                  </a:ext>
                </a:extLst>
              </a:tr>
              <a:tr h="307910">
                <a:tc>
                  <a:txBody>
                    <a:bodyPr/>
                    <a:lstStyle/>
                    <a:p>
                      <a:r>
                        <a:rPr lang="nl-NL" sz="1400" b="1" kern="1200" dirty="0">
                          <a:solidFill>
                            <a:schemeClr val="accent1">
                              <a:lumMod val="50000"/>
                            </a:schemeClr>
                          </a:solidFill>
                          <a:latin typeface="+mn-lt"/>
                          <a:ea typeface="+mn-ea"/>
                          <a:cs typeface="+mn-cs"/>
                        </a:rPr>
                        <a:t>KPI</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Prestatie-indicator</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Activiteit</a:t>
                      </a:r>
                    </a:p>
                  </a:txBody>
                  <a:tcPr>
                    <a:solidFill>
                      <a:schemeClr val="tx2">
                        <a:lumMod val="20000"/>
                        <a:lumOff val="80000"/>
                      </a:schemeClr>
                    </a:solidFill>
                  </a:tcPr>
                </a:tc>
                <a:tc gridSpan="4">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1</a:t>
                      </a:r>
                    </a:p>
                  </a:txBody>
                  <a:tcPr>
                    <a:solidFill>
                      <a:schemeClr val="tx2">
                        <a:lumMod val="20000"/>
                        <a:lumOff val="80000"/>
                      </a:schemeClr>
                    </a:solidFill>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2</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3</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4</a:t>
                      </a:r>
                    </a:p>
                  </a:txBody>
                  <a:tcPr>
                    <a:solidFill>
                      <a:schemeClr val="tx2">
                        <a:lumMod val="20000"/>
                        <a:lumOff val="80000"/>
                      </a:schemeClr>
                    </a:solidFill>
                  </a:tcPr>
                </a:tc>
                <a:extLst>
                  <a:ext uri="{0D108BD9-81ED-4DB2-BD59-A6C34878D82A}">
                    <a16:rowId xmlns:a16="http://schemas.microsoft.com/office/drawing/2014/main" val="1538182492"/>
                  </a:ext>
                </a:extLst>
              </a:tr>
              <a:tr h="117847">
                <a:tc rowSpan="10">
                  <a:txBody>
                    <a:bodyPr/>
                    <a:lstStyle/>
                    <a:p>
                      <a:pPr marL="0" lvl="0" indent="0" algn="l" defTabSz="914400" rtl="0" eaLnBrk="1" latinLnBrk="0" hangingPunct="1">
                        <a:buFontTx/>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5.4 De organisatie beoordeeld de effectiviteit van het integrale processtelsel, de afzonderlijke processen en de daarbij behorende professionaliteit</a:t>
                      </a:r>
                    </a:p>
                  </a:txBody>
                  <a:tcPr/>
                </a:tc>
                <a:tc rowSpan="3">
                  <a:txBody>
                    <a:bodyPr/>
                    <a:lstStyle/>
                    <a:p>
                      <a:pPr marL="0" lvl="0" indent="0" algn="l" defTabSz="914400" rtl="0" eaLnBrk="1" latinLnBrk="0" hangingPunct="1">
                        <a:buFontTx/>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Het processtelsel is beoordeeld  en  waar nodig zijn verbeteringen voorgesteld</a:t>
                      </a:r>
                    </a:p>
                    <a:p>
                      <a:pPr marL="0" algn="l" defTabSz="914400" rtl="0" eaLnBrk="1" latinLnBrk="0" hangingPunct="1"/>
                      <a:r>
                        <a:rPr lang="nl-NL" sz="600" i="1" kern="1200" dirty="0">
                          <a:solidFill>
                            <a:schemeClr val="tx1"/>
                          </a:solidFill>
                          <a:effectLst/>
                          <a:latin typeface="Calibri" panose="020F0502020204030204" pitchFamily="34" charset="0"/>
                          <a:ea typeface="+mn-ea"/>
                          <a:cs typeface="Times New Roman" panose="02020603050405020304" pitchFamily="18" charset="0"/>
                        </a:rPr>
                        <a:t>(Interne beoordeling op strategisch niveau)</a:t>
                      </a:r>
                    </a:p>
                    <a:p>
                      <a:pPr marL="0" algn="l" defTabSz="914400" rtl="0" eaLnBrk="1" latinLnBrk="0" hangingPunct="1"/>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marL="0" lvl="0" algn="l" defTabSz="914400" rtl="0" eaLnBrk="1" latinLnBrk="0" hangingPunct="1">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Toets steekproefsgewijs individuele processen op strategisch, tactisch en operationeel niveau (besturende processen, klantprocessen en ondersteunende processen) op hun werking om de werking van het processtelsel vast te kunnen stellen</a:t>
                      </a:r>
                    </a:p>
                    <a:p>
                      <a:pPr marL="0" lvl="0" algn="l" defTabSz="914400" rtl="0" eaLnBrk="1" latinLnBrk="0" hangingPunct="1">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 </a:t>
                      </a:r>
                      <a:r>
                        <a:rPr lang="nl-NL" sz="600" i="1" kern="1200" dirty="0">
                          <a:solidFill>
                            <a:schemeClr val="tx1"/>
                          </a:solidFill>
                          <a:effectLst/>
                          <a:latin typeface="Calibri" panose="020F0502020204030204" pitchFamily="34" charset="0"/>
                          <a:ea typeface="+mn-ea"/>
                          <a:cs typeface="Times New Roman" panose="02020603050405020304" pitchFamily="18" charset="0"/>
                        </a:rPr>
                        <a:t>In deze toets ligt de nadruk op efficiency, de werking van de overdrachten binnen het proces, risico's en het leveren van klantwaarde</a:t>
                      </a:r>
                    </a:p>
                    <a:p>
                      <a:pPr marL="0" lvl="0" algn="l" defTabSz="914400" rtl="0" eaLnBrk="1" latinLnBrk="0" hangingPunct="1">
                        <a:buNone/>
                      </a:pPr>
                      <a:r>
                        <a:rPr lang="nl-NL" sz="600" i="1" kern="1200" dirty="0">
                          <a:solidFill>
                            <a:schemeClr val="tx1"/>
                          </a:solidFill>
                          <a:effectLst/>
                          <a:latin typeface="Calibri" panose="020F0502020204030204" pitchFamily="34" charset="0"/>
                          <a:ea typeface="+mn-ea"/>
                          <a:cs typeface="Times New Roman" panose="02020603050405020304" pitchFamily="18" charset="0"/>
                        </a:rPr>
                        <a:t>- In de toets wordt beoordeeld of alle processen in de keten op elkaar aansluiten en deze aansluitingen effectief zijn</a:t>
                      </a:r>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112727752"/>
                  </a:ext>
                </a:extLst>
              </a:tr>
              <a:tr h="59436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marL="0" lvl="0" algn="l" defTabSz="914400" rtl="0" eaLnBrk="1" latinLnBrk="0" hangingPunct="1">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Toetsen, bevindingen en de hoofdlijnen vanuit klachtenregistratie,  medewerkers-, klant- en stakeholdersbeoordelingen vormen een vast onderdeel van het MT-overleg</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537196010"/>
                  </a:ext>
                </a:extLst>
              </a:tr>
              <a:tr h="37084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marL="0" lvl="0" algn="l" defTabSz="914400" rtl="0" eaLnBrk="1" latinLnBrk="0" hangingPunct="1">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Beoordeel urgentie van de bevindingen en prioriteer deze. Agendeer de verbeteracties, wijs deze toe aan procesverantwoordelijke en voer deze uit</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2258463471"/>
                  </a:ext>
                </a:extLst>
              </a:tr>
              <a:tr h="396240">
                <a:tc vMerge="1">
                  <a:txBody>
                    <a:bodyPr/>
                    <a:lstStyle/>
                    <a:p>
                      <a:endParaRPr lang="nl-NL"/>
                    </a:p>
                  </a:txBody>
                  <a:tcPr/>
                </a:tc>
                <a:tc rowSpan="7">
                  <a:txBody>
                    <a:bodyPr/>
                    <a:lstStyle/>
                    <a:p>
                      <a:pPr marL="0" lvl="0" indent="0" algn="l" defTabSz="914400" rtl="0" eaLnBrk="1" latinLnBrk="0" hangingPunct="1">
                        <a:buFontTx/>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Medewerkers toetsen periodiek de operationele processen op hun werking</a:t>
                      </a:r>
                    </a:p>
                    <a:p>
                      <a:r>
                        <a:rPr lang="nl-NL" sz="600" i="1" kern="1200" dirty="0">
                          <a:solidFill>
                            <a:schemeClr val="tx1"/>
                          </a:solidFill>
                          <a:effectLst/>
                          <a:latin typeface="Calibri" panose="020F0502020204030204" pitchFamily="34" charset="0"/>
                          <a:ea typeface="+mn-ea"/>
                          <a:cs typeface="Times New Roman" panose="02020603050405020304" pitchFamily="18" charset="0"/>
                        </a:rPr>
                        <a:t>(Interne beoordeling op operationeel niveau)</a:t>
                      </a:r>
                    </a:p>
                    <a:p>
                      <a:endParaRPr lang="nl-NL"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kern="1200" dirty="0">
                          <a:solidFill>
                            <a:schemeClr val="tx1"/>
                          </a:solidFill>
                          <a:effectLst/>
                          <a:latin typeface="Calibri" panose="020F0502020204030204" pitchFamily="34" charset="0"/>
                          <a:ea typeface="+mn-ea"/>
                          <a:cs typeface="Times New Roman" panose="02020603050405020304" pitchFamily="18" charset="0"/>
                        </a:rPr>
                        <a:t>Medewerkers toetsen periodiek werkprocessen of instructies op hun werking en levering van klantwaarde</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3755614091"/>
                  </a:ext>
                </a:extLst>
              </a:tr>
              <a:tr h="370840">
                <a:tc vMerge="1">
                  <a:txBody>
                    <a:bodyPr/>
                    <a:lstStyle/>
                    <a:p>
                      <a:endParaRPr lang="nl-NL"/>
                    </a:p>
                  </a:txBody>
                  <a:tcPr/>
                </a:tc>
                <a:tc vMerge="1">
                  <a:txBody>
                    <a:bodyPr/>
                    <a:lstStyle/>
                    <a:p>
                      <a:pPr marL="0" algn="l" defTabSz="914400" rtl="0" eaLnBrk="1" latinLnBrk="0" hangingPunct="1"/>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marL="0" lvl="0" indent="0" algn="l" defTabSz="914400" rtl="0" eaLnBrk="1" latinLnBrk="0" hangingPunct="1">
                        <a:lnSpc>
                          <a:spcPct val="107000"/>
                        </a:lnSpc>
                        <a:spcAft>
                          <a:spcPts val="800"/>
                        </a:spcAft>
                        <a:buFont typeface="Symbol" panose="05050102010706020507" pitchFamily="18" charset="2"/>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Medewerkers signaleren verspillingen in de processen/werkzaamheden in de dagelijkse praktijk (- waar hebben ze last van?)</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140603574"/>
                  </a:ext>
                </a:extLst>
              </a:tr>
              <a:tr h="370840">
                <a:tc vMerge="1">
                  <a:txBody>
                    <a:bodyPr/>
                    <a:lstStyle/>
                    <a:p>
                      <a:endParaRPr lang="nl-NL"/>
                    </a:p>
                  </a:txBody>
                  <a:tcPr/>
                </a:tc>
                <a:tc vMerge="1">
                  <a:txBody>
                    <a:bodyPr/>
                    <a:lstStyle/>
                    <a:p>
                      <a:endParaRPr lang="nl-NL"/>
                    </a:p>
                  </a:txBody>
                  <a:tcPr/>
                </a:tc>
                <a:tc>
                  <a:txBody>
                    <a:bodyPr/>
                    <a:lstStyle/>
                    <a:p>
                      <a:pPr marL="0" lvl="0" indent="0" algn="l" defTabSz="914400" rtl="0" eaLnBrk="1" latinLnBrk="0" hangingPunct="1">
                        <a:lnSpc>
                          <a:spcPct val="107000"/>
                        </a:lnSpc>
                        <a:spcAft>
                          <a:spcPts val="800"/>
                        </a:spcAft>
                        <a:buFont typeface="Symbol" panose="05050102010706020507" pitchFamily="18" charset="2"/>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Medewerkers signaleren verschillen in werkwijze tussen afdelingen, vestigingen en op medewerker niveau</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4017870027"/>
                  </a:ext>
                </a:extLst>
              </a:tr>
              <a:tr h="161423">
                <a:tc vMerge="1">
                  <a:txBody>
                    <a:bodyPr/>
                    <a:lstStyle/>
                    <a:p>
                      <a:endParaRPr lang="nl-NL" sz="1000" i="0" kern="1200" dirty="0">
                        <a:solidFill>
                          <a:schemeClr val="accent1">
                            <a:lumMod val="50000"/>
                          </a:schemeClr>
                        </a:solidFill>
                        <a:latin typeface="+mn-lt"/>
                        <a:ea typeface="+mn-ea"/>
                        <a:cs typeface="+mn-cs"/>
                      </a:endParaRPr>
                    </a:p>
                  </a:txBody>
                  <a:tcPr/>
                </a:tc>
                <a:tc vMerge="1">
                  <a:txBody>
                    <a:bodyPr/>
                    <a:lstStyle/>
                    <a:p>
                      <a:pPr marL="0" algn="l" defTabSz="914400" rtl="0" eaLnBrk="1" latinLnBrk="0" hangingPunct="1"/>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marL="0" lvl="0" algn="l" defTabSz="914400" rtl="0" eaLnBrk="1" latinLnBrk="0" hangingPunct="1">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Medewerkers zijn zich bewust van de invloed die ze hebben in het verbeteren van de operationele processen en oefenen die invloed uit</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163456400"/>
                  </a:ext>
                </a:extLst>
              </a:tr>
              <a:tr h="370840">
                <a:tc vMerge="1">
                  <a:txBody>
                    <a:bodyPr/>
                    <a:lstStyle/>
                    <a:p>
                      <a:endParaRPr lang="nl-NL" sz="1000" i="0" kern="1200" dirty="0">
                        <a:solidFill>
                          <a:schemeClr val="accent1">
                            <a:lumMod val="50000"/>
                          </a:schemeClr>
                        </a:solidFill>
                        <a:latin typeface="+mn-lt"/>
                        <a:ea typeface="+mn-ea"/>
                        <a:cs typeface="+mn-cs"/>
                      </a:endParaRPr>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marL="0" lvl="0" algn="l" defTabSz="914400" rtl="0" eaLnBrk="1" latinLnBrk="0" hangingPunct="1">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Medewerkers weten op welke wijze ze procesverbetering kunnen voorstellen, uitwerken en doorvoeren (zie continu verbeteren 5.5) en of dit binnen eigen bevoegdheid ligt. (Verbinding met 1 Leiderschap- bevoegdhedenregeling)</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31454823"/>
                  </a:ext>
                </a:extLst>
              </a:tr>
              <a:tr h="370840">
                <a:tc vMerge="1">
                  <a:txBody>
                    <a:bodyPr/>
                    <a:lstStyle/>
                    <a:p>
                      <a:endParaRPr lang="nl-NL"/>
                    </a:p>
                  </a:txBody>
                  <a:tcPr/>
                </a:tc>
                <a:tc vMerge="1">
                  <a:txBody>
                    <a:bodyPr/>
                    <a:lstStyle/>
                    <a:p>
                      <a:endParaRPr lang="nl-NL"/>
                    </a:p>
                  </a:txBody>
                  <a:tcPr/>
                </a:tc>
                <a:tc>
                  <a:txBody>
                    <a:bodyPr/>
                    <a:lstStyle/>
                    <a:p>
                      <a:pPr marL="0" lvl="0" algn="l" defTabSz="914400" rtl="0" eaLnBrk="1" latinLnBrk="0" hangingPunct="1">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Stel, wanneer blijkt dat de beslissing over of de uitvoering van een verbetervoorstel niet binnen de eigen bevoegdheid ligt, vast binnen welke bevoegdheid dit wel ligt en maak een afspraak over de mogelijkheid van overdracht (SPROA hulpmiddel)</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497586951"/>
                  </a:ext>
                </a:extLst>
              </a:tr>
              <a:tr h="370840">
                <a:tc vMerge="1">
                  <a:txBody>
                    <a:bodyPr/>
                    <a:lstStyle/>
                    <a:p>
                      <a:endParaRPr lang="nl-NL" sz="1000" i="0" kern="1200" dirty="0">
                        <a:solidFill>
                          <a:schemeClr val="accent1">
                            <a:lumMod val="50000"/>
                          </a:schemeClr>
                        </a:solidFill>
                        <a:latin typeface="+mn-lt"/>
                        <a:ea typeface="+mn-ea"/>
                        <a:cs typeface="+mn-cs"/>
                      </a:endParaRPr>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marL="0" lvl="0" indent="0" algn="l" defTabSz="914400" rtl="0" eaLnBrk="1" latinLnBrk="0" hangingPunct="1">
                        <a:lnSpc>
                          <a:spcPct val="107000"/>
                        </a:lnSpc>
                        <a:spcAft>
                          <a:spcPts val="800"/>
                        </a:spcAft>
                        <a:buFont typeface="Symbol" panose="05050102010706020507" pitchFamily="18" charset="2"/>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Vat toetsen, bevindingen en gesignaleerde verspilling samen. Samenvatting is een structureel agendapunt op het werkoverleg. Agendeer de operationele verbeteracties en voer deze uit</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013876850"/>
                  </a:ext>
                </a:extLst>
              </a:tr>
            </a:tbl>
          </a:graphicData>
        </a:graphic>
      </p:graphicFrame>
      <p:sp>
        <p:nvSpPr>
          <p:cNvPr id="2" name="Tijdelijke aanduiding voor dianummer 1">
            <a:extLst>
              <a:ext uri="{FF2B5EF4-FFF2-40B4-BE49-F238E27FC236}">
                <a16:creationId xmlns:a16="http://schemas.microsoft.com/office/drawing/2014/main" id="{832C03A0-9486-4AEF-AEF7-E5BB2F63FFBB}"/>
              </a:ext>
            </a:extLst>
          </p:cNvPr>
          <p:cNvSpPr>
            <a:spLocks noGrp="1"/>
          </p:cNvSpPr>
          <p:nvPr>
            <p:ph type="sldNum" sz="quarter" idx="12"/>
          </p:nvPr>
        </p:nvSpPr>
        <p:spPr/>
        <p:txBody>
          <a:bodyPr/>
          <a:lstStyle/>
          <a:p>
            <a:fld id="{103CB0E5-0E23-4933-8AB6-15A768443C0A}" type="slidenum">
              <a:rPr lang="nl-NL" smtClean="0"/>
              <a:t>35</a:t>
            </a:fld>
            <a:endParaRPr lang="nl-NL"/>
          </a:p>
        </p:txBody>
      </p:sp>
    </p:spTree>
    <p:extLst>
      <p:ext uri="{BB962C8B-B14F-4D97-AF65-F5344CB8AC3E}">
        <p14:creationId xmlns:p14="http://schemas.microsoft.com/office/powerpoint/2010/main" val="3818188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2">
            <a:extLst>
              <a:ext uri="{FF2B5EF4-FFF2-40B4-BE49-F238E27FC236}">
                <a16:creationId xmlns:a16="http://schemas.microsoft.com/office/drawing/2014/main" id="{6D867AD0-895C-4C6B-8966-F62513989847}"/>
              </a:ext>
            </a:extLst>
          </p:cNvPr>
          <p:cNvGraphicFramePr>
            <a:graphicFrameLocks noGrp="1"/>
          </p:cNvGraphicFramePr>
          <p:nvPr>
            <p:extLst>
              <p:ext uri="{D42A27DB-BD31-4B8C-83A1-F6EECF244321}">
                <p14:modId xmlns:p14="http://schemas.microsoft.com/office/powerpoint/2010/main" val="130294221"/>
              </p:ext>
            </p:extLst>
          </p:nvPr>
        </p:nvGraphicFramePr>
        <p:xfrm>
          <a:off x="738004" y="442911"/>
          <a:ext cx="10715992" cy="2837115"/>
        </p:xfrm>
        <a:graphic>
          <a:graphicData uri="http://schemas.openxmlformats.org/drawingml/2006/table">
            <a:tbl>
              <a:tblPr firstRow="1" bandRow="1">
                <a:tableStyleId>{5940675A-B579-460E-94D1-54222C63F5DA}</a:tableStyleId>
              </a:tblPr>
              <a:tblGrid>
                <a:gridCol w="1656446">
                  <a:extLst>
                    <a:ext uri="{9D8B030D-6E8A-4147-A177-3AD203B41FA5}">
                      <a16:colId xmlns:a16="http://schemas.microsoft.com/office/drawing/2014/main" val="1980687794"/>
                    </a:ext>
                  </a:extLst>
                </a:gridCol>
                <a:gridCol w="2064431">
                  <a:extLst>
                    <a:ext uri="{9D8B030D-6E8A-4147-A177-3AD203B41FA5}">
                      <a16:colId xmlns:a16="http://schemas.microsoft.com/office/drawing/2014/main" val="1620095385"/>
                    </a:ext>
                  </a:extLst>
                </a:gridCol>
                <a:gridCol w="4190352">
                  <a:extLst>
                    <a:ext uri="{9D8B030D-6E8A-4147-A177-3AD203B41FA5}">
                      <a16:colId xmlns:a16="http://schemas.microsoft.com/office/drawing/2014/main" val="1960387525"/>
                    </a:ext>
                  </a:extLst>
                </a:gridCol>
                <a:gridCol w="208280">
                  <a:extLst>
                    <a:ext uri="{9D8B030D-6E8A-4147-A177-3AD203B41FA5}">
                      <a16:colId xmlns:a16="http://schemas.microsoft.com/office/drawing/2014/main" val="2904915509"/>
                    </a:ext>
                  </a:extLst>
                </a:gridCol>
                <a:gridCol w="208280">
                  <a:extLst>
                    <a:ext uri="{9D8B030D-6E8A-4147-A177-3AD203B41FA5}">
                      <a16:colId xmlns:a16="http://schemas.microsoft.com/office/drawing/2014/main" val="1797782378"/>
                    </a:ext>
                  </a:extLst>
                </a:gridCol>
                <a:gridCol w="208280">
                  <a:extLst>
                    <a:ext uri="{9D8B030D-6E8A-4147-A177-3AD203B41FA5}">
                      <a16:colId xmlns:a16="http://schemas.microsoft.com/office/drawing/2014/main" val="3099696435"/>
                    </a:ext>
                  </a:extLst>
                </a:gridCol>
                <a:gridCol w="208280">
                  <a:extLst>
                    <a:ext uri="{9D8B030D-6E8A-4147-A177-3AD203B41FA5}">
                      <a16:colId xmlns:a16="http://schemas.microsoft.com/office/drawing/2014/main" val="2808535185"/>
                    </a:ext>
                  </a:extLst>
                </a:gridCol>
                <a:gridCol w="684020">
                  <a:extLst>
                    <a:ext uri="{9D8B030D-6E8A-4147-A177-3AD203B41FA5}">
                      <a16:colId xmlns:a16="http://schemas.microsoft.com/office/drawing/2014/main" val="3407259166"/>
                    </a:ext>
                  </a:extLst>
                </a:gridCol>
                <a:gridCol w="671804">
                  <a:extLst>
                    <a:ext uri="{9D8B030D-6E8A-4147-A177-3AD203B41FA5}">
                      <a16:colId xmlns:a16="http://schemas.microsoft.com/office/drawing/2014/main" val="3119544773"/>
                    </a:ext>
                  </a:extLst>
                </a:gridCol>
                <a:gridCol w="615819">
                  <a:extLst>
                    <a:ext uri="{9D8B030D-6E8A-4147-A177-3AD203B41FA5}">
                      <a16:colId xmlns:a16="http://schemas.microsoft.com/office/drawing/2014/main" val="308118611"/>
                    </a:ext>
                  </a:extLst>
                </a:gridCol>
              </a:tblGrid>
              <a:tr h="0">
                <a:tc gridSpan="10">
                  <a:txBody>
                    <a:bodyPr/>
                    <a:lstStyle/>
                    <a:p>
                      <a:r>
                        <a:rPr lang="nl-NL" sz="1400" b="1" i="1" kern="1200" dirty="0">
                          <a:solidFill>
                            <a:schemeClr val="accent1">
                              <a:lumMod val="50000"/>
                            </a:schemeClr>
                          </a:solidFill>
                          <a:latin typeface="+mn-lt"/>
                          <a:ea typeface="+mn-ea"/>
                          <a:cs typeface="+mn-cs"/>
                        </a:rPr>
                        <a:t>Management van Processen – Doorlichten en verbeteren</a:t>
                      </a:r>
                    </a:p>
                  </a:txBody>
                  <a:tcPr>
                    <a:solidFill>
                      <a:schemeClr val="accent6">
                        <a:lumMod val="60000"/>
                        <a:lumOff val="40000"/>
                      </a:schemeClr>
                    </a:solidFill>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extLst>
                  <a:ext uri="{0D108BD9-81ED-4DB2-BD59-A6C34878D82A}">
                    <a16:rowId xmlns:a16="http://schemas.microsoft.com/office/drawing/2014/main" val="3262346146"/>
                  </a:ext>
                </a:extLst>
              </a:tr>
              <a:tr h="307910">
                <a:tc>
                  <a:txBody>
                    <a:bodyPr/>
                    <a:lstStyle/>
                    <a:p>
                      <a:r>
                        <a:rPr lang="nl-NL" sz="1400" b="1" kern="1200" dirty="0">
                          <a:solidFill>
                            <a:schemeClr val="accent1">
                              <a:lumMod val="50000"/>
                            </a:schemeClr>
                          </a:solidFill>
                          <a:latin typeface="+mn-lt"/>
                          <a:ea typeface="+mn-ea"/>
                          <a:cs typeface="+mn-cs"/>
                        </a:rPr>
                        <a:t>KPI</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Prestatie-indicator</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Activiteit</a:t>
                      </a:r>
                    </a:p>
                  </a:txBody>
                  <a:tcPr>
                    <a:solidFill>
                      <a:schemeClr val="tx2">
                        <a:lumMod val="20000"/>
                        <a:lumOff val="80000"/>
                      </a:schemeClr>
                    </a:solidFill>
                  </a:tcPr>
                </a:tc>
                <a:tc gridSpan="4">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1</a:t>
                      </a:r>
                    </a:p>
                  </a:txBody>
                  <a:tcPr>
                    <a:solidFill>
                      <a:schemeClr val="tx2">
                        <a:lumMod val="20000"/>
                        <a:lumOff val="80000"/>
                      </a:schemeClr>
                    </a:solidFill>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2</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3</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4</a:t>
                      </a:r>
                    </a:p>
                  </a:txBody>
                  <a:tcPr>
                    <a:solidFill>
                      <a:schemeClr val="tx2">
                        <a:lumMod val="20000"/>
                        <a:lumOff val="80000"/>
                      </a:schemeClr>
                    </a:solidFill>
                  </a:tcPr>
                </a:tc>
                <a:extLst>
                  <a:ext uri="{0D108BD9-81ED-4DB2-BD59-A6C34878D82A}">
                    <a16:rowId xmlns:a16="http://schemas.microsoft.com/office/drawing/2014/main" val="1538182492"/>
                  </a:ext>
                </a:extLst>
              </a:tr>
              <a:tr h="117847">
                <a:tc rowSpan="5">
                  <a:txBody>
                    <a:bodyPr/>
                    <a:lstStyle/>
                    <a:p>
                      <a:pPr marL="0" lvl="0" indent="0" algn="l" defTabSz="914400" rtl="0" eaLnBrk="1" latinLnBrk="0" hangingPunct="1">
                        <a:buFontTx/>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 Vervolg - </a:t>
                      </a:r>
                    </a:p>
                    <a:p>
                      <a:pPr marL="0" lvl="0" indent="0" algn="l" defTabSz="914400" rtl="0" eaLnBrk="1" latinLnBrk="0" hangingPunct="1">
                        <a:buFontTx/>
                        <a:buNone/>
                      </a:pPr>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p>
                      <a:pPr marL="0" lvl="0" indent="0" algn="l" defTabSz="914400" rtl="0" eaLnBrk="1" latinLnBrk="0" hangingPunct="1">
                        <a:buFontTx/>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5.4 De organisatie beoordeeld de effectiviteit van het integrale processtelsel, de afzonderlijke processen en de daarbij behorende professionaliteit</a:t>
                      </a:r>
                    </a:p>
                    <a:p>
                      <a:pPr marL="0" indent="0" algn="l">
                        <a:buFontTx/>
                        <a:buNone/>
                      </a:pPr>
                      <a:endParaRPr lang="nl-NL" sz="1000" i="0" kern="1200" dirty="0">
                        <a:solidFill>
                          <a:schemeClr val="accent1">
                            <a:lumMod val="50000"/>
                          </a:schemeClr>
                        </a:solidFill>
                        <a:latin typeface="+mn-lt"/>
                        <a:ea typeface="+mn-ea"/>
                        <a:cs typeface="+mn-cs"/>
                      </a:endParaRPr>
                    </a:p>
                  </a:txBody>
                  <a:tcPr/>
                </a:tc>
                <a:tc rowSpan="5">
                  <a:txBody>
                    <a:bodyPr/>
                    <a:lstStyle/>
                    <a:p>
                      <a:pPr marL="0" algn="l" defTabSz="914400" rtl="0" eaLnBrk="1" latinLnBrk="0" hangingPunct="1"/>
                      <a:r>
                        <a:rPr lang="nl-NL" sz="1000" kern="1200" dirty="0">
                          <a:solidFill>
                            <a:schemeClr val="tx1"/>
                          </a:solidFill>
                          <a:effectLst/>
                          <a:latin typeface="Calibri" panose="020F0502020204030204" pitchFamily="34" charset="0"/>
                          <a:ea typeface="+mn-ea"/>
                          <a:cs typeface="Times New Roman" panose="02020603050405020304" pitchFamily="18" charset="0"/>
                        </a:rPr>
                        <a:t>De beoordeling van de processen door stakeholders, financiers en klanten worden gebruikt als input voor verbeterideëen </a:t>
                      </a:r>
                    </a:p>
                    <a:p>
                      <a:pPr marL="0" algn="l" defTabSz="914400" rtl="0" eaLnBrk="1" latinLnBrk="0" hangingPunct="1"/>
                      <a:r>
                        <a:rPr lang="nl-NL" sz="600" i="1" kern="1200" dirty="0">
                          <a:solidFill>
                            <a:schemeClr val="tx1"/>
                          </a:solidFill>
                          <a:effectLst/>
                          <a:latin typeface="Calibri" panose="020F0502020204030204" pitchFamily="34" charset="0"/>
                          <a:ea typeface="+mn-ea"/>
                          <a:cs typeface="Times New Roman" panose="02020603050405020304" pitchFamily="18" charset="0"/>
                        </a:rPr>
                        <a:t>(Externe beoordeling op alle niveaus) </a:t>
                      </a:r>
                    </a:p>
                    <a:p>
                      <a:pPr marL="0" algn="l" defTabSz="914400" rtl="0" eaLnBrk="1" latinLnBrk="0" hangingPunct="1"/>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lvl="0">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Inrichten van klachtenmanagement(systeem) met bijbehorende klachtenprocedure en structureel vastleggen van klachten op procesniveau</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112727752"/>
                  </a:ext>
                </a:extLst>
              </a:tr>
              <a:tr h="37084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lvl="0">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Periodiek uitvoeren van een klanttevredenheidsonderzoek</a:t>
                      </a:r>
                    </a:p>
                    <a:p>
                      <a:pPr lvl="0">
                        <a:buNone/>
                      </a:pPr>
                      <a:r>
                        <a:rPr lang="nl-NL" sz="600" i="1" kern="1200" dirty="0">
                          <a:solidFill>
                            <a:schemeClr val="tx1"/>
                          </a:solidFill>
                          <a:effectLst/>
                          <a:latin typeface="Calibri" panose="020F0502020204030204" pitchFamily="34" charset="0"/>
                          <a:ea typeface="+mn-ea"/>
                          <a:cs typeface="Times New Roman" panose="02020603050405020304" pitchFamily="18" charset="0"/>
                        </a:rPr>
                        <a:t>(goed doordachte vragen met de juiste vragen op het juiste niveau, wat wil je weten)</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537196010"/>
                  </a:ext>
                </a:extLst>
              </a:tr>
              <a:tr h="37084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marL="0" lvl="0" algn="l" defTabSz="914400" rtl="0" eaLnBrk="1" latinLnBrk="0" hangingPunct="1">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Uitvoeren van stakeholderstevredenheidsonderzoek/ stakeholderbijeenkomsten (zie Management van Middelen)</a:t>
                      </a:r>
                    </a:p>
                    <a:p>
                      <a:pPr marL="0" lvl="0" algn="l" defTabSz="914400" rtl="0" eaLnBrk="1" latinLnBrk="0" hangingPunct="1">
                        <a:buNone/>
                      </a:pPr>
                      <a:r>
                        <a:rPr lang="nl-NL" sz="600" i="1" kern="1200" dirty="0">
                          <a:solidFill>
                            <a:schemeClr val="tx1"/>
                          </a:solidFill>
                          <a:effectLst/>
                          <a:latin typeface="Calibri" panose="020F0502020204030204" pitchFamily="34" charset="0"/>
                          <a:ea typeface="+mn-ea"/>
                          <a:cs typeface="Times New Roman" panose="02020603050405020304" pitchFamily="18" charset="0"/>
                        </a:rPr>
                        <a:t>(goed doordachte vragen met de juiste vragen op het juiste niveau, wat wil je weten)</a:t>
                      </a:r>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2258463471"/>
                  </a:ext>
                </a:extLst>
              </a:tr>
              <a:tr h="396240">
                <a:tc vMerge="1">
                  <a:txBody>
                    <a:bodyPr/>
                    <a:lstStyle/>
                    <a:p>
                      <a:endParaRPr lang="nl-NL"/>
                    </a:p>
                  </a:txBody>
                  <a:tcPr/>
                </a:tc>
                <a:tc vMerge="1">
                  <a:txBody>
                    <a:bodyPr/>
                    <a:lstStyle/>
                    <a:p>
                      <a:endParaRPr lang="nl-NL"/>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kern="1200" dirty="0">
                          <a:solidFill>
                            <a:schemeClr val="tx1"/>
                          </a:solidFill>
                          <a:effectLst/>
                          <a:latin typeface="Calibri" panose="020F0502020204030204" pitchFamily="34" charset="0"/>
                          <a:ea typeface="+mn-ea"/>
                          <a:cs typeface="Times New Roman" panose="02020603050405020304" pitchFamily="18" charset="0"/>
                        </a:rPr>
                        <a:t>Stel vast dat de stakeholder de geleverde waarde herkent</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3755614091"/>
                  </a:ext>
                </a:extLst>
              </a:tr>
              <a:tr h="370840">
                <a:tc vMerge="1">
                  <a:txBody>
                    <a:bodyPr/>
                    <a:lstStyle/>
                    <a:p>
                      <a:endParaRPr lang="nl-NL"/>
                    </a:p>
                  </a:txBody>
                  <a:tcPr/>
                </a:tc>
                <a:tc vMerge="1">
                  <a:txBody>
                    <a:bodyPr/>
                    <a:lstStyle/>
                    <a:p>
                      <a:endParaRPr lang="nl-NL"/>
                    </a:p>
                  </a:txBody>
                  <a:tcPr/>
                </a:tc>
                <a:tc>
                  <a:txBody>
                    <a:bodyPr/>
                    <a:lstStyle/>
                    <a:p>
                      <a:pPr marL="0" lvl="0" indent="0">
                        <a:lnSpc>
                          <a:spcPct val="107000"/>
                        </a:lnSpc>
                        <a:spcAft>
                          <a:spcPts val="800"/>
                        </a:spcAft>
                        <a:buFont typeface="Symbol" panose="05050102010706020507" pitchFamily="18" charset="2"/>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Verzamel de uitkomsten van de onderzoeken, rapporteer op hoofdlijnen en urgentie en plaats op MT agenda. Bepaal prioriteit van de bevindingen, plan acties, wijs acties toe aan procesverantwoordelijke en monitor de opvolging</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4017870027"/>
                  </a:ext>
                </a:extLst>
              </a:tr>
            </a:tbl>
          </a:graphicData>
        </a:graphic>
      </p:graphicFrame>
      <p:sp>
        <p:nvSpPr>
          <p:cNvPr id="2" name="Tijdelijke aanduiding voor dianummer 1">
            <a:extLst>
              <a:ext uri="{FF2B5EF4-FFF2-40B4-BE49-F238E27FC236}">
                <a16:creationId xmlns:a16="http://schemas.microsoft.com/office/drawing/2014/main" id="{0C7C7076-14E3-4117-A3C6-A5B338D2C718}"/>
              </a:ext>
            </a:extLst>
          </p:cNvPr>
          <p:cNvSpPr>
            <a:spLocks noGrp="1"/>
          </p:cNvSpPr>
          <p:nvPr>
            <p:ph type="sldNum" sz="quarter" idx="12"/>
          </p:nvPr>
        </p:nvSpPr>
        <p:spPr/>
        <p:txBody>
          <a:bodyPr/>
          <a:lstStyle/>
          <a:p>
            <a:fld id="{103CB0E5-0E23-4933-8AB6-15A768443C0A}" type="slidenum">
              <a:rPr lang="nl-NL" smtClean="0"/>
              <a:t>36</a:t>
            </a:fld>
            <a:endParaRPr lang="nl-NL"/>
          </a:p>
        </p:txBody>
      </p:sp>
    </p:spTree>
    <p:extLst>
      <p:ext uri="{BB962C8B-B14F-4D97-AF65-F5344CB8AC3E}">
        <p14:creationId xmlns:p14="http://schemas.microsoft.com/office/powerpoint/2010/main" val="42803181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2">
            <a:extLst>
              <a:ext uri="{FF2B5EF4-FFF2-40B4-BE49-F238E27FC236}">
                <a16:creationId xmlns:a16="http://schemas.microsoft.com/office/drawing/2014/main" id="{68675514-0E92-4962-8E5C-98A1B063EBC7}"/>
              </a:ext>
            </a:extLst>
          </p:cNvPr>
          <p:cNvGraphicFramePr>
            <a:graphicFrameLocks noGrp="1"/>
          </p:cNvGraphicFramePr>
          <p:nvPr>
            <p:extLst>
              <p:ext uri="{D42A27DB-BD31-4B8C-83A1-F6EECF244321}">
                <p14:modId xmlns:p14="http://schemas.microsoft.com/office/powerpoint/2010/main" val="990474942"/>
              </p:ext>
            </p:extLst>
          </p:nvPr>
        </p:nvGraphicFramePr>
        <p:xfrm>
          <a:off x="738004" y="27528"/>
          <a:ext cx="10715992" cy="6802944"/>
        </p:xfrm>
        <a:graphic>
          <a:graphicData uri="http://schemas.openxmlformats.org/drawingml/2006/table">
            <a:tbl>
              <a:tblPr firstRow="1" bandRow="1">
                <a:tableStyleId>{5940675A-B579-460E-94D1-54222C63F5DA}</a:tableStyleId>
              </a:tblPr>
              <a:tblGrid>
                <a:gridCol w="1656446">
                  <a:extLst>
                    <a:ext uri="{9D8B030D-6E8A-4147-A177-3AD203B41FA5}">
                      <a16:colId xmlns:a16="http://schemas.microsoft.com/office/drawing/2014/main" val="1980687794"/>
                    </a:ext>
                  </a:extLst>
                </a:gridCol>
                <a:gridCol w="2064431">
                  <a:extLst>
                    <a:ext uri="{9D8B030D-6E8A-4147-A177-3AD203B41FA5}">
                      <a16:colId xmlns:a16="http://schemas.microsoft.com/office/drawing/2014/main" val="1620095385"/>
                    </a:ext>
                  </a:extLst>
                </a:gridCol>
                <a:gridCol w="4190352">
                  <a:extLst>
                    <a:ext uri="{9D8B030D-6E8A-4147-A177-3AD203B41FA5}">
                      <a16:colId xmlns:a16="http://schemas.microsoft.com/office/drawing/2014/main" val="1960387525"/>
                    </a:ext>
                  </a:extLst>
                </a:gridCol>
                <a:gridCol w="208280">
                  <a:extLst>
                    <a:ext uri="{9D8B030D-6E8A-4147-A177-3AD203B41FA5}">
                      <a16:colId xmlns:a16="http://schemas.microsoft.com/office/drawing/2014/main" val="2904915509"/>
                    </a:ext>
                  </a:extLst>
                </a:gridCol>
                <a:gridCol w="208280">
                  <a:extLst>
                    <a:ext uri="{9D8B030D-6E8A-4147-A177-3AD203B41FA5}">
                      <a16:colId xmlns:a16="http://schemas.microsoft.com/office/drawing/2014/main" val="1797782378"/>
                    </a:ext>
                  </a:extLst>
                </a:gridCol>
                <a:gridCol w="208280">
                  <a:extLst>
                    <a:ext uri="{9D8B030D-6E8A-4147-A177-3AD203B41FA5}">
                      <a16:colId xmlns:a16="http://schemas.microsoft.com/office/drawing/2014/main" val="3099696435"/>
                    </a:ext>
                  </a:extLst>
                </a:gridCol>
                <a:gridCol w="208280">
                  <a:extLst>
                    <a:ext uri="{9D8B030D-6E8A-4147-A177-3AD203B41FA5}">
                      <a16:colId xmlns:a16="http://schemas.microsoft.com/office/drawing/2014/main" val="2808535185"/>
                    </a:ext>
                  </a:extLst>
                </a:gridCol>
                <a:gridCol w="684020">
                  <a:extLst>
                    <a:ext uri="{9D8B030D-6E8A-4147-A177-3AD203B41FA5}">
                      <a16:colId xmlns:a16="http://schemas.microsoft.com/office/drawing/2014/main" val="3407259166"/>
                    </a:ext>
                  </a:extLst>
                </a:gridCol>
                <a:gridCol w="671804">
                  <a:extLst>
                    <a:ext uri="{9D8B030D-6E8A-4147-A177-3AD203B41FA5}">
                      <a16:colId xmlns:a16="http://schemas.microsoft.com/office/drawing/2014/main" val="3119544773"/>
                    </a:ext>
                  </a:extLst>
                </a:gridCol>
                <a:gridCol w="615819">
                  <a:extLst>
                    <a:ext uri="{9D8B030D-6E8A-4147-A177-3AD203B41FA5}">
                      <a16:colId xmlns:a16="http://schemas.microsoft.com/office/drawing/2014/main" val="308118611"/>
                    </a:ext>
                  </a:extLst>
                </a:gridCol>
              </a:tblGrid>
              <a:tr h="166074">
                <a:tc gridSpan="10">
                  <a:txBody>
                    <a:bodyPr/>
                    <a:lstStyle/>
                    <a:p>
                      <a:r>
                        <a:rPr lang="nl-NL" sz="1400" b="1" i="1" kern="1200" dirty="0">
                          <a:solidFill>
                            <a:schemeClr val="accent1">
                              <a:lumMod val="50000"/>
                            </a:schemeClr>
                          </a:solidFill>
                          <a:latin typeface="+mn-lt"/>
                          <a:ea typeface="+mn-ea"/>
                          <a:cs typeface="+mn-cs"/>
                        </a:rPr>
                        <a:t>Management van Processen – Doorlichten en verbeteren</a:t>
                      </a:r>
                    </a:p>
                  </a:txBody>
                  <a:tcPr>
                    <a:solidFill>
                      <a:schemeClr val="accent6">
                        <a:lumMod val="60000"/>
                        <a:lumOff val="40000"/>
                      </a:schemeClr>
                    </a:solidFill>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tc hMerge="1">
                  <a:txBody>
                    <a:bodyPr/>
                    <a:lstStyle/>
                    <a:p>
                      <a:pPr marL="0" algn="l" defTabSz="914400" rtl="0" eaLnBrk="1" latinLnBrk="0" hangingPunct="1"/>
                      <a:endParaRPr lang="nl-NL" sz="1400" b="1" kern="1200" dirty="0">
                        <a:solidFill>
                          <a:schemeClr val="accent1">
                            <a:lumMod val="50000"/>
                          </a:schemeClr>
                        </a:solidFill>
                        <a:latin typeface="+mn-lt"/>
                        <a:ea typeface="+mn-ea"/>
                        <a:cs typeface="+mn-cs"/>
                      </a:endParaRPr>
                    </a:p>
                  </a:txBody>
                  <a:tcPr/>
                </a:tc>
                <a:extLst>
                  <a:ext uri="{0D108BD9-81ED-4DB2-BD59-A6C34878D82A}">
                    <a16:rowId xmlns:a16="http://schemas.microsoft.com/office/drawing/2014/main" val="3262346146"/>
                  </a:ext>
                </a:extLst>
              </a:tr>
              <a:tr h="307910">
                <a:tc>
                  <a:txBody>
                    <a:bodyPr/>
                    <a:lstStyle/>
                    <a:p>
                      <a:r>
                        <a:rPr lang="nl-NL" sz="1400" b="1" kern="1200" dirty="0">
                          <a:solidFill>
                            <a:schemeClr val="accent1">
                              <a:lumMod val="50000"/>
                            </a:schemeClr>
                          </a:solidFill>
                          <a:latin typeface="+mn-lt"/>
                          <a:ea typeface="+mn-ea"/>
                          <a:cs typeface="+mn-cs"/>
                        </a:rPr>
                        <a:t>KPI</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Prestatie-indicator</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Activiteit</a:t>
                      </a:r>
                    </a:p>
                  </a:txBody>
                  <a:tcPr>
                    <a:solidFill>
                      <a:schemeClr val="tx2">
                        <a:lumMod val="20000"/>
                        <a:lumOff val="80000"/>
                      </a:schemeClr>
                    </a:solidFill>
                  </a:tcPr>
                </a:tc>
                <a:tc gridSpan="4">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1</a:t>
                      </a:r>
                    </a:p>
                  </a:txBody>
                  <a:tcPr>
                    <a:solidFill>
                      <a:schemeClr val="tx2">
                        <a:lumMod val="20000"/>
                        <a:lumOff val="80000"/>
                      </a:schemeClr>
                    </a:solidFill>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2</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3</a:t>
                      </a:r>
                    </a:p>
                  </a:txBody>
                  <a:tcPr>
                    <a:solidFill>
                      <a:schemeClr val="tx2">
                        <a:lumMod val="20000"/>
                        <a:lumOff val="80000"/>
                      </a:schemeClr>
                    </a:solidFill>
                  </a:tcPr>
                </a:tc>
                <a:tc>
                  <a:txBody>
                    <a:bodyPr/>
                    <a:lstStyle/>
                    <a:p>
                      <a:pPr marL="0" algn="l" defTabSz="914400" rtl="0" eaLnBrk="1" latinLnBrk="0" hangingPunct="1"/>
                      <a:r>
                        <a:rPr lang="nl-NL" sz="1400" b="1" kern="1200" dirty="0">
                          <a:solidFill>
                            <a:schemeClr val="accent1">
                              <a:lumMod val="50000"/>
                            </a:schemeClr>
                          </a:solidFill>
                          <a:latin typeface="+mn-lt"/>
                          <a:ea typeface="+mn-ea"/>
                          <a:cs typeface="+mn-cs"/>
                        </a:rPr>
                        <a:t>Jaar 4</a:t>
                      </a:r>
                    </a:p>
                  </a:txBody>
                  <a:tcPr>
                    <a:solidFill>
                      <a:schemeClr val="tx2">
                        <a:lumMod val="20000"/>
                        <a:lumOff val="80000"/>
                      </a:schemeClr>
                    </a:solidFill>
                  </a:tcPr>
                </a:tc>
                <a:extLst>
                  <a:ext uri="{0D108BD9-81ED-4DB2-BD59-A6C34878D82A}">
                    <a16:rowId xmlns:a16="http://schemas.microsoft.com/office/drawing/2014/main" val="1538182492"/>
                  </a:ext>
                </a:extLst>
              </a:tr>
              <a:tr h="117847">
                <a:tc rowSpan="14">
                  <a:txBody>
                    <a:bodyPr/>
                    <a:lstStyle/>
                    <a:p>
                      <a:pPr marL="0" indent="0" algn="l">
                        <a:buFontTx/>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5.5 De organisatie zoekt actief naar vernieuwing en verbetering en past haar processen hierop aan</a:t>
                      </a:r>
                    </a:p>
                  </a:txBody>
                  <a:tcPr/>
                </a:tc>
                <a:tc rowSpan="3">
                  <a:txBody>
                    <a:bodyPr/>
                    <a:lstStyle/>
                    <a:p>
                      <a:pPr marL="0" indent="0" algn="l" defTabSz="914400" rtl="0" eaLnBrk="1" latinLnBrk="0" hangingPunct="1">
                        <a:buFontTx/>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De organisatie is in staat tot Continu Verbeteren</a:t>
                      </a:r>
                    </a:p>
                    <a:p>
                      <a:pPr marL="0" algn="l" defTabSz="914400" rtl="0" eaLnBrk="1" latinLnBrk="0" hangingPunct="1"/>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lvl="0">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Op alle niveaus (persoonlijk) leiderschap op stimuleren. Verantwoordelijkheid geven en verantwoordelijkheid nemen bespreekbaar maken en daarnaar handelen. (1.2 en 1.3 De feedbackcultuur is geïmplementeerd)</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112727752"/>
                  </a:ext>
                </a:extLst>
              </a:tr>
              <a:tr h="37084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lvl="0">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Bevoegdheid voor het nemen van beslissingen, voor het initiëren van veranderingen en doorvoeren van verbeteringen is vastgelegd en gecommuniceerd (medewerker geeft aan te weten welke bevoegdheid hij/zij heeft, en wanneer het buiten eigen bevoegdheid valt, wie de bevoegdheid wel heeft, en hoe het verbetervoorstel moet worden aangeleverd)</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537196010"/>
                  </a:ext>
                </a:extLst>
              </a:tr>
              <a:tr h="548640">
                <a:tc vMerge="1">
                  <a:txBody>
                    <a:bodyPr/>
                    <a:lstStyle/>
                    <a:p>
                      <a:endParaRPr lang="nl-NL"/>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lvl="0">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Inzicht in de werking van processen, verbanden/relatie tussen processen en bijdrage aan de strategie van de organisatie is structureel onderwerp van gesprek op alle niveaus in de organisatie.</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2258463471"/>
                  </a:ext>
                </a:extLst>
              </a:tr>
              <a:tr h="396240">
                <a:tc vMerge="1">
                  <a:txBody>
                    <a:bodyPr/>
                    <a:lstStyle/>
                    <a:p>
                      <a:endParaRPr lang="nl-NL"/>
                    </a:p>
                  </a:txBody>
                  <a:tcPr/>
                </a:tc>
                <a:tc rowSpan="11">
                  <a:txBody>
                    <a:bodyPr/>
                    <a:lstStyle/>
                    <a:p>
                      <a:r>
                        <a:rPr lang="nl-NL" sz="1000" kern="1200" dirty="0">
                          <a:solidFill>
                            <a:schemeClr val="tx1"/>
                          </a:solidFill>
                          <a:effectLst/>
                          <a:latin typeface="Calibri" panose="020F0502020204030204" pitchFamily="34" charset="0"/>
                          <a:ea typeface="+mn-ea"/>
                          <a:cs typeface="Times New Roman" panose="02020603050405020304" pitchFamily="18" charset="0"/>
                        </a:rPr>
                        <a:t>De organisatie verbetert continu </a:t>
                      </a:r>
                    </a:p>
                    <a:p>
                      <a:r>
                        <a:rPr lang="nl-NL" sz="600" i="1" kern="1200" dirty="0">
                          <a:solidFill>
                            <a:schemeClr val="tx1"/>
                          </a:solidFill>
                          <a:effectLst/>
                          <a:latin typeface="Calibri" panose="020F0502020204030204" pitchFamily="34" charset="0"/>
                          <a:ea typeface="+mn-ea"/>
                          <a:cs typeface="Times New Roman" panose="02020603050405020304" pitchFamily="18" charset="0"/>
                        </a:rPr>
                        <a:t>Operationele uitwerking voor ieder niveau in de organisatie</a:t>
                      </a:r>
                    </a:p>
                    <a:p>
                      <a:endParaRPr lang="nl-NL"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kern="1200" dirty="0">
                          <a:solidFill>
                            <a:schemeClr val="tx1"/>
                          </a:solidFill>
                          <a:effectLst/>
                          <a:latin typeface="Calibri" panose="020F0502020204030204" pitchFamily="34" charset="0"/>
                          <a:ea typeface="+mn-ea"/>
                          <a:cs typeface="Times New Roman" panose="02020603050405020304" pitchFamily="18" charset="0"/>
                        </a:rPr>
                        <a:t>Verzamel verbeterideëen structureel (komen uit procestoetsen, waste-</a:t>
                      </a:r>
                      <a:r>
                        <a:rPr lang="nl-NL" sz="1000" kern="1200" dirty="0" err="1">
                          <a:solidFill>
                            <a:schemeClr val="tx1"/>
                          </a:solidFill>
                          <a:effectLst/>
                          <a:latin typeface="Calibri" panose="020F0502020204030204" pitchFamily="34" charset="0"/>
                          <a:ea typeface="+mn-ea"/>
                          <a:cs typeface="Times New Roman" panose="02020603050405020304" pitchFamily="18" charset="0"/>
                        </a:rPr>
                        <a:t>walks</a:t>
                      </a:r>
                      <a:r>
                        <a:rPr lang="nl-NL" sz="1000" kern="1200" dirty="0">
                          <a:solidFill>
                            <a:schemeClr val="tx1"/>
                          </a:solidFill>
                          <a:effectLst/>
                          <a:latin typeface="Calibri" panose="020F0502020204030204" pitchFamily="34" charset="0"/>
                          <a:ea typeface="+mn-ea"/>
                          <a:cs typeface="Times New Roman" panose="02020603050405020304" pitchFamily="18" charset="0"/>
                        </a:rPr>
                        <a:t>, samenwerkingen, tevredenheidsonderzoeken, bedrijfssimulaties etc.)</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3755614091"/>
                  </a:ext>
                </a:extLst>
              </a:tr>
              <a:tr h="370840">
                <a:tc vMerge="1">
                  <a:txBody>
                    <a:bodyPr/>
                    <a:lstStyle/>
                    <a:p>
                      <a:endParaRPr lang="nl-NL"/>
                    </a:p>
                  </a:txBody>
                  <a:tcPr/>
                </a:tc>
                <a:tc vMerge="1">
                  <a:txBody>
                    <a:bodyPr/>
                    <a:lstStyle/>
                    <a:p>
                      <a:pPr marL="0" algn="l" defTabSz="914400" rtl="0" eaLnBrk="1" latinLnBrk="0" hangingPunct="1"/>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marL="0" lvl="0" indent="0">
                        <a:lnSpc>
                          <a:spcPct val="107000"/>
                        </a:lnSpc>
                        <a:spcAft>
                          <a:spcPts val="0"/>
                        </a:spcAft>
                        <a:buFont typeface="Symbol" panose="05050102010706020507" pitchFamily="18" charset="2"/>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Maak verbetervoorstellen </a:t>
                      </a:r>
                    </a:p>
                    <a:p>
                      <a:pPr marL="0" lvl="0" indent="0" algn="l" defTabSz="914400" rtl="0" eaLnBrk="1" latinLnBrk="0" hangingPunct="1">
                        <a:lnSpc>
                          <a:spcPct val="107000"/>
                        </a:lnSpc>
                        <a:spcAft>
                          <a:spcPts val="0"/>
                        </a:spcAft>
                        <a:buFont typeface="Symbol" panose="05050102010706020507" pitchFamily="18" charset="2"/>
                        <a:buNone/>
                      </a:pPr>
                      <a:r>
                        <a:rPr lang="nl-NL" sz="600" i="1" kern="1200" dirty="0">
                          <a:solidFill>
                            <a:schemeClr val="tx1"/>
                          </a:solidFill>
                          <a:effectLst/>
                          <a:latin typeface="Calibri" panose="020F0502020204030204" pitchFamily="34" charset="0"/>
                          <a:ea typeface="+mn-ea"/>
                          <a:cs typeface="Times New Roman" panose="02020603050405020304" pitchFamily="18" charset="0"/>
                        </a:rPr>
                        <a:t>Probleemdefinitie, doel van de verbetering, analyse van het proces/probleem, identificeren verspillingen, oorzaakanalyse, onderzoeken mogelijke oplossingen en PDCA en borging.</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140603574"/>
                  </a:ext>
                </a:extLst>
              </a:tr>
              <a:tr h="0">
                <a:tc vMerge="1">
                  <a:txBody>
                    <a:bodyPr/>
                    <a:lstStyle/>
                    <a:p>
                      <a:endParaRPr lang="nl-NL"/>
                    </a:p>
                  </a:txBody>
                  <a:tcPr/>
                </a:tc>
                <a:tc vMerge="1">
                  <a:txBody>
                    <a:bodyPr/>
                    <a:lstStyle/>
                    <a:p>
                      <a:endParaRPr lang="nl-NL"/>
                    </a:p>
                  </a:txBody>
                  <a:tcPr/>
                </a:tc>
                <a:tc>
                  <a:txBody>
                    <a:bodyPr/>
                    <a:lstStyle/>
                    <a:p>
                      <a:pPr marL="0" lvl="0" indent="0">
                        <a:lnSpc>
                          <a:spcPct val="107000"/>
                        </a:lnSpc>
                        <a:spcAft>
                          <a:spcPts val="0"/>
                        </a:spcAft>
                        <a:buFont typeface="Symbol" panose="05050102010706020507" pitchFamily="18" charset="2"/>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Prioriteer verbetervoorstellen/ideeën    		</a:t>
                      </a:r>
                    </a:p>
                    <a:p>
                      <a:pPr marL="0" lvl="0" indent="0">
                        <a:lnSpc>
                          <a:spcPct val="107000"/>
                        </a:lnSpc>
                        <a:spcAft>
                          <a:spcPts val="0"/>
                        </a:spcAft>
                        <a:buFont typeface="Symbol" panose="05050102010706020507" pitchFamily="18" charset="2"/>
                        <a:buNone/>
                      </a:pPr>
                      <a:r>
                        <a:rPr lang="nl-NL" sz="600" i="1" kern="1200" dirty="0">
                          <a:solidFill>
                            <a:schemeClr val="tx1"/>
                          </a:solidFill>
                          <a:effectLst/>
                          <a:latin typeface="Calibri" panose="020F0502020204030204" pitchFamily="34" charset="0"/>
                          <a:ea typeface="+mn-ea"/>
                          <a:cs typeface="Times New Roman" panose="02020603050405020304" pitchFamily="18" charset="0"/>
                        </a:rPr>
                        <a:t>Quick win, welke strategisch belang, hoeveel inspanning, hoeveel tijd, etc.</a:t>
                      </a:r>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4017870027"/>
                  </a:ext>
                </a:extLst>
              </a:tr>
              <a:tr h="161423">
                <a:tc vMerge="1">
                  <a:txBody>
                    <a:bodyPr/>
                    <a:lstStyle/>
                    <a:p>
                      <a:endParaRPr lang="nl-NL" sz="1000" i="0" kern="1200" dirty="0">
                        <a:solidFill>
                          <a:schemeClr val="accent1">
                            <a:lumMod val="50000"/>
                          </a:schemeClr>
                        </a:solidFill>
                        <a:latin typeface="+mn-lt"/>
                        <a:ea typeface="+mn-ea"/>
                        <a:cs typeface="+mn-cs"/>
                      </a:endParaRPr>
                    </a:p>
                  </a:txBody>
                  <a:tcPr/>
                </a:tc>
                <a:tc vMerge="1">
                  <a:txBody>
                    <a:bodyPr/>
                    <a:lstStyle/>
                    <a:p>
                      <a:pPr marL="0" algn="l" defTabSz="914400" rtl="0" eaLnBrk="1" latinLnBrk="0" hangingPunct="1"/>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lvl="0">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Stel verbeterteams samen per verbetervoorstel en werk de verbetervoorstellen uit.</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163456400"/>
                  </a:ext>
                </a:extLst>
              </a:tr>
              <a:tr h="370840">
                <a:tc vMerge="1">
                  <a:txBody>
                    <a:bodyPr/>
                    <a:lstStyle/>
                    <a:p>
                      <a:endParaRPr lang="nl-NL" sz="1000" i="0" kern="1200" dirty="0">
                        <a:solidFill>
                          <a:schemeClr val="accent1">
                            <a:lumMod val="50000"/>
                          </a:schemeClr>
                        </a:solidFill>
                        <a:latin typeface="+mn-lt"/>
                        <a:ea typeface="+mn-ea"/>
                        <a:cs typeface="+mn-cs"/>
                      </a:endParaRPr>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lvl="0">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Stel vast of verandering ook andere processen in de keten raakt </a:t>
                      </a:r>
                    </a:p>
                    <a:p>
                      <a:pPr lvl="0">
                        <a:buNone/>
                      </a:pPr>
                      <a:r>
                        <a:rPr lang="nl-NL" sz="600" i="1" kern="1200" dirty="0">
                          <a:solidFill>
                            <a:schemeClr val="tx1"/>
                          </a:solidFill>
                          <a:effectLst/>
                          <a:latin typeface="Calibri" panose="020F0502020204030204" pitchFamily="34" charset="0"/>
                          <a:ea typeface="+mn-ea"/>
                          <a:cs typeface="Times New Roman" panose="02020603050405020304" pitchFamily="18" charset="0"/>
                        </a:rPr>
                        <a:t>(moeten deze dan ook worden aangepast en wat is de impact daarvan?)</a:t>
                      </a:r>
                      <a:endParaRPr lang="nl-NL" sz="1000" kern="1200" dirty="0">
                        <a:solidFill>
                          <a:schemeClr val="tx1"/>
                        </a:solidFill>
                        <a:effectLst/>
                        <a:latin typeface="Calibri" panose="020F0502020204030204" pitchFamily="34" charset="0"/>
                        <a:ea typeface="+mn-ea"/>
                        <a:cs typeface="Times New Roman" panose="02020603050405020304" pitchFamily="18" charset="0"/>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31454823"/>
                  </a:ext>
                </a:extLst>
              </a:tr>
              <a:tr h="370840">
                <a:tc vMerge="1">
                  <a:txBody>
                    <a:bodyPr/>
                    <a:lstStyle/>
                    <a:p>
                      <a:endParaRPr lang="nl-NL"/>
                    </a:p>
                  </a:txBody>
                  <a:tcPr/>
                </a:tc>
                <a:tc vMerge="1">
                  <a:txBody>
                    <a:bodyPr/>
                    <a:lstStyle/>
                    <a:p>
                      <a:endParaRPr lang="nl-NL"/>
                    </a:p>
                  </a:txBody>
                  <a:tcPr/>
                </a:tc>
                <a:tc>
                  <a:txBody>
                    <a:bodyPr/>
                    <a:lstStyle/>
                    <a:p>
                      <a:pPr lvl="0">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Onderzoek opties, experimenteer en kies de beste oplossing.</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497586951"/>
                  </a:ext>
                </a:extLst>
              </a:tr>
              <a:tr h="370840">
                <a:tc vMerge="1">
                  <a:txBody>
                    <a:bodyPr/>
                    <a:lstStyle/>
                    <a:p>
                      <a:endParaRPr lang="nl-NL" sz="1000" i="0" kern="1200" dirty="0">
                        <a:solidFill>
                          <a:schemeClr val="accent1">
                            <a:lumMod val="50000"/>
                          </a:schemeClr>
                        </a:solidFill>
                        <a:latin typeface="+mn-lt"/>
                        <a:ea typeface="+mn-ea"/>
                        <a:cs typeface="+mn-cs"/>
                      </a:endParaRPr>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a:lnSpc>
                          <a:spcPct val="107000"/>
                        </a:lnSpc>
                        <a:spcAft>
                          <a:spcPts val="800"/>
                        </a:spcAft>
                      </a:pPr>
                      <a:r>
                        <a:rPr lang="nl-NL" sz="1000" kern="1200" dirty="0">
                          <a:solidFill>
                            <a:schemeClr val="tx1"/>
                          </a:solidFill>
                          <a:effectLst/>
                          <a:latin typeface="Calibri" panose="020F0502020204030204" pitchFamily="34" charset="0"/>
                          <a:ea typeface="+mn-ea"/>
                          <a:cs typeface="Times New Roman" panose="02020603050405020304" pitchFamily="18" charset="0"/>
                        </a:rPr>
                        <a:t>Test nieuwe werkwijze</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2358219659"/>
                  </a:ext>
                </a:extLst>
              </a:tr>
              <a:tr h="370840">
                <a:tc vMerge="1">
                  <a:txBody>
                    <a:bodyPr/>
                    <a:lstStyle/>
                    <a:p>
                      <a:endParaRPr lang="nl-NL"/>
                    </a:p>
                  </a:txBody>
                  <a:tcPr/>
                </a:tc>
                <a:tc vMerge="1">
                  <a:txBody>
                    <a:bodyPr/>
                    <a:lstStyle/>
                    <a:p>
                      <a:endParaRPr lang="nl-NL"/>
                    </a:p>
                  </a:txBody>
                  <a:tcPr/>
                </a:tc>
                <a:tc>
                  <a:txBody>
                    <a:bodyPr/>
                    <a:lstStyle/>
                    <a:p>
                      <a:pPr>
                        <a:lnSpc>
                          <a:spcPct val="107000"/>
                        </a:lnSpc>
                        <a:spcAft>
                          <a:spcPts val="800"/>
                        </a:spcAft>
                      </a:pPr>
                      <a:r>
                        <a:rPr lang="nl-NL" sz="1000" kern="1200" dirty="0">
                          <a:solidFill>
                            <a:schemeClr val="tx1"/>
                          </a:solidFill>
                          <a:effectLst/>
                          <a:latin typeface="Calibri" panose="020F0502020204030204" pitchFamily="34" charset="0"/>
                          <a:ea typeface="+mn-ea"/>
                          <a:cs typeface="Times New Roman" panose="02020603050405020304" pitchFamily="18" charset="0"/>
                        </a:rPr>
                        <a:t>Procesaanpassing noodzakelijk - Bevoegde past fysieke proces aan.</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477718009"/>
                  </a:ext>
                </a:extLst>
              </a:tr>
              <a:tr h="370840">
                <a:tc vMerge="1">
                  <a:txBody>
                    <a:bodyPr/>
                    <a:lstStyle/>
                    <a:p>
                      <a:endParaRPr lang="nl-NL"/>
                    </a:p>
                  </a:txBody>
                  <a:tcPr/>
                </a:tc>
                <a:tc vMerge="1">
                  <a:txBody>
                    <a:bodyPr/>
                    <a:lstStyle/>
                    <a:p>
                      <a:endParaRPr lang="nl-NL"/>
                    </a:p>
                  </a:txBody>
                  <a:tcPr/>
                </a:tc>
                <a:tc>
                  <a:txBody>
                    <a:bodyPr/>
                    <a:lstStyle/>
                    <a:p>
                      <a:pPr>
                        <a:lnSpc>
                          <a:spcPct val="107000"/>
                        </a:lnSpc>
                        <a:spcAft>
                          <a:spcPts val="800"/>
                        </a:spcAft>
                      </a:pPr>
                      <a:r>
                        <a:rPr lang="nl-NL" sz="1000" kern="1200" dirty="0">
                          <a:solidFill>
                            <a:schemeClr val="tx1"/>
                          </a:solidFill>
                          <a:effectLst/>
                          <a:latin typeface="Calibri" panose="020F0502020204030204" pitchFamily="34" charset="0"/>
                          <a:ea typeface="+mn-ea"/>
                          <a:cs typeface="Times New Roman" panose="02020603050405020304" pitchFamily="18" charset="0"/>
                        </a:rPr>
                        <a:t>Communiceer het nieuwe proces (wijze van communicatie is afhankelijk van de impact op de organisatie, het proces en de medewerkers)</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561036698"/>
                  </a:ext>
                </a:extLst>
              </a:tr>
              <a:tr h="370840">
                <a:tc vMerge="1">
                  <a:txBody>
                    <a:bodyPr/>
                    <a:lstStyle/>
                    <a:p>
                      <a:endParaRPr lang="nl-NL"/>
                    </a:p>
                  </a:txBody>
                  <a:tcPr/>
                </a:tc>
                <a:tc vMerge="1">
                  <a:txBody>
                    <a:bodyPr/>
                    <a:lstStyle/>
                    <a:p>
                      <a:endParaRPr lang="nl-NL"/>
                    </a:p>
                  </a:txBody>
                  <a:tcPr/>
                </a:tc>
                <a:tc>
                  <a:txBody>
                    <a:bodyPr/>
                    <a:lstStyle/>
                    <a:p>
                      <a:pPr marL="0" lvl="0" indent="0">
                        <a:lnSpc>
                          <a:spcPct val="107000"/>
                        </a:lnSpc>
                        <a:spcAft>
                          <a:spcPts val="800"/>
                        </a:spcAft>
                        <a:buFont typeface="Symbol" panose="05050102010706020507" pitchFamily="18" charset="2"/>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Implementeer en borg het nieuwe proces in de organisatie.</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2350953919"/>
                  </a:ext>
                </a:extLst>
              </a:tr>
              <a:tr h="370840">
                <a:tc vMerge="1">
                  <a:txBody>
                    <a:bodyPr/>
                    <a:lstStyle/>
                    <a:p>
                      <a:endParaRPr lang="nl-NL" sz="1000" i="0" kern="1200" dirty="0">
                        <a:solidFill>
                          <a:schemeClr val="accent1">
                            <a:lumMod val="50000"/>
                          </a:schemeClr>
                        </a:solidFill>
                        <a:latin typeface="+mn-lt"/>
                        <a:ea typeface="+mn-ea"/>
                        <a:cs typeface="+mn-cs"/>
                      </a:endParaRPr>
                    </a:p>
                  </a:txBody>
                  <a:tcPr/>
                </a:tc>
                <a:tc vMerge="1">
                  <a:txBody>
                    <a:bodyPr/>
                    <a:lstStyle/>
                    <a:p>
                      <a:pPr marL="0" algn="l" defTabSz="914400" rtl="0" eaLnBrk="1" latinLnBrk="0" hangingPunct="1"/>
                      <a:endParaRPr lang="nl-NL" sz="1000" i="0" kern="1200" dirty="0">
                        <a:solidFill>
                          <a:schemeClr val="accent1">
                            <a:lumMod val="50000"/>
                          </a:schemeClr>
                        </a:solidFill>
                        <a:latin typeface="+mn-lt"/>
                        <a:ea typeface="+mn-ea"/>
                        <a:cs typeface="+mn-cs"/>
                      </a:endParaRPr>
                    </a:p>
                  </a:txBody>
                  <a:tcPr/>
                </a:tc>
                <a:tc>
                  <a:txBody>
                    <a:bodyPr/>
                    <a:lstStyle/>
                    <a:p>
                      <a:pPr marL="0" lvl="0" indent="0">
                        <a:lnSpc>
                          <a:spcPct val="107000"/>
                        </a:lnSpc>
                        <a:spcAft>
                          <a:spcPts val="800"/>
                        </a:spcAft>
                        <a:buFont typeface="Symbol" panose="05050102010706020507" pitchFamily="18" charset="2"/>
                        <a:buNone/>
                      </a:pPr>
                      <a:r>
                        <a:rPr lang="nl-NL" sz="1000" kern="1200" dirty="0">
                          <a:solidFill>
                            <a:schemeClr val="tx1"/>
                          </a:solidFill>
                          <a:effectLst/>
                          <a:latin typeface="Calibri" panose="020F0502020204030204" pitchFamily="34" charset="0"/>
                          <a:ea typeface="+mn-ea"/>
                          <a:cs typeface="Times New Roman" panose="02020603050405020304" pitchFamily="18" charset="0"/>
                        </a:rPr>
                        <a:t>Activiteit - Voer PDCA uit.</a:t>
                      </a: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3013876850"/>
                  </a:ext>
                </a:extLst>
              </a:tr>
            </a:tbl>
          </a:graphicData>
        </a:graphic>
      </p:graphicFrame>
      <p:sp>
        <p:nvSpPr>
          <p:cNvPr id="2" name="Tijdelijke aanduiding voor dianummer 1">
            <a:extLst>
              <a:ext uri="{FF2B5EF4-FFF2-40B4-BE49-F238E27FC236}">
                <a16:creationId xmlns:a16="http://schemas.microsoft.com/office/drawing/2014/main" id="{2C05DD36-4BE0-4CFB-AF8D-0FB9175E1073}"/>
              </a:ext>
            </a:extLst>
          </p:cNvPr>
          <p:cNvSpPr>
            <a:spLocks noGrp="1"/>
          </p:cNvSpPr>
          <p:nvPr>
            <p:ph type="sldNum" sz="quarter" idx="12"/>
          </p:nvPr>
        </p:nvSpPr>
        <p:spPr/>
        <p:txBody>
          <a:bodyPr/>
          <a:lstStyle/>
          <a:p>
            <a:fld id="{103CB0E5-0E23-4933-8AB6-15A768443C0A}" type="slidenum">
              <a:rPr lang="nl-NL" smtClean="0"/>
              <a:t>37</a:t>
            </a:fld>
            <a:endParaRPr lang="nl-NL"/>
          </a:p>
        </p:txBody>
      </p:sp>
    </p:spTree>
    <p:extLst>
      <p:ext uri="{BB962C8B-B14F-4D97-AF65-F5344CB8AC3E}">
        <p14:creationId xmlns:p14="http://schemas.microsoft.com/office/powerpoint/2010/main" val="21869172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6B2FF907-5749-4FDC-A7BD-2DB9AF233017}"/>
              </a:ext>
            </a:extLst>
          </p:cNvPr>
          <p:cNvSpPr>
            <a:spLocks noGrp="1"/>
          </p:cNvSpPr>
          <p:nvPr>
            <p:ph type="body" sz="quarter" idx="15"/>
          </p:nvPr>
        </p:nvSpPr>
        <p:spPr/>
        <p:txBody>
          <a:bodyPr/>
          <a:lstStyle/>
          <a:p>
            <a:pPr>
              <a:spcBef>
                <a:spcPts val="0"/>
              </a:spcBef>
            </a:pPr>
            <a:endParaRPr lang="nl-NL" sz="1200" dirty="0"/>
          </a:p>
          <a:p>
            <a:pPr>
              <a:spcBef>
                <a:spcPts val="0"/>
              </a:spcBef>
            </a:pPr>
            <a:endParaRPr lang="nl-NL" dirty="0"/>
          </a:p>
          <a:p>
            <a:pPr>
              <a:spcBef>
                <a:spcPts val="0"/>
              </a:spcBef>
            </a:pPr>
            <a:endParaRPr lang="nl-NL" dirty="0"/>
          </a:p>
          <a:p>
            <a:pPr>
              <a:spcBef>
                <a:spcPts val="0"/>
              </a:spcBef>
            </a:pPr>
            <a:endParaRPr lang="nl-NL" dirty="0"/>
          </a:p>
          <a:p>
            <a:pPr>
              <a:spcBef>
                <a:spcPts val="0"/>
              </a:spcBef>
            </a:pPr>
            <a:endParaRPr lang="nl-NL" sz="1200" dirty="0"/>
          </a:p>
          <a:p>
            <a:pPr>
              <a:spcBef>
                <a:spcPts val="0"/>
              </a:spcBef>
            </a:pPr>
            <a:r>
              <a:rPr lang="nl-NL" sz="1200" dirty="0"/>
              <a:t>Frederike Kuijpers</a:t>
            </a:r>
          </a:p>
          <a:p>
            <a:pPr>
              <a:spcBef>
                <a:spcPts val="0"/>
              </a:spcBef>
            </a:pPr>
            <a:endParaRPr lang="nl-NL" sz="1200" dirty="0"/>
          </a:p>
          <a:p>
            <a:pPr>
              <a:spcBef>
                <a:spcPts val="0"/>
              </a:spcBef>
            </a:pPr>
            <a:r>
              <a:rPr lang="nl-NL" sz="1200" dirty="0"/>
              <a:t>Heb je vragen? Laat het me weten @ </a:t>
            </a:r>
            <a:r>
              <a:rPr lang="nl-NL" sz="1200" dirty="0">
                <a:hlinkClick r:id="rId2"/>
              </a:rPr>
              <a:t>fkuijpers@probiblio.nl</a:t>
            </a:r>
            <a:r>
              <a:rPr lang="nl-NL" sz="1200" dirty="0"/>
              <a:t> </a:t>
            </a:r>
          </a:p>
          <a:p>
            <a:endParaRPr lang="nl-NL" dirty="0"/>
          </a:p>
        </p:txBody>
      </p:sp>
    </p:spTree>
    <p:extLst>
      <p:ext uri="{BB962C8B-B14F-4D97-AF65-F5344CB8AC3E}">
        <p14:creationId xmlns:p14="http://schemas.microsoft.com/office/powerpoint/2010/main" val="1863562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873CFC19-15E3-4E4A-B0AB-434B8BCF07BD}"/>
              </a:ext>
            </a:extLst>
          </p:cNvPr>
          <p:cNvSpPr>
            <a:spLocks noGrp="1"/>
          </p:cNvSpPr>
          <p:nvPr>
            <p:ph type="sldNum" sz="quarter" idx="12"/>
          </p:nvPr>
        </p:nvSpPr>
        <p:spPr/>
        <p:txBody>
          <a:bodyPr/>
          <a:lstStyle/>
          <a:p>
            <a:fld id="{8A7A6979-0714-4377-B894-6BE4C2D6E202}" type="slidenum">
              <a:rPr lang="en-US" smtClean="0"/>
              <a:pPr/>
              <a:t>4</a:t>
            </a:fld>
            <a:endParaRPr lang="en-US" dirty="0"/>
          </a:p>
        </p:txBody>
      </p:sp>
      <p:pic>
        <p:nvPicPr>
          <p:cNvPr id="6" name="Afbeelding 5">
            <a:extLst>
              <a:ext uri="{FF2B5EF4-FFF2-40B4-BE49-F238E27FC236}">
                <a16:creationId xmlns:a16="http://schemas.microsoft.com/office/drawing/2014/main" id="{CEF8CBC6-9FEB-44ED-809F-E0A0E79B623E}"/>
              </a:ext>
            </a:extLst>
          </p:cNvPr>
          <p:cNvPicPr>
            <a:picLocks noChangeAspect="1"/>
          </p:cNvPicPr>
          <p:nvPr/>
        </p:nvPicPr>
        <p:blipFill>
          <a:blip r:embed="rId2"/>
          <a:stretch>
            <a:fillRect/>
          </a:stretch>
        </p:blipFill>
        <p:spPr>
          <a:xfrm>
            <a:off x="402524" y="1071580"/>
            <a:ext cx="5966746" cy="4473624"/>
          </a:xfrm>
          <a:prstGeom prst="rect">
            <a:avLst/>
          </a:prstGeom>
        </p:spPr>
      </p:pic>
      <p:sp>
        <p:nvSpPr>
          <p:cNvPr id="5" name="Titel 4">
            <a:extLst>
              <a:ext uri="{FF2B5EF4-FFF2-40B4-BE49-F238E27FC236}">
                <a16:creationId xmlns:a16="http://schemas.microsoft.com/office/drawing/2014/main" id="{5AC144BE-6CCD-4059-A580-649FEAB1019D}"/>
              </a:ext>
            </a:extLst>
          </p:cNvPr>
          <p:cNvSpPr>
            <a:spLocks noGrp="1"/>
          </p:cNvSpPr>
          <p:nvPr>
            <p:ph type="title"/>
          </p:nvPr>
        </p:nvSpPr>
        <p:spPr>
          <a:xfrm>
            <a:off x="599089" y="410409"/>
            <a:ext cx="10636470" cy="661171"/>
          </a:xfrm>
        </p:spPr>
        <p:txBody>
          <a:bodyPr>
            <a:normAutofit fontScale="90000"/>
          </a:bodyPr>
          <a:lstStyle/>
          <a:p>
            <a:r>
              <a:rPr lang="nl-NL" dirty="0"/>
              <a:t>Relatie tussen het INK/A3 model en verbeteren en vernieuwen (PDCA)</a:t>
            </a:r>
          </a:p>
        </p:txBody>
      </p:sp>
      <p:pic>
        <p:nvPicPr>
          <p:cNvPr id="10" name="Afbeelding 9">
            <a:extLst>
              <a:ext uri="{FF2B5EF4-FFF2-40B4-BE49-F238E27FC236}">
                <a16:creationId xmlns:a16="http://schemas.microsoft.com/office/drawing/2014/main" id="{A3CB45AF-3397-4286-8C23-D8D3EEBD811B}"/>
              </a:ext>
            </a:extLst>
          </p:cNvPr>
          <p:cNvPicPr>
            <a:picLocks noChangeAspect="1"/>
          </p:cNvPicPr>
          <p:nvPr/>
        </p:nvPicPr>
        <p:blipFill>
          <a:blip r:embed="rId3"/>
          <a:stretch>
            <a:fillRect/>
          </a:stretch>
        </p:blipFill>
        <p:spPr>
          <a:xfrm>
            <a:off x="6878655" y="2511973"/>
            <a:ext cx="5163070" cy="3867562"/>
          </a:xfrm>
          <a:prstGeom prst="rect">
            <a:avLst/>
          </a:prstGeom>
        </p:spPr>
      </p:pic>
      <p:sp>
        <p:nvSpPr>
          <p:cNvPr id="11" name="Pijl: rechts 10">
            <a:extLst>
              <a:ext uri="{FF2B5EF4-FFF2-40B4-BE49-F238E27FC236}">
                <a16:creationId xmlns:a16="http://schemas.microsoft.com/office/drawing/2014/main" id="{CBFBD8CD-969F-4E0E-AF73-B15F13AB9C0C}"/>
              </a:ext>
            </a:extLst>
          </p:cNvPr>
          <p:cNvSpPr/>
          <p:nvPr/>
        </p:nvSpPr>
        <p:spPr>
          <a:xfrm rot="1276423">
            <a:off x="6451223" y="2272765"/>
            <a:ext cx="1115041" cy="661171"/>
          </a:xfrm>
          <a:prstGeom prst="rightArrow">
            <a:avLst>
              <a:gd name="adj1" fmla="val 37282"/>
              <a:gd name="adj2" fmla="val 121534"/>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nl-NL"/>
          </a:p>
        </p:txBody>
      </p:sp>
      <p:sp>
        <p:nvSpPr>
          <p:cNvPr id="12" name="Rechthoek: afgeronde hoeken 11">
            <a:extLst>
              <a:ext uri="{FF2B5EF4-FFF2-40B4-BE49-F238E27FC236}">
                <a16:creationId xmlns:a16="http://schemas.microsoft.com/office/drawing/2014/main" id="{F07CFAE4-1D27-4294-9B1C-7BF921D5ADDD}"/>
              </a:ext>
            </a:extLst>
          </p:cNvPr>
          <p:cNvSpPr/>
          <p:nvPr/>
        </p:nvSpPr>
        <p:spPr>
          <a:xfrm>
            <a:off x="599089" y="5602505"/>
            <a:ext cx="6558456" cy="914400"/>
          </a:xfrm>
          <a:prstGeom prst="roundRect">
            <a:avLst/>
          </a:prstGeom>
          <a:solidFill>
            <a:schemeClr val="accent5">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100" dirty="0">
                <a:solidFill>
                  <a:schemeClr val="accent5">
                    <a:lumMod val="75000"/>
                  </a:schemeClr>
                </a:solidFill>
              </a:rPr>
              <a:t>In dit hulpmiddel richten we ons op het fundament van de bibliotheek: de </a:t>
            </a:r>
            <a:r>
              <a:rPr lang="nl-NL" sz="1100" b="1" dirty="0">
                <a:solidFill>
                  <a:schemeClr val="accent5">
                    <a:lumMod val="75000"/>
                  </a:schemeClr>
                </a:solidFill>
              </a:rPr>
              <a:t>organisatiegebieden</a:t>
            </a:r>
          </a:p>
          <a:p>
            <a:pPr algn="ctr"/>
            <a:r>
              <a:rPr lang="nl-NL" sz="1100" dirty="0">
                <a:solidFill>
                  <a:schemeClr val="accent5">
                    <a:lumMod val="75000"/>
                  </a:schemeClr>
                </a:solidFill>
              </a:rPr>
              <a:t>- Voor inspiratie op het gebied van KPI’s en maatschappelijke waarde in de resultaatgebieden verwijzen we naar het document ‘van KPI tot effect’ dat ook op de website van Probiblio te vinden is</a:t>
            </a:r>
            <a:r>
              <a:rPr lang="nl-NL" sz="1100" b="1" dirty="0">
                <a:solidFill>
                  <a:schemeClr val="accent5">
                    <a:lumMod val="75000"/>
                  </a:schemeClr>
                </a:solidFill>
              </a:rPr>
              <a:t>.</a:t>
            </a:r>
          </a:p>
        </p:txBody>
      </p:sp>
    </p:spTree>
    <p:extLst>
      <p:ext uri="{BB962C8B-B14F-4D97-AF65-F5344CB8AC3E}">
        <p14:creationId xmlns:p14="http://schemas.microsoft.com/office/powerpoint/2010/main" val="3562986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hthoek: afgeronde hoeken 15">
            <a:extLst>
              <a:ext uri="{FF2B5EF4-FFF2-40B4-BE49-F238E27FC236}">
                <a16:creationId xmlns:a16="http://schemas.microsoft.com/office/drawing/2014/main" id="{7E8857DE-523C-4A79-BFD3-48C792DA2D76}"/>
              </a:ext>
            </a:extLst>
          </p:cNvPr>
          <p:cNvSpPr/>
          <p:nvPr/>
        </p:nvSpPr>
        <p:spPr>
          <a:xfrm>
            <a:off x="607047" y="2413134"/>
            <a:ext cx="4075427" cy="914400"/>
          </a:xfrm>
          <a:prstGeom prst="round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nl-NL" sz="1400" dirty="0"/>
              <a:t>Ambitie</a:t>
            </a:r>
          </a:p>
          <a:p>
            <a:pPr algn="ctr"/>
            <a:r>
              <a:rPr lang="nl-NL" sz="1400" dirty="0"/>
              <a:t>Strategische koers</a:t>
            </a:r>
          </a:p>
        </p:txBody>
      </p:sp>
      <p:sp>
        <p:nvSpPr>
          <p:cNvPr id="14" name="Rechthoek: afgeronde hoeken 13">
            <a:extLst>
              <a:ext uri="{FF2B5EF4-FFF2-40B4-BE49-F238E27FC236}">
                <a16:creationId xmlns:a16="http://schemas.microsoft.com/office/drawing/2014/main" id="{A2BC2017-6A85-40C3-8458-AE0A455334AE}"/>
              </a:ext>
            </a:extLst>
          </p:cNvPr>
          <p:cNvSpPr/>
          <p:nvPr/>
        </p:nvSpPr>
        <p:spPr>
          <a:xfrm>
            <a:off x="613193" y="3241777"/>
            <a:ext cx="2767457" cy="9144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nl-NL" sz="1400" dirty="0">
                <a:solidFill>
                  <a:schemeClr val="bg1"/>
                </a:solidFill>
              </a:rPr>
              <a:t>Strategische doelstelling op (verdere) professionalisering </a:t>
            </a:r>
          </a:p>
          <a:p>
            <a:pPr algn="ctr"/>
            <a:r>
              <a:rPr lang="nl-NL" sz="1400" dirty="0">
                <a:solidFill>
                  <a:schemeClr val="bg1"/>
                </a:solidFill>
              </a:rPr>
              <a:t>van de organisatie</a:t>
            </a:r>
          </a:p>
        </p:txBody>
      </p:sp>
      <p:sp>
        <p:nvSpPr>
          <p:cNvPr id="8" name="Ruit 7">
            <a:extLst>
              <a:ext uri="{FF2B5EF4-FFF2-40B4-BE49-F238E27FC236}">
                <a16:creationId xmlns:a16="http://schemas.microsoft.com/office/drawing/2014/main" id="{44B47871-82C0-451B-BB95-E6C5F96E04A4}"/>
              </a:ext>
            </a:extLst>
          </p:cNvPr>
          <p:cNvSpPr/>
          <p:nvPr/>
        </p:nvSpPr>
        <p:spPr>
          <a:xfrm>
            <a:off x="2108604" y="2947032"/>
            <a:ext cx="3626070" cy="3615382"/>
          </a:xfrm>
          <a:prstGeom prst="diamond">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nl-NL" b="1" dirty="0"/>
              <a:t>Thema</a:t>
            </a:r>
          </a:p>
          <a:p>
            <a:pPr algn="ctr"/>
            <a:endParaRPr lang="nl-NL" dirty="0"/>
          </a:p>
          <a:p>
            <a:pPr algn="ctr"/>
            <a:endParaRPr lang="nl-NL" dirty="0"/>
          </a:p>
          <a:p>
            <a:pPr algn="ctr"/>
            <a:endParaRPr lang="nl-NL" dirty="0"/>
          </a:p>
          <a:p>
            <a:pPr algn="ctr"/>
            <a:endParaRPr lang="nl-NL" dirty="0"/>
          </a:p>
          <a:p>
            <a:pPr algn="ctr"/>
            <a:endParaRPr lang="nl-NL" dirty="0"/>
          </a:p>
          <a:p>
            <a:pPr algn="ctr"/>
            <a:endParaRPr lang="nl-NL" dirty="0"/>
          </a:p>
          <a:p>
            <a:pPr algn="ctr"/>
            <a:endParaRPr lang="nl-NL" dirty="0"/>
          </a:p>
          <a:p>
            <a:pPr algn="ctr"/>
            <a:endParaRPr lang="nl-NL" dirty="0"/>
          </a:p>
          <a:p>
            <a:pPr algn="ctr"/>
            <a:endParaRPr lang="nl-NL" dirty="0"/>
          </a:p>
        </p:txBody>
      </p:sp>
      <p:sp>
        <p:nvSpPr>
          <p:cNvPr id="13" name="Rechthoek: afgeronde hoeken 12">
            <a:extLst>
              <a:ext uri="{FF2B5EF4-FFF2-40B4-BE49-F238E27FC236}">
                <a16:creationId xmlns:a16="http://schemas.microsoft.com/office/drawing/2014/main" id="{D6E86321-4856-4BED-A9A1-9A5F107F20B0}"/>
              </a:ext>
            </a:extLst>
          </p:cNvPr>
          <p:cNvSpPr/>
          <p:nvPr/>
        </p:nvSpPr>
        <p:spPr>
          <a:xfrm>
            <a:off x="3335714" y="4727632"/>
            <a:ext cx="1092811" cy="9144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nl-NL" sz="1400" dirty="0">
                <a:solidFill>
                  <a:schemeClr val="bg1"/>
                </a:solidFill>
              </a:rPr>
              <a:t>Activiteit</a:t>
            </a:r>
          </a:p>
        </p:txBody>
      </p:sp>
      <p:sp>
        <p:nvSpPr>
          <p:cNvPr id="2" name="Tijdelijke aanduiding voor dianummer 1">
            <a:extLst>
              <a:ext uri="{FF2B5EF4-FFF2-40B4-BE49-F238E27FC236}">
                <a16:creationId xmlns:a16="http://schemas.microsoft.com/office/drawing/2014/main" id="{E3574856-CDBE-4AA1-8CD1-1FD69D034C66}"/>
              </a:ext>
            </a:extLst>
          </p:cNvPr>
          <p:cNvSpPr>
            <a:spLocks noGrp="1"/>
          </p:cNvSpPr>
          <p:nvPr>
            <p:ph type="sldNum" sz="quarter" idx="12"/>
          </p:nvPr>
        </p:nvSpPr>
        <p:spPr/>
        <p:txBody>
          <a:bodyPr/>
          <a:lstStyle/>
          <a:p>
            <a:fld id="{8A7A6979-0714-4377-B894-6BE4C2D6E202}" type="slidenum">
              <a:rPr lang="en-US" smtClean="0"/>
              <a:pPr/>
              <a:t>5</a:t>
            </a:fld>
            <a:endParaRPr lang="en-US" dirty="0"/>
          </a:p>
        </p:txBody>
      </p:sp>
      <p:sp>
        <p:nvSpPr>
          <p:cNvPr id="4" name="Tijdelijke aanduiding voor tekst 3">
            <a:extLst>
              <a:ext uri="{FF2B5EF4-FFF2-40B4-BE49-F238E27FC236}">
                <a16:creationId xmlns:a16="http://schemas.microsoft.com/office/drawing/2014/main" id="{ED75F4D8-672C-41D1-A689-B3C15A0859F2}"/>
              </a:ext>
            </a:extLst>
          </p:cNvPr>
          <p:cNvSpPr>
            <a:spLocks noGrp="1"/>
          </p:cNvSpPr>
          <p:nvPr>
            <p:ph type="body" sz="quarter" idx="13"/>
          </p:nvPr>
        </p:nvSpPr>
        <p:spPr>
          <a:xfrm>
            <a:off x="607047" y="1005643"/>
            <a:ext cx="5457334" cy="1386063"/>
          </a:xfrm>
        </p:spPr>
        <p:txBody>
          <a:bodyPr>
            <a:normAutofit fontScale="77500" lnSpcReduction="20000"/>
          </a:bodyPr>
          <a:lstStyle/>
          <a:p>
            <a:pPr marL="0" indent="0">
              <a:buNone/>
            </a:pPr>
            <a:r>
              <a:rPr lang="nl-NL" dirty="0"/>
              <a:t>Probiblio heeft dit document opgesteld om bibliotheken te helpen een plan te maken voor (verdere) professionalisering van het fundament van de organisatie. </a:t>
            </a:r>
          </a:p>
          <a:p>
            <a:pPr marL="0" indent="0">
              <a:buNone/>
            </a:pPr>
            <a:r>
              <a:rPr lang="nl-NL" dirty="0"/>
              <a:t>Er vanuit gaande dat professionalisering en ontwikkeling van de organisatie is opgenomen in de ambities van de bibliotheek en dat daarop een strategische doelstelling is geformuleerd, ziet dit er visueel als volgt uit:</a:t>
            </a:r>
          </a:p>
        </p:txBody>
      </p:sp>
      <p:sp>
        <p:nvSpPr>
          <p:cNvPr id="5" name="Titel 4">
            <a:extLst>
              <a:ext uri="{FF2B5EF4-FFF2-40B4-BE49-F238E27FC236}">
                <a16:creationId xmlns:a16="http://schemas.microsoft.com/office/drawing/2014/main" id="{FF327F83-C60C-402C-A979-CE65F4D708B4}"/>
              </a:ext>
            </a:extLst>
          </p:cNvPr>
          <p:cNvSpPr>
            <a:spLocks noGrp="1"/>
          </p:cNvSpPr>
          <p:nvPr>
            <p:ph type="title"/>
          </p:nvPr>
        </p:nvSpPr>
        <p:spPr>
          <a:xfrm>
            <a:off x="607047" y="278490"/>
            <a:ext cx="9324007" cy="661171"/>
          </a:xfrm>
        </p:spPr>
        <p:txBody>
          <a:bodyPr/>
          <a:lstStyle/>
          <a:p>
            <a:r>
              <a:rPr lang="nl-NL" dirty="0"/>
              <a:t>Leeswijzer</a:t>
            </a:r>
          </a:p>
        </p:txBody>
      </p:sp>
      <p:sp>
        <p:nvSpPr>
          <p:cNvPr id="6" name="Tijdelijke aanduiding voor tekst 3">
            <a:extLst>
              <a:ext uri="{FF2B5EF4-FFF2-40B4-BE49-F238E27FC236}">
                <a16:creationId xmlns:a16="http://schemas.microsoft.com/office/drawing/2014/main" id="{B26CE7B5-4BF4-4484-9C8F-B0A5381EBA1E}"/>
              </a:ext>
            </a:extLst>
          </p:cNvPr>
          <p:cNvSpPr txBox="1">
            <a:spLocks/>
          </p:cNvSpPr>
          <p:nvPr/>
        </p:nvSpPr>
        <p:spPr>
          <a:xfrm>
            <a:off x="6737248" y="875332"/>
            <a:ext cx="4535440" cy="4732890"/>
          </a:xfrm>
          <a:prstGeom prst="rect">
            <a:avLst/>
          </a:prstGeom>
        </p:spPr>
        <p:txBody>
          <a:bodyPr vert="horz" lIns="0" tIns="0" rIns="0" bIns="0" rtlCol="0">
            <a:normAutofit fontScale="77500" lnSpcReduction="20000"/>
          </a:bodyPr>
          <a:lstStyle>
            <a:lvl1pPr marL="171453" indent="-171453" algn="l" defTabSz="914400" rtl="0" eaLnBrk="1" latinLnBrk="0" hangingPunct="1">
              <a:lnSpc>
                <a:spcPct val="90000"/>
              </a:lnSpc>
              <a:spcBef>
                <a:spcPts val="1000"/>
              </a:spcBef>
              <a:buFont typeface="Wingdings" panose="05000000000000000000" pitchFamily="2" charset="2"/>
              <a:buChar char="§"/>
              <a:defRPr sz="2100" kern="1200">
                <a:solidFill>
                  <a:schemeClr val="tx1"/>
                </a:solidFill>
                <a:latin typeface="+mj-lt"/>
                <a:ea typeface="+mn-ea"/>
                <a:cs typeface="+mn-cs"/>
              </a:defRPr>
            </a:lvl1pPr>
            <a:lvl2pPr marL="514360" indent="-171453" algn="l" defTabSz="914400" rtl="0" eaLnBrk="1" latinLnBrk="0" hangingPunct="1">
              <a:lnSpc>
                <a:spcPct val="90000"/>
              </a:lnSpc>
              <a:spcBef>
                <a:spcPts val="500"/>
              </a:spcBef>
              <a:buFont typeface="Calibri Light" panose="020F0302020204030204" pitchFamily="34" charset="0"/>
              <a:buChar char="-"/>
              <a:defRPr sz="21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1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ct val="0"/>
              </a:spcBef>
              <a:buNone/>
            </a:pPr>
            <a:r>
              <a:rPr lang="nl-NL" sz="2600" b="1" dirty="0">
                <a:solidFill>
                  <a:srgbClr val="008ACE"/>
                </a:solidFill>
                <a:latin typeface="+mn-lt"/>
                <a:ea typeface="+mj-ea"/>
                <a:cs typeface="+mj-cs"/>
              </a:rPr>
              <a:t>Opzet document</a:t>
            </a:r>
          </a:p>
          <a:p>
            <a:pPr marL="0" indent="0">
              <a:spcBef>
                <a:spcPts val="0"/>
              </a:spcBef>
              <a:buNone/>
            </a:pPr>
            <a:r>
              <a:rPr lang="nl-NL" dirty="0"/>
              <a:t>Het resultaat is een naslagwerk met op hoofdlijnen de strategische en tactische doelen per thema*. In de bijlage zijn deze uitgewerkt in mogelijke activiteiten om de KPI’s en prestatie-indicatoren te realiseren.</a:t>
            </a:r>
          </a:p>
          <a:p>
            <a:pPr marL="0" indent="0">
              <a:spcBef>
                <a:spcPts val="0"/>
              </a:spcBef>
              <a:buNone/>
            </a:pPr>
            <a:endParaRPr lang="nl-NL" dirty="0"/>
          </a:p>
          <a:p>
            <a:pPr marL="0" indent="0">
              <a:spcBef>
                <a:spcPts val="0"/>
              </a:spcBef>
              <a:buNone/>
            </a:pPr>
            <a:r>
              <a:rPr lang="nl-NL" dirty="0"/>
              <a:t>De thema’s zijn in vier categorieën** ingedeeld:</a:t>
            </a:r>
          </a:p>
          <a:p>
            <a:pPr marL="0" indent="0">
              <a:spcBef>
                <a:spcPts val="0"/>
              </a:spcBef>
              <a:buNone/>
            </a:pPr>
            <a:r>
              <a:rPr lang="nl-NL" dirty="0"/>
              <a:t>- Niveaus </a:t>
            </a:r>
          </a:p>
          <a:p>
            <a:pPr marL="0" indent="0">
              <a:spcBef>
                <a:spcPts val="0"/>
              </a:spcBef>
              <a:buNone/>
            </a:pPr>
            <a:r>
              <a:rPr lang="nl-NL" dirty="0"/>
              <a:t>- KPI’s</a:t>
            </a:r>
          </a:p>
          <a:p>
            <a:pPr marL="0" indent="0">
              <a:spcBef>
                <a:spcPts val="0"/>
              </a:spcBef>
              <a:buNone/>
            </a:pPr>
            <a:r>
              <a:rPr lang="nl-NL" dirty="0"/>
              <a:t>- Prestatie-indicatoren</a:t>
            </a:r>
          </a:p>
          <a:p>
            <a:pPr marL="0" indent="0">
              <a:spcBef>
                <a:spcPts val="0"/>
              </a:spcBef>
              <a:buNone/>
            </a:pPr>
            <a:r>
              <a:rPr lang="nl-NL" dirty="0"/>
              <a:t>- Activiteiten.</a:t>
            </a:r>
          </a:p>
          <a:p>
            <a:pPr marL="0" indent="0">
              <a:buNone/>
            </a:pPr>
            <a:r>
              <a:rPr lang="nl-NL" dirty="0"/>
              <a:t>Strategische sturing vindt plaats op de KPI’s en prestatie-indicatoren, de uitvoering vindt plaats in de activiteiten.</a:t>
            </a:r>
          </a:p>
          <a:p>
            <a:pPr marL="0" indent="0">
              <a:buNone/>
            </a:pPr>
            <a:r>
              <a:rPr lang="nl-NL" dirty="0"/>
              <a:t>In het meerjaren-activiteitenplan kunnen de bijbehorende activiteiten worden gepland, bijgehouden en voortgang gemonitord. In het activiteitenplan is ook direct inzichtelijk aan welke KPI de activiteit bijdraagt. </a:t>
            </a:r>
          </a:p>
          <a:p>
            <a:pPr marL="0" indent="0">
              <a:buNone/>
            </a:pPr>
            <a:r>
              <a:rPr lang="nl-NL" dirty="0"/>
              <a:t>Bij het plannen van de activiteiten is het goed om ook de rol van degene die hiervoor verantwoordelijk is op te nemen</a:t>
            </a:r>
            <a:r>
              <a:rPr lang="nl-NL" dirty="0">
                <a:solidFill>
                  <a:srgbClr val="FF0000"/>
                </a:solidFill>
              </a:rPr>
              <a:t>. </a:t>
            </a:r>
            <a:endParaRPr lang="nl-NL" dirty="0"/>
          </a:p>
          <a:p>
            <a:pPr marL="0" indent="0">
              <a:buNone/>
            </a:pPr>
            <a:endParaRPr lang="nl-NL" dirty="0"/>
          </a:p>
        </p:txBody>
      </p:sp>
      <p:sp>
        <p:nvSpPr>
          <p:cNvPr id="9" name="Rechthoek: afgeronde hoeken 8">
            <a:extLst>
              <a:ext uri="{FF2B5EF4-FFF2-40B4-BE49-F238E27FC236}">
                <a16:creationId xmlns:a16="http://schemas.microsoft.com/office/drawing/2014/main" id="{8C82C7CC-909B-4500-B880-236D48F45EA8}"/>
              </a:ext>
            </a:extLst>
          </p:cNvPr>
          <p:cNvSpPr/>
          <p:nvPr/>
        </p:nvSpPr>
        <p:spPr>
          <a:xfrm>
            <a:off x="980477" y="4340744"/>
            <a:ext cx="1092811" cy="9144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nl-NL" sz="1400" dirty="0">
                <a:solidFill>
                  <a:schemeClr val="bg1"/>
                </a:solidFill>
              </a:rPr>
              <a:t>Niveau</a:t>
            </a:r>
          </a:p>
        </p:txBody>
      </p:sp>
      <p:sp>
        <p:nvSpPr>
          <p:cNvPr id="11" name="Rechthoek: afgeronde hoeken 10">
            <a:extLst>
              <a:ext uri="{FF2B5EF4-FFF2-40B4-BE49-F238E27FC236}">
                <a16:creationId xmlns:a16="http://schemas.microsoft.com/office/drawing/2014/main" id="{CBA64741-53D1-45A5-BED4-07D38985A5CF}"/>
              </a:ext>
            </a:extLst>
          </p:cNvPr>
          <p:cNvSpPr/>
          <p:nvPr/>
        </p:nvSpPr>
        <p:spPr>
          <a:xfrm>
            <a:off x="4070645" y="4204669"/>
            <a:ext cx="1092811" cy="9144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nl-NL" sz="1400" dirty="0">
                <a:solidFill>
                  <a:schemeClr val="bg1"/>
                </a:solidFill>
              </a:rPr>
              <a:t>Prestatie-indicator</a:t>
            </a:r>
          </a:p>
        </p:txBody>
      </p:sp>
      <p:sp>
        <p:nvSpPr>
          <p:cNvPr id="10" name="Rechthoek: afgeronde hoeken 9">
            <a:extLst>
              <a:ext uri="{FF2B5EF4-FFF2-40B4-BE49-F238E27FC236}">
                <a16:creationId xmlns:a16="http://schemas.microsoft.com/office/drawing/2014/main" id="{FADC46ED-05BF-4510-9818-4F3037647209}"/>
              </a:ext>
            </a:extLst>
          </p:cNvPr>
          <p:cNvSpPr/>
          <p:nvPr/>
        </p:nvSpPr>
        <p:spPr>
          <a:xfrm>
            <a:off x="3119854" y="3747469"/>
            <a:ext cx="1092810" cy="9144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nl-NL" sz="1400" dirty="0">
                <a:solidFill>
                  <a:schemeClr val="bg1"/>
                </a:solidFill>
              </a:rPr>
              <a:t>KPI</a:t>
            </a:r>
          </a:p>
        </p:txBody>
      </p:sp>
      <p:sp>
        <p:nvSpPr>
          <p:cNvPr id="17" name="Rechthoek: afgeronde hoeken 16">
            <a:extLst>
              <a:ext uri="{FF2B5EF4-FFF2-40B4-BE49-F238E27FC236}">
                <a16:creationId xmlns:a16="http://schemas.microsoft.com/office/drawing/2014/main" id="{9BBC7A98-7F56-4C3C-90A8-3A6DD37A5340}"/>
              </a:ext>
            </a:extLst>
          </p:cNvPr>
          <p:cNvSpPr/>
          <p:nvPr/>
        </p:nvSpPr>
        <p:spPr>
          <a:xfrm>
            <a:off x="6737248" y="5388746"/>
            <a:ext cx="4719027" cy="990788"/>
          </a:xfrm>
          <a:prstGeom prst="roundRect">
            <a:avLst/>
          </a:prstGeom>
          <a:solidFill>
            <a:schemeClr val="accent5">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100" dirty="0">
                <a:solidFill>
                  <a:schemeClr val="accent5">
                    <a:lumMod val="75000"/>
                  </a:schemeClr>
                </a:solidFill>
              </a:rPr>
              <a:t>* De thema’s zijn leiderschap, strategie en beleid, management van medewerkers, management van middelen en management van processen</a:t>
            </a:r>
          </a:p>
          <a:p>
            <a:pPr algn="ctr"/>
            <a:r>
              <a:rPr lang="nl-NL" sz="1100" dirty="0">
                <a:solidFill>
                  <a:schemeClr val="accent5">
                    <a:lumMod val="75000"/>
                  </a:schemeClr>
                </a:solidFill>
              </a:rPr>
              <a:t>** In dit document zijn deze termen gebruikt, het staat de organisatie vrij om die termen te gebruiken die in de eigen organisatie draagvlak hebben</a:t>
            </a:r>
          </a:p>
        </p:txBody>
      </p:sp>
    </p:spTree>
    <p:extLst>
      <p:ext uri="{BB962C8B-B14F-4D97-AF65-F5344CB8AC3E}">
        <p14:creationId xmlns:p14="http://schemas.microsoft.com/office/powerpoint/2010/main" val="1824220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AD7ADBE-5BF5-44C4-B554-B2B34B5200EA}"/>
              </a:ext>
            </a:extLst>
          </p:cNvPr>
          <p:cNvSpPr>
            <a:spLocks noGrp="1"/>
          </p:cNvSpPr>
          <p:nvPr>
            <p:ph type="sldNum" sz="quarter" idx="12"/>
          </p:nvPr>
        </p:nvSpPr>
        <p:spPr/>
        <p:txBody>
          <a:bodyPr/>
          <a:lstStyle/>
          <a:p>
            <a:fld id="{8A7A6979-0714-4377-B894-6BE4C2D6E202}" type="slidenum">
              <a:rPr lang="en-US" smtClean="0"/>
              <a:pPr/>
              <a:t>6</a:t>
            </a:fld>
            <a:endParaRPr lang="en-US" dirty="0"/>
          </a:p>
        </p:txBody>
      </p:sp>
      <p:sp>
        <p:nvSpPr>
          <p:cNvPr id="6" name="Rechthoek 5">
            <a:extLst>
              <a:ext uri="{FF2B5EF4-FFF2-40B4-BE49-F238E27FC236}">
                <a16:creationId xmlns:a16="http://schemas.microsoft.com/office/drawing/2014/main" id="{18276C8C-6043-4997-AE5E-DFF5692DD133}"/>
              </a:ext>
            </a:extLst>
          </p:cNvPr>
          <p:cNvSpPr/>
          <p:nvPr/>
        </p:nvSpPr>
        <p:spPr>
          <a:xfrm>
            <a:off x="641913" y="1422172"/>
            <a:ext cx="10643191" cy="473992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400" b="1" dirty="0">
                <a:solidFill>
                  <a:schemeClr val="accent1">
                    <a:lumMod val="50000"/>
                  </a:schemeClr>
                </a:solidFill>
              </a:rPr>
              <a:t>Leiderschap</a:t>
            </a:r>
          </a:p>
          <a:p>
            <a:endParaRPr lang="nl-NL" sz="1200" b="1" dirty="0">
              <a:solidFill>
                <a:schemeClr val="accent1">
                  <a:lumMod val="50000"/>
                </a:schemeClr>
              </a:solidFill>
            </a:endParaRPr>
          </a:p>
          <a:p>
            <a:r>
              <a:rPr lang="nl-NL" sz="1000" b="1" dirty="0">
                <a:solidFill>
                  <a:schemeClr val="accent1">
                    <a:lumMod val="50000"/>
                  </a:schemeClr>
                </a:solidFill>
              </a:rPr>
              <a:t>Niveau Richten</a:t>
            </a:r>
            <a:endParaRPr lang="nl-NL" sz="1000" dirty="0">
              <a:solidFill>
                <a:schemeClr val="accent1">
                  <a:lumMod val="50000"/>
                </a:schemeClr>
              </a:solidFill>
            </a:endParaRPr>
          </a:p>
          <a:p>
            <a:r>
              <a:rPr lang="nl-NL" sz="1000" b="1" i="1" dirty="0">
                <a:solidFill>
                  <a:schemeClr val="accent1">
                    <a:lumMod val="50000"/>
                  </a:schemeClr>
                </a:solidFill>
              </a:rPr>
              <a:t>KPI: </a:t>
            </a:r>
            <a:r>
              <a:rPr lang="nl-NL" sz="1000" i="1" dirty="0">
                <a:solidFill>
                  <a:schemeClr val="accent1">
                    <a:lumMod val="50000"/>
                  </a:schemeClr>
                </a:solidFill>
              </a:rPr>
              <a:t>De organisatie weet wat haar bestaansrecht en unieke kracht is. Dit is vertaald naar de ambities (missie/visie) voor de toekomst</a:t>
            </a:r>
          </a:p>
          <a:p>
            <a:r>
              <a:rPr lang="nl-NL" sz="1000" b="1" i="1" dirty="0">
                <a:solidFill>
                  <a:schemeClr val="accent1">
                    <a:lumMod val="50000"/>
                  </a:schemeClr>
                </a:solidFill>
              </a:rPr>
              <a:t>Prestatie-indicator</a:t>
            </a:r>
            <a:r>
              <a:rPr lang="nl-NL" sz="1000" i="1" dirty="0">
                <a:solidFill>
                  <a:schemeClr val="accent1">
                    <a:lumMod val="50000"/>
                  </a:schemeClr>
                </a:solidFill>
              </a:rPr>
              <a:t>:</a:t>
            </a:r>
          </a:p>
          <a:p>
            <a:r>
              <a:rPr lang="nl-NL" sz="1000" i="1" dirty="0">
                <a:solidFill>
                  <a:schemeClr val="accent1">
                    <a:lumMod val="50000"/>
                  </a:schemeClr>
                </a:solidFill>
              </a:rPr>
              <a:t>-Leiding zorgt voor heldere kaders en structuren, gebaseerd op strategie en beleid en toekomstbestendigheid voor lange en korte termijn</a:t>
            </a:r>
          </a:p>
          <a:p>
            <a:r>
              <a:rPr lang="nl-NL" sz="1000" i="1" dirty="0">
                <a:solidFill>
                  <a:schemeClr val="accent1">
                    <a:lumMod val="50000"/>
                  </a:schemeClr>
                </a:solidFill>
              </a:rPr>
              <a:t>-Leiding betrekt medewerkers bij totstandkoming strategie en beleid</a:t>
            </a:r>
          </a:p>
          <a:p>
            <a:endParaRPr lang="nl-NL" sz="1000" i="1" dirty="0">
              <a:solidFill>
                <a:schemeClr val="accent1">
                  <a:lumMod val="50000"/>
                </a:schemeClr>
              </a:solidFill>
            </a:endParaRPr>
          </a:p>
          <a:p>
            <a:r>
              <a:rPr lang="nl-NL" sz="1000" b="1" dirty="0">
                <a:solidFill>
                  <a:schemeClr val="accent1">
                    <a:lumMod val="50000"/>
                  </a:schemeClr>
                </a:solidFill>
              </a:rPr>
              <a:t>Niveau Inrichten</a:t>
            </a:r>
          </a:p>
          <a:p>
            <a:r>
              <a:rPr lang="nl-NL" sz="1000" b="1" i="1" dirty="0">
                <a:solidFill>
                  <a:schemeClr val="accent1">
                    <a:lumMod val="50000"/>
                  </a:schemeClr>
                </a:solidFill>
              </a:rPr>
              <a:t>KPI:</a:t>
            </a:r>
          </a:p>
          <a:p>
            <a:r>
              <a:rPr lang="nl-NL" sz="1000" i="1" dirty="0">
                <a:solidFill>
                  <a:schemeClr val="accent1">
                    <a:lumMod val="50000"/>
                  </a:schemeClr>
                </a:solidFill>
              </a:rPr>
              <a:t>De organisatie heeft een managementsysteem ingericht op de vastgestelde strategische inrichting en biedt kaders voor sturing op cultuur, competenties en structuren</a:t>
            </a:r>
          </a:p>
          <a:p>
            <a:r>
              <a:rPr lang="nl-NL" sz="1000" b="1" i="1" dirty="0">
                <a:solidFill>
                  <a:schemeClr val="accent1">
                    <a:lumMod val="50000"/>
                  </a:schemeClr>
                </a:solidFill>
              </a:rPr>
              <a:t>Prestatie-indicator</a:t>
            </a:r>
            <a:r>
              <a:rPr lang="nl-NL" sz="1000" i="1" dirty="0">
                <a:solidFill>
                  <a:schemeClr val="accent1">
                    <a:lumMod val="50000"/>
                  </a:schemeClr>
                </a:solidFill>
              </a:rPr>
              <a:t>:</a:t>
            </a:r>
          </a:p>
          <a:p>
            <a:pPr marL="171450" indent="-171450">
              <a:buFontTx/>
              <a:buChar char="-"/>
            </a:pPr>
            <a:r>
              <a:rPr lang="nl-NL" sz="1000" i="1" dirty="0">
                <a:solidFill>
                  <a:schemeClr val="accent1">
                    <a:lumMod val="50000"/>
                  </a:schemeClr>
                </a:solidFill>
              </a:rPr>
              <a:t>De inrichting van de organisatie (organisatiestructuur) is passend bij en ondersteunend aan de ambitie</a:t>
            </a:r>
          </a:p>
          <a:p>
            <a:pPr marL="171450" indent="-171450">
              <a:buFontTx/>
              <a:buChar char="-"/>
            </a:pPr>
            <a:r>
              <a:rPr lang="nl-NL" sz="1000" i="1" dirty="0">
                <a:solidFill>
                  <a:schemeClr val="accent1">
                    <a:lumMod val="50000"/>
                  </a:schemeClr>
                </a:solidFill>
              </a:rPr>
              <a:t>De marketing- en communicatiestrategie is passend bij en ondersteunend aan de ambitie</a:t>
            </a:r>
          </a:p>
          <a:p>
            <a:endParaRPr lang="nl-NL" sz="1000" b="1" i="1" dirty="0">
              <a:solidFill>
                <a:schemeClr val="accent1">
                  <a:lumMod val="50000"/>
                </a:schemeClr>
              </a:solidFill>
            </a:endParaRPr>
          </a:p>
          <a:p>
            <a:r>
              <a:rPr lang="nl-NL" sz="1000" b="1" dirty="0">
                <a:solidFill>
                  <a:schemeClr val="accent1">
                    <a:lumMod val="50000"/>
                  </a:schemeClr>
                </a:solidFill>
              </a:rPr>
              <a:t>Niveau Verrichten</a:t>
            </a:r>
          </a:p>
          <a:p>
            <a:r>
              <a:rPr lang="nl-NL" sz="1000" b="1" i="1" dirty="0">
                <a:solidFill>
                  <a:schemeClr val="accent1">
                    <a:lumMod val="50000"/>
                  </a:schemeClr>
                </a:solidFill>
              </a:rPr>
              <a:t>KPI:</a:t>
            </a:r>
          </a:p>
          <a:p>
            <a:r>
              <a:rPr lang="nl-NL" sz="1000" i="1" dirty="0">
                <a:solidFill>
                  <a:schemeClr val="accent1">
                    <a:lumMod val="50000"/>
                  </a:schemeClr>
                </a:solidFill>
              </a:rPr>
              <a:t>De leidinggevenden van de organisatie zorgen voor het uitvoeren van het strategisch kader en het draaien van het managementsysteem als geheel</a:t>
            </a:r>
          </a:p>
          <a:p>
            <a:r>
              <a:rPr lang="nl-NL" sz="1000" b="1" i="1" dirty="0">
                <a:solidFill>
                  <a:schemeClr val="accent1">
                    <a:lumMod val="50000"/>
                  </a:schemeClr>
                </a:solidFill>
              </a:rPr>
              <a:t>Prestatie-indicator</a:t>
            </a:r>
            <a:r>
              <a:rPr lang="nl-NL" sz="1000" i="1" dirty="0">
                <a:solidFill>
                  <a:schemeClr val="accent1">
                    <a:lumMod val="50000"/>
                  </a:schemeClr>
                </a:solidFill>
              </a:rPr>
              <a:t>:</a:t>
            </a:r>
          </a:p>
          <a:p>
            <a:r>
              <a:rPr lang="nl-NL" sz="1000" b="1" i="1" dirty="0">
                <a:solidFill>
                  <a:schemeClr val="accent1">
                    <a:lumMod val="50000"/>
                  </a:schemeClr>
                </a:solidFill>
              </a:rPr>
              <a:t>- </a:t>
            </a:r>
            <a:r>
              <a:rPr lang="nl-NL" sz="1000" i="1" dirty="0">
                <a:solidFill>
                  <a:schemeClr val="accent1">
                    <a:lumMod val="50000"/>
                  </a:schemeClr>
                </a:solidFill>
              </a:rPr>
              <a:t>Leidinggevenden zijn persoonlijk betrokken, sturen op continu verbeteren en mobiliseren medewerkers en partners</a:t>
            </a:r>
          </a:p>
          <a:p>
            <a:endParaRPr lang="nl-NL" sz="1200" b="1" i="1" dirty="0">
              <a:solidFill>
                <a:schemeClr val="accent1">
                  <a:lumMod val="50000"/>
                </a:schemeClr>
              </a:solidFill>
            </a:endParaRPr>
          </a:p>
        </p:txBody>
      </p:sp>
      <p:sp>
        <p:nvSpPr>
          <p:cNvPr id="7" name="Titel 4">
            <a:extLst>
              <a:ext uri="{FF2B5EF4-FFF2-40B4-BE49-F238E27FC236}">
                <a16:creationId xmlns:a16="http://schemas.microsoft.com/office/drawing/2014/main" id="{5753AE75-A996-4B9E-999F-0CD995F854A2}"/>
              </a:ext>
            </a:extLst>
          </p:cNvPr>
          <p:cNvSpPr>
            <a:spLocks noGrp="1"/>
          </p:cNvSpPr>
          <p:nvPr>
            <p:ph type="title"/>
          </p:nvPr>
        </p:nvSpPr>
        <p:spPr>
          <a:xfrm>
            <a:off x="641913" y="695908"/>
            <a:ext cx="9324007" cy="661171"/>
          </a:xfrm>
        </p:spPr>
        <p:txBody>
          <a:bodyPr/>
          <a:lstStyle/>
          <a:p>
            <a:r>
              <a:rPr lang="nl-NL" dirty="0"/>
              <a:t>Thema’s</a:t>
            </a:r>
          </a:p>
        </p:txBody>
      </p:sp>
    </p:spTree>
    <p:extLst>
      <p:ext uri="{BB962C8B-B14F-4D97-AF65-F5344CB8AC3E}">
        <p14:creationId xmlns:p14="http://schemas.microsoft.com/office/powerpoint/2010/main" val="1519051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AD7ADBE-5BF5-44C4-B554-B2B34B5200EA}"/>
              </a:ext>
            </a:extLst>
          </p:cNvPr>
          <p:cNvSpPr>
            <a:spLocks noGrp="1"/>
          </p:cNvSpPr>
          <p:nvPr>
            <p:ph type="sldNum" sz="quarter" idx="12"/>
          </p:nvPr>
        </p:nvSpPr>
        <p:spPr/>
        <p:txBody>
          <a:bodyPr/>
          <a:lstStyle/>
          <a:p>
            <a:fld id="{8A7A6979-0714-4377-B894-6BE4C2D6E202}" type="slidenum">
              <a:rPr lang="en-US" smtClean="0"/>
              <a:pPr/>
              <a:t>7</a:t>
            </a:fld>
            <a:endParaRPr lang="en-US" dirty="0"/>
          </a:p>
        </p:txBody>
      </p:sp>
      <p:sp>
        <p:nvSpPr>
          <p:cNvPr id="3" name="Rechthoek 2">
            <a:extLst>
              <a:ext uri="{FF2B5EF4-FFF2-40B4-BE49-F238E27FC236}">
                <a16:creationId xmlns:a16="http://schemas.microsoft.com/office/drawing/2014/main" id="{B585E4A1-B90B-4FE7-9C04-09C1AD172472}"/>
              </a:ext>
            </a:extLst>
          </p:cNvPr>
          <p:cNvSpPr/>
          <p:nvPr/>
        </p:nvSpPr>
        <p:spPr>
          <a:xfrm>
            <a:off x="572500" y="406281"/>
            <a:ext cx="10866474" cy="5922335"/>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400" b="1" dirty="0">
                <a:solidFill>
                  <a:schemeClr val="accent1">
                    <a:lumMod val="50000"/>
                  </a:schemeClr>
                </a:solidFill>
              </a:rPr>
              <a:t>Strategie en Beleid</a:t>
            </a:r>
          </a:p>
          <a:p>
            <a:endParaRPr lang="nl-NL" sz="1200" dirty="0">
              <a:solidFill>
                <a:schemeClr val="accent1">
                  <a:lumMod val="50000"/>
                </a:schemeClr>
              </a:solidFill>
            </a:endParaRPr>
          </a:p>
          <a:p>
            <a:r>
              <a:rPr lang="nl-NL" sz="1000" b="1" dirty="0">
                <a:solidFill>
                  <a:schemeClr val="accent1">
                    <a:lumMod val="50000"/>
                  </a:schemeClr>
                </a:solidFill>
              </a:rPr>
              <a:t>Niveau Oriënteren</a:t>
            </a:r>
          </a:p>
          <a:p>
            <a:r>
              <a:rPr lang="nl-NL" sz="1000" b="1" i="1" dirty="0">
                <a:solidFill>
                  <a:schemeClr val="accent1">
                    <a:lumMod val="50000"/>
                  </a:schemeClr>
                </a:solidFill>
              </a:rPr>
              <a:t>KPI: </a:t>
            </a:r>
            <a:r>
              <a:rPr lang="nl-NL" sz="1000" i="1" dirty="0">
                <a:solidFill>
                  <a:schemeClr val="accent1">
                    <a:lumMod val="50000"/>
                  </a:schemeClr>
                </a:solidFill>
              </a:rPr>
              <a:t>Organisatie oriënteert zich continu op wat er binnen en buiten de branche gebeurt</a:t>
            </a:r>
          </a:p>
          <a:p>
            <a:r>
              <a:rPr lang="nl-NL" sz="1000" b="1" i="1" dirty="0">
                <a:solidFill>
                  <a:schemeClr val="accent1">
                    <a:lumMod val="50000"/>
                  </a:schemeClr>
                </a:solidFill>
              </a:rPr>
              <a:t>Prestatie-indicator:</a:t>
            </a:r>
          </a:p>
          <a:p>
            <a:pPr marL="171450" indent="-171450">
              <a:buFontTx/>
              <a:buChar char="-"/>
            </a:pPr>
            <a:r>
              <a:rPr lang="nl-NL" sz="1000" i="1" dirty="0">
                <a:solidFill>
                  <a:schemeClr val="accent1">
                    <a:lumMod val="50000"/>
                  </a:schemeClr>
                </a:solidFill>
              </a:rPr>
              <a:t>De organisatie verzamelt structureel informatie voor het vaststellen en bijstellen van de ambitie</a:t>
            </a:r>
          </a:p>
          <a:p>
            <a:pPr marL="171450" indent="-171450">
              <a:buFontTx/>
              <a:buChar char="-"/>
            </a:pPr>
            <a:r>
              <a:rPr lang="nl-NL" sz="1000" i="1" dirty="0">
                <a:solidFill>
                  <a:schemeClr val="accent1">
                    <a:lumMod val="50000"/>
                  </a:schemeClr>
                </a:solidFill>
              </a:rPr>
              <a:t>Er is een protocol hoe de strategie en beleid efficiënt aan te passen op urgentie vanuit de verzamelde informatie</a:t>
            </a:r>
          </a:p>
          <a:p>
            <a:pPr marL="171450" indent="-171450">
              <a:buFontTx/>
              <a:buChar char="-"/>
            </a:pPr>
            <a:r>
              <a:rPr lang="nl-NL" sz="1000" i="1" dirty="0">
                <a:solidFill>
                  <a:schemeClr val="accent1">
                    <a:lumMod val="50000"/>
                  </a:schemeClr>
                </a:solidFill>
              </a:rPr>
              <a:t>Er zijn overlegstructuren waarin de informatie wordt geïnterpreteerd en op urgentie beoordeeld</a:t>
            </a:r>
          </a:p>
          <a:p>
            <a:pPr marL="171450" indent="-171450">
              <a:buFontTx/>
              <a:buChar char="-"/>
            </a:pPr>
            <a:endParaRPr lang="nl-NL" sz="1000" i="1" dirty="0">
              <a:solidFill>
                <a:schemeClr val="accent1">
                  <a:lumMod val="50000"/>
                </a:schemeClr>
              </a:solidFill>
            </a:endParaRPr>
          </a:p>
          <a:p>
            <a:r>
              <a:rPr lang="nl-NL" sz="1000" b="1" dirty="0">
                <a:solidFill>
                  <a:schemeClr val="accent1">
                    <a:lumMod val="50000"/>
                  </a:schemeClr>
                </a:solidFill>
              </a:rPr>
              <a:t>Niveau Creëren</a:t>
            </a:r>
          </a:p>
          <a:p>
            <a:r>
              <a:rPr lang="nl-NL" sz="1000" b="1" i="1" dirty="0">
                <a:solidFill>
                  <a:schemeClr val="accent1">
                    <a:lumMod val="50000"/>
                  </a:schemeClr>
                </a:solidFill>
              </a:rPr>
              <a:t>KPI: </a:t>
            </a:r>
            <a:r>
              <a:rPr lang="nl-NL" sz="1000" i="1" dirty="0">
                <a:solidFill>
                  <a:schemeClr val="accent1">
                    <a:lumMod val="50000"/>
                  </a:schemeClr>
                </a:solidFill>
              </a:rPr>
              <a:t>De organisatie maakt strategische keuzes en geeft deze vorm in beleid</a:t>
            </a:r>
          </a:p>
          <a:p>
            <a:r>
              <a:rPr lang="nl-NL" sz="1000" b="1" i="1" dirty="0">
                <a:solidFill>
                  <a:schemeClr val="accent1">
                    <a:lumMod val="50000"/>
                  </a:schemeClr>
                </a:solidFill>
              </a:rPr>
              <a:t>Prestatie-indicator:</a:t>
            </a:r>
          </a:p>
          <a:p>
            <a:pPr marL="171450" indent="-171450">
              <a:buFontTx/>
              <a:buChar char="-"/>
            </a:pPr>
            <a:r>
              <a:rPr lang="nl-NL" sz="1000" i="1" dirty="0">
                <a:solidFill>
                  <a:schemeClr val="accent1">
                    <a:lumMod val="50000"/>
                  </a:schemeClr>
                </a:solidFill>
              </a:rPr>
              <a:t>Planning- en control cyclus is ingericht.</a:t>
            </a:r>
          </a:p>
          <a:p>
            <a:pPr marL="171450" indent="-171450">
              <a:buFontTx/>
              <a:buChar char="-"/>
            </a:pPr>
            <a:r>
              <a:rPr lang="nl-NL" sz="1000" i="1" dirty="0">
                <a:solidFill>
                  <a:schemeClr val="accent1">
                    <a:lumMod val="50000"/>
                  </a:schemeClr>
                </a:solidFill>
              </a:rPr>
              <a:t>De strategie vormt het uitgangspunt voor het maken van beleidskeuzes en het opstellen van beleid</a:t>
            </a:r>
          </a:p>
          <a:p>
            <a:endParaRPr lang="nl-NL" sz="1000" b="1" i="1" dirty="0">
              <a:solidFill>
                <a:schemeClr val="accent1">
                  <a:lumMod val="50000"/>
                </a:schemeClr>
              </a:solidFill>
            </a:endParaRPr>
          </a:p>
          <a:p>
            <a:r>
              <a:rPr lang="nl-NL" sz="1000" b="1" dirty="0">
                <a:solidFill>
                  <a:schemeClr val="accent1">
                    <a:lumMod val="50000"/>
                  </a:schemeClr>
                </a:solidFill>
              </a:rPr>
              <a:t>Niveau Implementeren</a:t>
            </a:r>
          </a:p>
          <a:p>
            <a:r>
              <a:rPr lang="nl-NL" sz="1000" b="1" i="1" dirty="0">
                <a:solidFill>
                  <a:schemeClr val="accent1">
                    <a:lumMod val="50000"/>
                  </a:schemeClr>
                </a:solidFill>
              </a:rPr>
              <a:t>KPI: </a:t>
            </a:r>
            <a:r>
              <a:rPr lang="nl-NL" sz="1000" i="1" dirty="0">
                <a:solidFill>
                  <a:schemeClr val="accent1">
                    <a:lumMod val="50000"/>
                  </a:schemeClr>
                </a:solidFill>
              </a:rPr>
              <a:t>Strategie en beleid zijn geïmplementeerd en gepland en worden structureel gemonitord</a:t>
            </a:r>
          </a:p>
          <a:p>
            <a:r>
              <a:rPr lang="nl-NL" sz="1000" b="1" i="1" dirty="0">
                <a:solidFill>
                  <a:schemeClr val="accent1">
                    <a:lumMod val="50000"/>
                  </a:schemeClr>
                </a:solidFill>
              </a:rPr>
              <a:t>Prestatie-indicator:</a:t>
            </a:r>
          </a:p>
          <a:p>
            <a:r>
              <a:rPr lang="nl-NL" sz="1000" i="1" dirty="0">
                <a:solidFill>
                  <a:schemeClr val="accent1">
                    <a:lumMod val="50000"/>
                  </a:schemeClr>
                </a:solidFill>
              </a:rPr>
              <a:t>-    Monitoring als onderdeel van het managementsysteem is geïmplementeerd en gepland en wordt structureel volgens plan uitgevoerd</a:t>
            </a:r>
          </a:p>
        </p:txBody>
      </p:sp>
    </p:spTree>
    <p:extLst>
      <p:ext uri="{BB962C8B-B14F-4D97-AF65-F5344CB8AC3E}">
        <p14:creationId xmlns:p14="http://schemas.microsoft.com/office/powerpoint/2010/main" val="1278459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AD7ADBE-5BF5-44C4-B554-B2B34B5200EA}"/>
              </a:ext>
            </a:extLst>
          </p:cNvPr>
          <p:cNvSpPr>
            <a:spLocks noGrp="1"/>
          </p:cNvSpPr>
          <p:nvPr>
            <p:ph type="sldNum" sz="quarter" idx="12"/>
          </p:nvPr>
        </p:nvSpPr>
        <p:spPr/>
        <p:txBody>
          <a:bodyPr/>
          <a:lstStyle/>
          <a:p>
            <a:fld id="{8A7A6979-0714-4377-B894-6BE4C2D6E202}" type="slidenum">
              <a:rPr lang="en-US" smtClean="0"/>
              <a:pPr/>
              <a:t>8</a:t>
            </a:fld>
            <a:endParaRPr lang="en-US" dirty="0"/>
          </a:p>
        </p:txBody>
      </p:sp>
      <p:sp>
        <p:nvSpPr>
          <p:cNvPr id="3" name="Rechthoek 2">
            <a:extLst>
              <a:ext uri="{FF2B5EF4-FFF2-40B4-BE49-F238E27FC236}">
                <a16:creationId xmlns:a16="http://schemas.microsoft.com/office/drawing/2014/main" id="{19136558-F89C-41CD-8F0E-3557CDC71FFC}"/>
              </a:ext>
            </a:extLst>
          </p:cNvPr>
          <p:cNvSpPr/>
          <p:nvPr/>
        </p:nvSpPr>
        <p:spPr>
          <a:xfrm>
            <a:off x="574158" y="212652"/>
            <a:ext cx="10755994" cy="634976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400" b="1" dirty="0">
                <a:solidFill>
                  <a:schemeClr val="accent1">
                    <a:lumMod val="50000"/>
                  </a:schemeClr>
                </a:solidFill>
              </a:rPr>
              <a:t>Management van Medewerkers</a:t>
            </a:r>
          </a:p>
          <a:p>
            <a:endParaRPr lang="nl-NL" sz="1200" dirty="0">
              <a:solidFill>
                <a:schemeClr val="accent1">
                  <a:lumMod val="50000"/>
                </a:schemeClr>
              </a:solidFill>
            </a:endParaRPr>
          </a:p>
          <a:p>
            <a:r>
              <a:rPr lang="nl-NL" sz="1000" b="1" dirty="0">
                <a:solidFill>
                  <a:schemeClr val="accent1">
                    <a:lumMod val="50000"/>
                  </a:schemeClr>
                </a:solidFill>
              </a:rPr>
              <a:t>Niveau Organiseren</a:t>
            </a:r>
          </a:p>
          <a:p>
            <a:r>
              <a:rPr lang="nl-NL" sz="1000" b="1" i="1" dirty="0">
                <a:solidFill>
                  <a:schemeClr val="accent1">
                    <a:lumMod val="50000"/>
                  </a:schemeClr>
                </a:solidFill>
              </a:rPr>
              <a:t>KPI: </a:t>
            </a:r>
          </a:p>
          <a:p>
            <a:r>
              <a:rPr lang="nl-NL" sz="1000" i="1" dirty="0">
                <a:solidFill>
                  <a:schemeClr val="accent1">
                    <a:lumMod val="50000"/>
                  </a:schemeClr>
                </a:solidFill>
              </a:rPr>
              <a:t>De inzet van medewerkers en vrijwilligers is in lijn met ambitie en afgestemd op strategie, beleid en processen</a:t>
            </a:r>
          </a:p>
          <a:p>
            <a:r>
              <a:rPr lang="nl-NL" sz="1000" b="1" i="1" dirty="0">
                <a:solidFill>
                  <a:schemeClr val="accent1">
                    <a:lumMod val="50000"/>
                  </a:schemeClr>
                </a:solidFill>
              </a:rPr>
              <a:t>Prestatie-indicator:</a:t>
            </a:r>
          </a:p>
          <a:p>
            <a:pPr marL="171450" indent="-171450">
              <a:buFontTx/>
              <a:buChar char="-"/>
            </a:pPr>
            <a:r>
              <a:rPr lang="nl-NL" sz="1000" i="1" dirty="0">
                <a:solidFill>
                  <a:schemeClr val="accent1">
                    <a:lumMod val="50000"/>
                  </a:schemeClr>
                </a:solidFill>
              </a:rPr>
              <a:t>Formatiehuis is ingericht en op orde</a:t>
            </a:r>
          </a:p>
          <a:p>
            <a:pPr marL="171450" indent="-171450">
              <a:buFontTx/>
              <a:buChar char="-"/>
            </a:pPr>
            <a:r>
              <a:rPr lang="nl-NL" sz="1000" i="1" dirty="0">
                <a:solidFill>
                  <a:schemeClr val="accent1">
                    <a:lumMod val="50000"/>
                  </a:schemeClr>
                </a:solidFill>
              </a:rPr>
              <a:t>Functiehuis is ingericht en op orde</a:t>
            </a:r>
          </a:p>
          <a:p>
            <a:pPr marL="171450" indent="-171450">
              <a:buFontTx/>
              <a:buChar char="-"/>
            </a:pPr>
            <a:endParaRPr lang="nl-NL" sz="1000" i="1" dirty="0">
              <a:solidFill>
                <a:schemeClr val="accent1">
                  <a:lumMod val="50000"/>
                </a:schemeClr>
              </a:solidFill>
            </a:endParaRPr>
          </a:p>
          <a:p>
            <a:r>
              <a:rPr lang="nl-NL" sz="1000" b="1" i="1" dirty="0">
                <a:solidFill>
                  <a:schemeClr val="accent1">
                    <a:lumMod val="50000"/>
                  </a:schemeClr>
                </a:solidFill>
              </a:rPr>
              <a:t>KPI: </a:t>
            </a:r>
          </a:p>
          <a:p>
            <a:r>
              <a:rPr lang="nl-NL" sz="1000" i="1" dirty="0">
                <a:solidFill>
                  <a:schemeClr val="accent1">
                    <a:lumMod val="50000"/>
                  </a:schemeClr>
                </a:solidFill>
              </a:rPr>
              <a:t>Strategisch HR beleid is een uitwerking van het strategisch plan en omvat de visie op medewerkers en organisatiecultuur</a:t>
            </a:r>
          </a:p>
          <a:p>
            <a:r>
              <a:rPr lang="nl-NL" sz="1000" b="1" i="1" dirty="0">
                <a:solidFill>
                  <a:schemeClr val="accent1">
                    <a:lumMod val="50000"/>
                  </a:schemeClr>
                </a:solidFill>
              </a:rPr>
              <a:t>Prestatie-indicator:</a:t>
            </a:r>
          </a:p>
          <a:p>
            <a:r>
              <a:rPr lang="nl-NL" sz="1000" i="1" dirty="0">
                <a:solidFill>
                  <a:schemeClr val="accent1">
                    <a:lumMod val="50000"/>
                  </a:schemeClr>
                </a:solidFill>
              </a:rPr>
              <a:t>- Actueel en goedgekeurd Strategisch HR-Beleid is aanwezig</a:t>
            </a:r>
          </a:p>
          <a:p>
            <a:pPr marL="171450" indent="-171450">
              <a:buFontTx/>
              <a:buChar char="-"/>
            </a:pPr>
            <a:endParaRPr lang="nl-NL" sz="1000" i="1" dirty="0">
              <a:solidFill>
                <a:schemeClr val="accent1">
                  <a:lumMod val="50000"/>
                </a:schemeClr>
              </a:solidFill>
            </a:endParaRPr>
          </a:p>
          <a:p>
            <a:r>
              <a:rPr lang="nl-NL" sz="1000" b="1" dirty="0">
                <a:solidFill>
                  <a:schemeClr val="accent1">
                    <a:lumMod val="50000"/>
                  </a:schemeClr>
                </a:solidFill>
              </a:rPr>
              <a:t>Niveau Investeren</a:t>
            </a:r>
          </a:p>
          <a:p>
            <a:r>
              <a:rPr lang="nl-NL" sz="1000" b="1" i="1" dirty="0">
                <a:solidFill>
                  <a:schemeClr val="accent1">
                    <a:lumMod val="50000"/>
                  </a:schemeClr>
                </a:solidFill>
              </a:rPr>
              <a:t>KPI:</a:t>
            </a:r>
          </a:p>
          <a:p>
            <a:r>
              <a:rPr lang="nl-NL" sz="1000" i="1" dirty="0">
                <a:solidFill>
                  <a:schemeClr val="accent1">
                    <a:lumMod val="50000"/>
                  </a:schemeClr>
                </a:solidFill>
              </a:rPr>
              <a:t>De organisatie heeft de gekozen beleidslijn doorgevoerd (implementatie en borging)</a:t>
            </a:r>
          </a:p>
          <a:p>
            <a:r>
              <a:rPr lang="nl-NL" sz="1000" b="1" i="1" dirty="0">
                <a:solidFill>
                  <a:schemeClr val="accent1">
                    <a:lumMod val="50000"/>
                  </a:schemeClr>
                </a:solidFill>
              </a:rPr>
              <a:t>Prestatie-indicator:</a:t>
            </a:r>
          </a:p>
          <a:p>
            <a:pPr marL="171450" indent="-171450">
              <a:buFontTx/>
              <a:buChar char="-"/>
            </a:pPr>
            <a:r>
              <a:rPr lang="nl-NL" sz="1000" i="1" dirty="0">
                <a:solidFill>
                  <a:schemeClr val="accent1">
                    <a:lumMod val="50000"/>
                  </a:schemeClr>
                </a:solidFill>
              </a:rPr>
              <a:t>HR-jaarplan als doorvertaling van het Strategisch HR-beleid is aanwezig en actueel</a:t>
            </a:r>
          </a:p>
          <a:p>
            <a:pPr marL="171450" indent="-171450">
              <a:buFontTx/>
              <a:buChar char="-"/>
            </a:pPr>
            <a:r>
              <a:rPr lang="nl-NL" sz="1000" i="1" dirty="0">
                <a:solidFill>
                  <a:schemeClr val="accent1">
                    <a:lumMod val="50000"/>
                  </a:schemeClr>
                </a:solidFill>
              </a:rPr>
              <a:t>Vrijwilligersbeleid als doorvertaling van het Strategisch HR-Beleid is aanwezig en actueel</a:t>
            </a:r>
          </a:p>
          <a:p>
            <a:pPr marL="171450" indent="-171450">
              <a:buFontTx/>
              <a:buChar char="-"/>
            </a:pPr>
            <a:r>
              <a:rPr lang="nl-NL" sz="1000" i="1" dirty="0">
                <a:solidFill>
                  <a:schemeClr val="accent1">
                    <a:lumMod val="50000"/>
                  </a:schemeClr>
                </a:solidFill>
              </a:rPr>
              <a:t>Arbobeleidsplan RI&amp;E is aanvullend aan het HR-jaarplan</a:t>
            </a:r>
          </a:p>
          <a:p>
            <a:pPr marL="171450" indent="-171450">
              <a:buFontTx/>
              <a:buChar char="-"/>
            </a:pPr>
            <a:endParaRPr lang="nl-NL" sz="1000" i="1" dirty="0">
              <a:solidFill>
                <a:schemeClr val="accent1">
                  <a:lumMod val="50000"/>
                </a:schemeClr>
              </a:solidFill>
            </a:endParaRPr>
          </a:p>
          <a:p>
            <a:r>
              <a:rPr lang="nl-NL" sz="1000" b="1" i="1" dirty="0">
                <a:solidFill>
                  <a:schemeClr val="accent1">
                    <a:lumMod val="50000"/>
                  </a:schemeClr>
                </a:solidFill>
              </a:rPr>
              <a:t>KPI:</a:t>
            </a:r>
          </a:p>
          <a:p>
            <a:r>
              <a:rPr lang="nl-NL" sz="1000" i="1" dirty="0">
                <a:solidFill>
                  <a:schemeClr val="accent1">
                    <a:lumMod val="50000"/>
                  </a:schemeClr>
                </a:solidFill>
              </a:rPr>
              <a:t>De organisatie motiveert en inspireert de medewerkers tot optimale ontwikkeling, inzet en benutten van hun competenties</a:t>
            </a:r>
          </a:p>
          <a:p>
            <a:r>
              <a:rPr lang="nl-NL" sz="1000" b="1" i="1" dirty="0">
                <a:solidFill>
                  <a:schemeClr val="accent1">
                    <a:lumMod val="50000"/>
                  </a:schemeClr>
                </a:solidFill>
              </a:rPr>
              <a:t>Prestatie-indicator:</a:t>
            </a:r>
          </a:p>
          <a:p>
            <a:pPr marL="171450" indent="-171450">
              <a:buFontTx/>
              <a:buChar char="-"/>
            </a:pPr>
            <a:r>
              <a:rPr lang="nl-NL" sz="1000" i="1" dirty="0">
                <a:solidFill>
                  <a:schemeClr val="accent1">
                    <a:lumMod val="50000"/>
                  </a:schemeClr>
                </a:solidFill>
              </a:rPr>
              <a:t>Competentiemanagement (ontwikkeling) is ingericht en geborgd in de organisatie</a:t>
            </a:r>
          </a:p>
          <a:p>
            <a:pPr marL="171450" indent="-171450">
              <a:buFontTx/>
              <a:buChar char="-"/>
            </a:pPr>
            <a:r>
              <a:rPr lang="nl-NL" sz="1000" i="1" dirty="0">
                <a:solidFill>
                  <a:schemeClr val="accent1">
                    <a:lumMod val="50000"/>
                  </a:schemeClr>
                </a:solidFill>
              </a:rPr>
              <a:t>Opleidingsplan voor medewerkers en plan deskundigheidsbevordering voor vrijwilligers zijn aanwezig, actueel en aligned met het Strategisch HR-beleid</a:t>
            </a:r>
          </a:p>
          <a:p>
            <a:pPr marL="171450" indent="-171450">
              <a:buFontTx/>
              <a:buChar char="-"/>
            </a:pPr>
            <a:r>
              <a:rPr lang="nl-NL" sz="1000" i="1" dirty="0">
                <a:solidFill>
                  <a:schemeClr val="accent1">
                    <a:lumMod val="50000"/>
                  </a:schemeClr>
                </a:solidFill>
              </a:rPr>
              <a:t>Procedure gesprekkencyclus (instrument) is vastgesteld en geïmplementeerd</a:t>
            </a:r>
          </a:p>
          <a:p>
            <a:endParaRPr lang="nl-NL" sz="1000" b="1" dirty="0">
              <a:solidFill>
                <a:schemeClr val="accent1">
                  <a:lumMod val="50000"/>
                </a:schemeClr>
              </a:solidFill>
            </a:endParaRPr>
          </a:p>
          <a:p>
            <a:r>
              <a:rPr lang="nl-NL" sz="1000" b="1" dirty="0">
                <a:solidFill>
                  <a:schemeClr val="accent1">
                    <a:lumMod val="50000"/>
                  </a:schemeClr>
                </a:solidFill>
              </a:rPr>
              <a:t>Niveau Respecteren</a:t>
            </a:r>
          </a:p>
          <a:p>
            <a:r>
              <a:rPr lang="nl-NL" sz="1000" b="1" i="1" dirty="0">
                <a:solidFill>
                  <a:schemeClr val="accent1">
                    <a:lumMod val="50000"/>
                  </a:schemeClr>
                </a:solidFill>
              </a:rPr>
              <a:t>KPI:</a:t>
            </a:r>
          </a:p>
          <a:p>
            <a:r>
              <a:rPr lang="nl-NL" sz="1000" i="1" dirty="0">
                <a:solidFill>
                  <a:schemeClr val="accent1">
                    <a:lumMod val="50000"/>
                  </a:schemeClr>
                </a:solidFill>
              </a:rPr>
              <a:t>De organisatie en de leidinggevenden geven hun medewerkers erkenning en waardering voor hun inzet, resultaten en verbetering van de organisatie</a:t>
            </a:r>
          </a:p>
          <a:p>
            <a:r>
              <a:rPr lang="nl-NL" sz="1000" b="1" i="1" dirty="0">
                <a:solidFill>
                  <a:schemeClr val="accent1">
                    <a:lumMod val="50000"/>
                  </a:schemeClr>
                </a:solidFill>
              </a:rPr>
              <a:t>Prestatie-indicator:</a:t>
            </a:r>
          </a:p>
          <a:p>
            <a:pPr marL="171450" indent="-171450">
              <a:buFontTx/>
              <a:buChar char="-"/>
            </a:pPr>
            <a:r>
              <a:rPr lang="nl-NL" sz="1000" i="1" dirty="0">
                <a:solidFill>
                  <a:schemeClr val="accent1">
                    <a:lumMod val="50000"/>
                  </a:schemeClr>
                </a:solidFill>
              </a:rPr>
              <a:t>Inschaling van medewerkers is helder en transparant op basis van functieprofiel</a:t>
            </a:r>
          </a:p>
          <a:p>
            <a:pPr marL="171450" indent="-171450">
              <a:buFontTx/>
              <a:buChar char="-"/>
            </a:pPr>
            <a:r>
              <a:rPr lang="nl-NL" sz="1000" i="1" dirty="0">
                <a:solidFill>
                  <a:schemeClr val="accent1">
                    <a:lumMod val="50000"/>
                  </a:schemeClr>
                </a:solidFill>
              </a:rPr>
              <a:t>Kaders voor erkenning en waardering (niet financieel) zijn helder en staan vast</a:t>
            </a:r>
          </a:p>
          <a:p>
            <a:pPr marL="171450" indent="-171450">
              <a:buFontTx/>
              <a:buChar char="-"/>
            </a:pPr>
            <a:r>
              <a:rPr lang="nl-NL" sz="1000" i="1" dirty="0">
                <a:solidFill>
                  <a:schemeClr val="accent1">
                    <a:lumMod val="50000"/>
                  </a:schemeClr>
                </a:solidFill>
              </a:rPr>
              <a:t>Inspraak en medezeggenschap voor medewerkers is ingericht</a:t>
            </a:r>
          </a:p>
          <a:p>
            <a:pPr marL="171450" indent="-171450">
              <a:buFontTx/>
              <a:buChar char="-"/>
            </a:pPr>
            <a:r>
              <a:rPr lang="nl-NL" sz="1000" i="1" dirty="0">
                <a:solidFill>
                  <a:schemeClr val="accent1">
                    <a:lumMod val="50000"/>
                  </a:schemeClr>
                </a:solidFill>
              </a:rPr>
              <a:t>Opvolging vanuit medewerkertevredenheid- en vrijwilligertevredenheidonderzoek is geborgd</a:t>
            </a:r>
          </a:p>
        </p:txBody>
      </p:sp>
    </p:spTree>
    <p:extLst>
      <p:ext uri="{BB962C8B-B14F-4D97-AF65-F5344CB8AC3E}">
        <p14:creationId xmlns:p14="http://schemas.microsoft.com/office/powerpoint/2010/main" val="449166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AD7ADBE-5BF5-44C4-B554-B2B34B5200EA}"/>
              </a:ext>
            </a:extLst>
          </p:cNvPr>
          <p:cNvSpPr>
            <a:spLocks noGrp="1"/>
          </p:cNvSpPr>
          <p:nvPr>
            <p:ph type="sldNum" sz="quarter" idx="12"/>
          </p:nvPr>
        </p:nvSpPr>
        <p:spPr/>
        <p:txBody>
          <a:bodyPr/>
          <a:lstStyle/>
          <a:p>
            <a:fld id="{8A7A6979-0714-4377-B894-6BE4C2D6E202}" type="slidenum">
              <a:rPr lang="en-US" smtClean="0"/>
              <a:pPr/>
              <a:t>9</a:t>
            </a:fld>
            <a:endParaRPr lang="en-US" dirty="0"/>
          </a:p>
        </p:txBody>
      </p:sp>
      <p:sp>
        <p:nvSpPr>
          <p:cNvPr id="3" name="Rechthoek 2">
            <a:extLst>
              <a:ext uri="{FF2B5EF4-FFF2-40B4-BE49-F238E27FC236}">
                <a16:creationId xmlns:a16="http://schemas.microsoft.com/office/drawing/2014/main" id="{F6884F78-AD5A-4CFA-BAD5-AEB9425B3BA9}"/>
              </a:ext>
            </a:extLst>
          </p:cNvPr>
          <p:cNvSpPr/>
          <p:nvPr/>
        </p:nvSpPr>
        <p:spPr>
          <a:xfrm>
            <a:off x="298467" y="361507"/>
            <a:ext cx="11157809" cy="6134986"/>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sz="1400" b="1" dirty="0">
              <a:solidFill>
                <a:schemeClr val="accent1">
                  <a:lumMod val="50000"/>
                </a:schemeClr>
              </a:solidFill>
            </a:endParaRPr>
          </a:p>
          <a:p>
            <a:endParaRPr lang="nl-NL" sz="1400" b="1" dirty="0">
              <a:solidFill>
                <a:schemeClr val="accent1">
                  <a:lumMod val="50000"/>
                </a:schemeClr>
              </a:solidFill>
            </a:endParaRPr>
          </a:p>
          <a:p>
            <a:r>
              <a:rPr lang="nl-NL" sz="1400" b="1" dirty="0">
                <a:solidFill>
                  <a:schemeClr val="accent1">
                    <a:lumMod val="50000"/>
                  </a:schemeClr>
                </a:solidFill>
              </a:rPr>
              <a:t>Management van Middelen - 1</a:t>
            </a:r>
          </a:p>
          <a:p>
            <a:endParaRPr lang="nl-NL" sz="1200" dirty="0">
              <a:solidFill>
                <a:schemeClr val="accent1">
                  <a:lumMod val="50000"/>
                </a:schemeClr>
              </a:solidFill>
            </a:endParaRPr>
          </a:p>
          <a:p>
            <a:r>
              <a:rPr lang="nl-NL" sz="1000" b="1" i="1" dirty="0">
                <a:solidFill>
                  <a:schemeClr val="accent1">
                    <a:lumMod val="50000"/>
                  </a:schemeClr>
                </a:solidFill>
              </a:rPr>
              <a:t>Niveau Geld:</a:t>
            </a:r>
          </a:p>
          <a:p>
            <a:r>
              <a:rPr lang="nl-NL" sz="1000" b="1" i="1" dirty="0">
                <a:solidFill>
                  <a:schemeClr val="accent1">
                    <a:lumMod val="50000"/>
                  </a:schemeClr>
                </a:solidFill>
              </a:rPr>
              <a:t>KPI: </a:t>
            </a:r>
            <a:r>
              <a:rPr lang="nl-NL" sz="1000" i="1" dirty="0">
                <a:solidFill>
                  <a:schemeClr val="accent1">
                    <a:lumMod val="50000"/>
                  </a:schemeClr>
                </a:solidFill>
              </a:rPr>
              <a:t>De  organisatie verwerft, gebruikt, beheert en beschermt haar financiële middelen op basis van haar strategie en beleid en georiënteerd op de korte en lange termijn</a:t>
            </a:r>
          </a:p>
          <a:p>
            <a:r>
              <a:rPr lang="nl-NL" sz="1000" b="1" i="1" dirty="0">
                <a:solidFill>
                  <a:schemeClr val="accent1">
                    <a:lumMod val="50000"/>
                  </a:schemeClr>
                </a:solidFill>
              </a:rPr>
              <a:t>Prestatie-indicator:</a:t>
            </a:r>
          </a:p>
          <a:p>
            <a:pPr marL="171450" indent="-171450">
              <a:buFontTx/>
              <a:buChar char="-"/>
            </a:pPr>
            <a:r>
              <a:rPr lang="nl-NL" sz="1000" i="1" dirty="0">
                <a:solidFill>
                  <a:schemeClr val="accent1">
                    <a:lumMod val="50000"/>
                  </a:schemeClr>
                </a:solidFill>
              </a:rPr>
              <a:t>De inkomstenbronnen van de organisatie zijn stabiel en hebben een meerjarig perspectief</a:t>
            </a:r>
          </a:p>
          <a:p>
            <a:pPr marL="171450" indent="-171450">
              <a:buFontTx/>
              <a:buChar char="-"/>
            </a:pPr>
            <a:r>
              <a:rPr lang="nl-NL" sz="1000" i="1" dirty="0">
                <a:solidFill>
                  <a:schemeClr val="accent1">
                    <a:lumMod val="50000"/>
                  </a:schemeClr>
                </a:solidFill>
              </a:rPr>
              <a:t>Het gebruik van de financiële middelen zijn in overeenstemming met de strategie van de organisatie en afgestemd op de risico's van de inkomsten</a:t>
            </a:r>
          </a:p>
          <a:p>
            <a:pPr marL="171450" indent="-171450">
              <a:buFontTx/>
              <a:buChar char="-"/>
            </a:pPr>
            <a:r>
              <a:rPr lang="nl-NL" sz="1000" i="1" dirty="0">
                <a:solidFill>
                  <a:schemeClr val="accent1">
                    <a:lumMod val="50000"/>
                  </a:schemeClr>
                </a:solidFill>
              </a:rPr>
              <a:t>De organisatie beheert en beschermt haar financiële middelen en is financieel weerbaar</a:t>
            </a:r>
          </a:p>
          <a:p>
            <a:pPr marL="171450" indent="-171450">
              <a:buFontTx/>
              <a:buChar char="-"/>
            </a:pPr>
            <a:r>
              <a:rPr lang="nl-NL" sz="1000" i="1" dirty="0">
                <a:solidFill>
                  <a:schemeClr val="accent1">
                    <a:lumMod val="50000"/>
                  </a:schemeClr>
                </a:solidFill>
              </a:rPr>
              <a:t>Actueel Risicomanagementbeleid is aanwezig </a:t>
            </a:r>
          </a:p>
          <a:p>
            <a:pPr marL="171450" indent="-171450">
              <a:buFontTx/>
              <a:buChar char="-"/>
            </a:pPr>
            <a:endParaRPr lang="nl-NL" sz="1000" i="1" dirty="0">
              <a:solidFill>
                <a:schemeClr val="accent1">
                  <a:lumMod val="50000"/>
                </a:schemeClr>
              </a:solidFill>
            </a:endParaRPr>
          </a:p>
          <a:p>
            <a:r>
              <a:rPr lang="nl-NL" sz="1000" b="1" i="1" dirty="0">
                <a:solidFill>
                  <a:schemeClr val="accent1">
                    <a:lumMod val="50000"/>
                  </a:schemeClr>
                </a:solidFill>
              </a:rPr>
              <a:t>Niveau Kennis en technologie:</a:t>
            </a:r>
          </a:p>
          <a:p>
            <a:r>
              <a:rPr lang="nl-NL" sz="1000" b="1" i="1" dirty="0">
                <a:solidFill>
                  <a:schemeClr val="accent1">
                    <a:lumMod val="50000"/>
                  </a:schemeClr>
                </a:solidFill>
              </a:rPr>
              <a:t>KPI:</a:t>
            </a:r>
          </a:p>
          <a:p>
            <a:r>
              <a:rPr lang="nl-NL" sz="1000" i="1" dirty="0">
                <a:solidFill>
                  <a:schemeClr val="accent1">
                    <a:lumMod val="50000"/>
                  </a:schemeClr>
                </a:solidFill>
              </a:rPr>
              <a:t>Vanuit strategie en beleid wordt de noodzakelijke bestuurlijke info, kennis en technologie binnengehaald, ontwikkeld beheerd, verspreid, toegepast, geborgd, beschermd en beveiligd</a:t>
            </a:r>
          </a:p>
          <a:p>
            <a:r>
              <a:rPr lang="nl-NL" sz="1000" b="1" i="1" dirty="0">
                <a:solidFill>
                  <a:schemeClr val="accent1">
                    <a:lumMod val="50000"/>
                  </a:schemeClr>
                </a:solidFill>
              </a:rPr>
              <a:t>Prestatie-indicator:</a:t>
            </a:r>
          </a:p>
          <a:p>
            <a:r>
              <a:rPr lang="nl-NL" sz="1000" i="1" dirty="0">
                <a:solidFill>
                  <a:schemeClr val="accent1">
                    <a:lumMod val="50000"/>
                  </a:schemeClr>
                </a:solidFill>
              </a:rPr>
              <a:t>- Het procesmatig systematisch verzamelen, vastleggen, verwerken en verstrekken van informatie ten behoeve van het besturen en doen functioneren van de organisatie en ten behoeve van de verantwoording die daartoe moet worden afgelegd zowel intern als extern.</a:t>
            </a:r>
          </a:p>
          <a:p>
            <a:r>
              <a:rPr lang="nl-NL" sz="1000" i="1">
                <a:solidFill>
                  <a:schemeClr val="accent1">
                    <a:lumMod val="50000"/>
                  </a:schemeClr>
                </a:solidFill>
              </a:rPr>
              <a:t> Dit </a:t>
            </a:r>
            <a:r>
              <a:rPr lang="nl-NL" sz="1000" i="1" dirty="0">
                <a:solidFill>
                  <a:schemeClr val="accent1">
                    <a:lumMod val="50000"/>
                  </a:schemeClr>
                </a:solidFill>
              </a:rPr>
              <a:t>geldt zowel voor strategisch, tactisch als operationeel niveau</a:t>
            </a:r>
          </a:p>
          <a:p>
            <a:r>
              <a:rPr lang="nl-NL" sz="1000" i="1" dirty="0">
                <a:solidFill>
                  <a:schemeClr val="accent1">
                    <a:lumMod val="50000"/>
                  </a:schemeClr>
                </a:solidFill>
              </a:rPr>
              <a:t>- Het procesmatig systematisch verzamelen, vastleggen, verwerken en verstrekken van kennis en technologie ten behoeve van het besturen en doen functioneren van de organisatie en ten behoeve van de verantwoording die daartoe moet worden afgelegd zowel intern als extern.</a:t>
            </a:r>
          </a:p>
          <a:p>
            <a:r>
              <a:rPr lang="nl-NL" sz="1000" i="1" dirty="0">
                <a:solidFill>
                  <a:schemeClr val="accent1">
                    <a:lumMod val="50000"/>
                  </a:schemeClr>
                </a:solidFill>
              </a:rPr>
              <a:t>Dit geldt zowel voor strategisch, tactisch als operationeel niveau</a:t>
            </a:r>
          </a:p>
          <a:p>
            <a:endParaRPr lang="nl-NL" sz="1000" i="1" dirty="0">
              <a:solidFill>
                <a:schemeClr val="accent1">
                  <a:lumMod val="50000"/>
                </a:schemeClr>
              </a:solidFill>
            </a:endParaRPr>
          </a:p>
          <a:p>
            <a:pPr marL="171450" indent="-171450">
              <a:buFontTx/>
              <a:buChar char="-"/>
            </a:pPr>
            <a:endParaRPr lang="nl-NL" sz="1000" i="1" dirty="0">
              <a:solidFill>
                <a:schemeClr val="accent1">
                  <a:lumMod val="50000"/>
                </a:schemeClr>
              </a:solidFill>
            </a:endParaRPr>
          </a:p>
          <a:p>
            <a:endParaRPr lang="nl-NL" sz="1000" i="1" dirty="0">
              <a:solidFill>
                <a:schemeClr val="accent1">
                  <a:lumMod val="50000"/>
                </a:schemeClr>
              </a:solidFill>
            </a:endParaRPr>
          </a:p>
        </p:txBody>
      </p:sp>
    </p:spTree>
    <p:extLst>
      <p:ext uri="{BB962C8B-B14F-4D97-AF65-F5344CB8AC3E}">
        <p14:creationId xmlns:p14="http://schemas.microsoft.com/office/powerpoint/2010/main" val="2064453877"/>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F730C82D6AD1E44AC8819BF0C166A40" ma:contentTypeVersion="11" ma:contentTypeDescription="Een nieuw document maken." ma:contentTypeScope="" ma:versionID="4b1b6126f4fc6b2719f32ada9296c97c">
  <xsd:schema xmlns:xsd="http://www.w3.org/2001/XMLSchema" xmlns:xs="http://www.w3.org/2001/XMLSchema" xmlns:p="http://schemas.microsoft.com/office/2006/metadata/properties" xmlns:ns3="ef835cd4-2480-43f4-86a4-55442e3d9f35" xmlns:ns4="5716aa93-918c-4488-8dd1-7aaa462dbb6e" targetNamespace="http://schemas.microsoft.com/office/2006/metadata/properties" ma:root="true" ma:fieldsID="b6d42625e8d7ec71b42ea7ceb60e5614" ns3:_="" ns4:_="">
    <xsd:import namespace="ef835cd4-2480-43f4-86a4-55442e3d9f35"/>
    <xsd:import namespace="5716aa93-918c-4488-8dd1-7aaa462dbb6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4:SharedWithUsers" minOccurs="0"/>
                <xsd:element ref="ns4:SharedWithDetails" minOccurs="0"/>
                <xsd:element ref="ns4:SharingHintHash"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835cd4-2480-43f4-86a4-55442e3d9f3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16aa93-918c-4488-8dd1-7aaa462dbb6e" elementFormDefault="qualified">
    <xsd:import namespace="http://schemas.microsoft.com/office/2006/documentManagement/types"/>
    <xsd:import namespace="http://schemas.microsoft.com/office/infopath/2007/PartnerControls"/>
    <xsd:element name="SharedWithUsers" ma:index="13"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Gedeeld met details" ma:description="" ma:internalName="SharedWithDetails" ma:readOnly="true">
      <xsd:simpleType>
        <xsd:restriction base="dms:Note">
          <xsd:maxLength value="255"/>
        </xsd:restriction>
      </xsd:simpleType>
    </xsd:element>
    <xsd:element name="SharingHintHash" ma:index="15" nillable="true" ma:displayName="Hint-hash delen"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020E47C-5FB2-420F-BA06-B2BB558B0E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f835cd4-2480-43f4-86a4-55442e3d9f35"/>
    <ds:schemaRef ds:uri="5716aa93-918c-4488-8dd1-7aaa462dbb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DC995D3-1A78-4BCC-8C53-6CAB6D6A3B92}">
  <ds:schemaRefs>
    <ds:schemaRef ds:uri="http://purl.org/dc/terms/"/>
    <ds:schemaRef ds:uri="http://schemas.openxmlformats.org/package/2006/metadata/core-properties"/>
    <ds:schemaRef ds:uri="http://schemas.microsoft.com/office/2006/documentManagement/types"/>
    <ds:schemaRef ds:uri="ef835cd4-2480-43f4-86a4-55442e3d9f35"/>
    <ds:schemaRef ds:uri="http://purl.org/dc/elements/1.1/"/>
    <ds:schemaRef ds:uri="http://schemas.microsoft.com/office/2006/metadata/properties"/>
    <ds:schemaRef ds:uri="http://schemas.microsoft.com/office/infopath/2007/PartnerControls"/>
    <ds:schemaRef ds:uri="5716aa93-918c-4488-8dd1-7aaa462dbb6e"/>
    <ds:schemaRef ds:uri="http://www.w3.org/XML/1998/namespace"/>
    <ds:schemaRef ds:uri="http://purl.org/dc/dcmitype/"/>
  </ds:schemaRefs>
</ds:datastoreItem>
</file>

<file path=customXml/itemProps3.xml><?xml version="1.0" encoding="utf-8"?>
<ds:datastoreItem xmlns:ds="http://schemas.openxmlformats.org/officeDocument/2006/customXml" ds:itemID="{FDE512A1-EC13-441C-A614-FD8D239A067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21701</TotalTime>
  <Words>9214</Words>
  <Application>Microsoft Office PowerPoint</Application>
  <PresentationFormat>Breedbeeld</PresentationFormat>
  <Paragraphs>1006</Paragraphs>
  <Slides>38</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38</vt:i4>
      </vt:variant>
    </vt:vector>
  </HeadingPairs>
  <TitlesOfParts>
    <vt:vector size="45" baseType="lpstr">
      <vt:lpstr>Arial</vt:lpstr>
      <vt:lpstr>Calibri</vt:lpstr>
      <vt:lpstr>Calibri Light</vt:lpstr>
      <vt:lpstr>segoe ui</vt:lpstr>
      <vt:lpstr>Symbol</vt:lpstr>
      <vt:lpstr>Wingdings</vt:lpstr>
      <vt:lpstr>Kantoorthema</vt:lpstr>
      <vt:lpstr>Het fundament De basis voor organisatie(ontwikkeling) Plannen van organisatieontwikkeling met behulp van KPI’s</vt:lpstr>
      <vt:lpstr>Inhoudsopgave</vt:lpstr>
      <vt:lpstr>Inleiding Het plannen van organisatieontwikkeling</vt:lpstr>
      <vt:lpstr>Relatie tussen het INK/A3 model en verbeteren en vernieuwen (PDCA)</vt:lpstr>
      <vt:lpstr>Leeswijzer</vt:lpstr>
      <vt:lpstr>Thema’s</vt:lpstr>
      <vt:lpstr>PowerPoint-presentatie</vt:lpstr>
      <vt:lpstr>PowerPoint-presentatie</vt:lpstr>
      <vt:lpstr>PowerPoint-presentatie</vt:lpstr>
      <vt:lpstr>PowerPoint-presentatie</vt:lpstr>
      <vt:lpstr>PowerPoint-presentatie</vt:lpstr>
      <vt:lpstr>Activiteitenplan meerjarig </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Frederike Kuijpers-Moelker</dc:creator>
  <cp:lastModifiedBy>Frederike Kuijpers-Moelker</cp:lastModifiedBy>
  <cp:revision>17</cp:revision>
  <cp:lastPrinted>2020-07-27T06:28:41Z</cp:lastPrinted>
  <dcterms:created xsi:type="dcterms:W3CDTF">2020-07-21T14:32:03Z</dcterms:created>
  <dcterms:modified xsi:type="dcterms:W3CDTF">2021-02-16T10:22:48Z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0x010100EF730C82D6AD1E44AC8819BF0C166A40</vt:lpwstr>
  </property>
</Properties>
</file>