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74" r:id="rId6"/>
    <p:sldId id="279" r:id="rId7"/>
    <p:sldId id="273" r:id="rId8"/>
    <p:sldId id="272" r:id="rId9"/>
    <p:sldId id="263" r:id="rId10"/>
    <p:sldId id="280" r:id="rId11"/>
    <p:sldId id="264" r:id="rId12"/>
    <p:sldId id="269" r:id="rId13"/>
    <p:sldId id="266" r:id="rId14"/>
    <p:sldId id="268" r:id="rId15"/>
    <p:sldId id="270" r:id="rId16"/>
    <p:sldId id="271" r:id="rId17"/>
    <p:sldId id="275" r:id="rId18"/>
    <p:sldId id="276" r:id="rId19"/>
    <p:sldId id="277" r:id="rId20"/>
    <p:sldId id="278" r:id="rId21"/>
    <p:sldId id="26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ette Hazebroek" initials="YH" lastIdx="1" clrIdx="0">
    <p:extLst>
      <p:ext uri="{19B8F6BF-5375-455C-9EA6-DF929625EA0E}">
        <p15:presenceInfo xmlns:p15="http://schemas.microsoft.com/office/powerpoint/2012/main" userId="S::YHazebroek@probiblio.nl::5003439a-f5c6-4346-b259-5fc746c84e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8C2E6"/>
    <a:srgbClr val="EEEDE6"/>
    <a:srgbClr val="008ACE"/>
    <a:srgbClr val="DAA500"/>
    <a:srgbClr val="A09E85"/>
    <a:srgbClr val="FCFC9E"/>
    <a:srgbClr val="E5E4D9"/>
    <a:srgbClr val="AEAB93"/>
    <a:srgbClr val="DAAC00"/>
    <a:srgbClr val="AFA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4C08E-5AEC-4CBE-8242-B8CC472B4907}" v="48" dt="2021-02-16T10:44:29.5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7" autoAdjust="0"/>
    <p:restoredTop sz="94660"/>
  </p:normalViewPr>
  <p:slideViewPr>
    <p:cSldViewPr snapToGrid="0">
      <p:cViewPr varScale="1">
        <p:scale>
          <a:sx n="78" d="100"/>
          <a:sy n="78" d="100"/>
        </p:scale>
        <p:origin x="36" y="156"/>
      </p:cViewPr>
      <p:guideLst>
        <p:guide orient="horz" pos="981"/>
        <p:guide pos="82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ke Kuijpers-Moelker" userId="62eca198-2884-4da6-bf76-ad773e78705c" providerId="ADAL" clId="{A6E4C08E-5AEC-4CBE-8242-B8CC472B4907}"/>
    <pc:docChg chg="undo custSel addSld modSld">
      <pc:chgData name="Frederike Kuijpers-Moelker" userId="62eca198-2884-4da6-bf76-ad773e78705c" providerId="ADAL" clId="{A6E4C08E-5AEC-4CBE-8242-B8CC472B4907}" dt="2021-02-16T10:44:45.390" v="298" actId="20577"/>
      <pc:docMkLst>
        <pc:docMk/>
      </pc:docMkLst>
      <pc:sldChg chg="addSp delSp modSp mod">
        <pc:chgData name="Frederike Kuijpers-Moelker" userId="62eca198-2884-4da6-bf76-ad773e78705c" providerId="ADAL" clId="{A6E4C08E-5AEC-4CBE-8242-B8CC472B4907}" dt="2021-02-16T10:37:08.691" v="141" actId="1076"/>
        <pc:sldMkLst>
          <pc:docMk/>
          <pc:sldMk cId="1921352549" sldId="263"/>
        </pc:sldMkLst>
        <pc:spChg chg="add mod">
          <ac:chgData name="Frederike Kuijpers-Moelker" userId="62eca198-2884-4da6-bf76-ad773e78705c" providerId="ADAL" clId="{A6E4C08E-5AEC-4CBE-8242-B8CC472B4907}" dt="2021-02-16T10:37:08.691" v="141" actId="1076"/>
          <ac:spMkLst>
            <pc:docMk/>
            <pc:sldMk cId="1921352549" sldId="263"/>
            <ac:spMk id="13" creationId="{32A3832F-4B0F-4203-B9F9-9150685E99A3}"/>
          </ac:spMkLst>
        </pc:spChg>
        <pc:graphicFrameChg chg="mod modGraphic">
          <ac:chgData name="Frederike Kuijpers-Moelker" userId="62eca198-2884-4da6-bf76-ad773e78705c" providerId="ADAL" clId="{A6E4C08E-5AEC-4CBE-8242-B8CC472B4907}" dt="2021-02-16T10:37:03.179" v="140" actId="1076"/>
          <ac:graphicFrameMkLst>
            <pc:docMk/>
            <pc:sldMk cId="1921352549" sldId="263"/>
            <ac:graphicFrameMk id="15" creationId="{036A3AE3-D57B-4732-933C-3D87F98E8A7E}"/>
          </ac:graphicFrameMkLst>
        </pc:graphicFrameChg>
        <pc:picChg chg="del">
          <ac:chgData name="Frederike Kuijpers-Moelker" userId="62eca198-2884-4da6-bf76-ad773e78705c" providerId="ADAL" clId="{A6E4C08E-5AEC-4CBE-8242-B8CC472B4907}" dt="2021-02-16T10:30:17.887" v="93" actId="478"/>
          <ac:picMkLst>
            <pc:docMk/>
            <pc:sldMk cId="1921352549" sldId="263"/>
            <ac:picMk id="11" creationId="{77C8B012-683E-4DAE-B4CE-8BE1346A0F68}"/>
          </ac:picMkLst>
        </pc:picChg>
        <pc:picChg chg="del">
          <ac:chgData name="Frederike Kuijpers-Moelker" userId="62eca198-2884-4da6-bf76-ad773e78705c" providerId="ADAL" clId="{A6E4C08E-5AEC-4CBE-8242-B8CC472B4907}" dt="2021-02-16T10:30:30.236" v="95" actId="478"/>
          <ac:picMkLst>
            <pc:docMk/>
            <pc:sldMk cId="1921352549" sldId="263"/>
            <ac:picMk id="12" creationId="{B5B6A0DC-EA79-450B-9D89-05054D46C723}"/>
          </ac:picMkLst>
        </pc:picChg>
        <pc:picChg chg="del mod">
          <ac:chgData name="Frederike Kuijpers-Moelker" userId="62eca198-2884-4da6-bf76-ad773e78705c" providerId="ADAL" clId="{A6E4C08E-5AEC-4CBE-8242-B8CC472B4907}" dt="2021-02-16T10:24:24.393" v="61" actId="478"/>
          <ac:picMkLst>
            <pc:docMk/>
            <pc:sldMk cId="1921352549" sldId="263"/>
            <ac:picMk id="27" creationId="{A8355504-4B24-45BE-89E6-D5A9551608A6}"/>
          </ac:picMkLst>
        </pc:picChg>
        <pc:picChg chg="del">
          <ac:chgData name="Frederike Kuijpers-Moelker" userId="62eca198-2884-4da6-bf76-ad773e78705c" providerId="ADAL" clId="{A6E4C08E-5AEC-4CBE-8242-B8CC472B4907}" dt="2021-02-16T10:24:17.477" v="59" actId="478"/>
          <ac:picMkLst>
            <pc:docMk/>
            <pc:sldMk cId="1921352549" sldId="263"/>
            <ac:picMk id="28" creationId="{70581D64-6128-41D7-931B-5772C25D2F22}"/>
          </ac:picMkLst>
        </pc:picChg>
        <pc:picChg chg="del">
          <ac:chgData name="Frederike Kuijpers-Moelker" userId="62eca198-2884-4da6-bf76-ad773e78705c" providerId="ADAL" clId="{A6E4C08E-5AEC-4CBE-8242-B8CC472B4907}" dt="2021-02-16T10:29:56.877" v="89" actId="478"/>
          <ac:picMkLst>
            <pc:docMk/>
            <pc:sldMk cId="1921352549" sldId="263"/>
            <ac:picMk id="29" creationId="{0FCBC788-6E2E-48E1-9B9E-6E8999129D50}"/>
          </ac:picMkLst>
        </pc:picChg>
        <pc:picChg chg="del">
          <ac:chgData name="Frederike Kuijpers-Moelker" userId="62eca198-2884-4da6-bf76-ad773e78705c" providerId="ADAL" clId="{A6E4C08E-5AEC-4CBE-8242-B8CC472B4907}" dt="2021-02-16T10:29:11.726" v="83" actId="478"/>
          <ac:picMkLst>
            <pc:docMk/>
            <pc:sldMk cId="1921352549" sldId="263"/>
            <ac:picMk id="31" creationId="{B69B96F9-5F96-4703-99D0-D7AC70E11EFA}"/>
          </ac:picMkLst>
        </pc:picChg>
        <pc:picChg chg="del">
          <ac:chgData name="Frederike Kuijpers-Moelker" userId="62eca198-2884-4da6-bf76-ad773e78705c" providerId="ADAL" clId="{A6E4C08E-5AEC-4CBE-8242-B8CC472B4907}" dt="2021-02-16T10:30:09.604" v="91" actId="478"/>
          <ac:picMkLst>
            <pc:docMk/>
            <pc:sldMk cId="1921352549" sldId="263"/>
            <ac:picMk id="33" creationId="{F1FDA2D7-519E-4FBB-B224-1866ECD404F5}"/>
          </ac:picMkLst>
        </pc:picChg>
        <pc:picChg chg="del">
          <ac:chgData name="Frederike Kuijpers-Moelker" userId="62eca198-2884-4da6-bf76-ad773e78705c" providerId="ADAL" clId="{A6E4C08E-5AEC-4CBE-8242-B8CC472B4907}" dt="2021-02-16T10:28:44.406" v="80" actId="478"/>
          <ac:picMkLst>
            <pc:docMk/>
            <pc:sldMk cId="1921352549" sldId="263"/>
            <ac:picMk id="35" creationId="{50EB2309-F308-46B7-87CA-CFF38FF9A70C}"/>
          </ac:picMkLst>
        </pc:picChg>
      </pc:sldChg>
      <pc:sldChg chg="delSp modSp mod">
        <pc:chgData name="Frederike Kuijpers-Moelker" userId="62eca198-2884-4da6-bf76-ad773e78705c" providerId="ADAL" clId="{A6E4C08E-5AEC-4CBE-8242-B8CC472B4907}" dt="2021-02-16T10:39:13.663" v="168" actId="20577"/>
        <pc:sldMkLst>
          <pc:docMk/>
          <pc:sldMk cId="908955863" sldId="264"/>
        </pc:sldMkLst>
        <pc:graphicFrameChg chg="mod modGraphic">
          <ac:chgData name="Frederike Kuijpers-Moelker" userId="62eca198-2884-4da6-bf76-ad773e78705c" providerId="ADAL" clId="{A6E4C08E-5AEC-4CBE-8242-B8CC472B4907}" dt="2021-02-16T10:39:13.663" v="168" actId="20577"/>
          <ac:graphicFrameMkLst>
            <pc:docMk/>
            <pc:sldMk cId="908955863" sldId="264"/>
            <ac:graphicFrameMk id="4" creationId="{1694AE1D-48BC-4C36-8B3E-85CB52BFE121}"/>
          </ac:graphicFrameMkLst>
        </pc:graphicFrameChg>
        <pc:picChg chg="del">
          <ac:chgData name="Frederike Kuijpers-Moelker" userId="62eca198-2884-4da6-bf76-ad773e78705c" providerId="ADAL" clId="{A6E4C08E-5AEC-4CBE-8242-B8CC472B4907}" dt="2021-02-16T10:38:09.490" v="150" actId="478"/>
          <ac:picMkLst>
            <pc:docMk/>
            <pc:sldMk cId="908955863" sldId="264"/>
            <ac:picMk id="5" creationId="{E84A0E26-7621-49E1-8CC7-C61E91E7F892}"/>
          </ac:picMkLst>
        </pc:picChg>
        <pc:picChg chg="del mod">
          <ac:chgData name="Frederike Kuijpers-Moelker" userId="62eca198-2884-4da6-bf76-ad773e78705c" providerId="ADAL" clId="{A6E4C08E-5AEC-4CBE-8242-B8CC472B4907}" dt="2021-02-16T10:37:38.459" v="143" actId="478"/>
          <ac:picMkLst>
            <pc:docMk/>
            <pc:sldMk cId="908955863" sldId="264"/>
            <ac:picMk id="6" creationId="{7CB3F7EA-A63F-4540-9B5C-27C3270B4956}"/>
          </ac:picMkLst>
        </pc:picChg>
        <pc:picChg chg="del">
          <ac:chgData name="Frederike Kuijpers-Moelker" userId="62eca198-2884-4da6-bf76-ad773e78705c" providerId="ADAL" clId="{A6E4C08E-5AEC-4CBE-8242-B8CC472B4907}" dt="2021-02-16T10:38:05.412" v="148" actId="478"/>
          <ac:picMkLst>
            <pc:docMk/>
            <pc:sldMk cId="908955863" sldId="264"/>
            <ac:picMk id="8" creationId="{33A5C636-A6F8-416E-B832-75EE80015567}"/>
          </ac:picMkLst>
        </pc:picChg>
        <pc:picChg chg="del">
          <ac:chgData name="Frederike Kuijpers-Moelker" userId="62eca198-2884-4da6-bf76-ad773e78705c" providerId="ADAL" clId="{A6E4C08E-5AEC-4CBE-8242-B8CC472B4907}" dt="2021-02-16T10:38:00.832" v="146" actId="478"/>
          <ac:picMkLst>
            <pc:docMk/>
            <pc:sldMk cId="908955863" sldId="264"/>
            <ac:picMk id="13" creationId="{8A70BB13-B7E3-48B7-89E0-4276D1B135B9}"/>
          </ac:picMkLst>
        </pc:picChg>
      </pc:sldChg>
      <pc:sldChg chg="delSp modSp mod">
        <pc:chgData name="Frederike Kuijpers-Moelker" userId="62eca198-2884-4da6-bf76-ad773e78705c" providerId="ADAL" clId="{A6E4C08E-5AEC-4CBE-8242-B8CC472B4907}" dt="2021-02-16T10:40:08.707" v="190"/>
        <pc:sldMkLst>
          <pc:docMk/>
          <pc:sldMk cId="1415461847" sldId="266"/>
        </pc:sldMkLst>
        <pc:graphicFrameChg chg="mod modGraphic">
          <ac:chgData name="Frederike Kuijpers-Moelker" userId="62eca198-2884-4da6-bf76-ad773e78705c" providerId="ADAL" clId="{A6E4C08E-5AEC-4CBE-8242-B8CC472B4907}" dt="2021-02-16T10:40:08.707" v="190"/>
          <ac:graphicFrameMkLst>
            <pc:docMk/>
            <pc:sldMk cId="1415461847" sldId="266"/>
            <ac:graphicFrameMk id="7" creationId="{6B5A79C5-0102-4461-AB9E-5F79021E0FF0}"/>
          </ac:graphicFrameMkLst>
        </pc:graphicFrameChg>
        <pc:picChg chg="del mod">
          <ac:chgData name="Frederike Kuijpers-Moelker" userId="62eca198-2884-4da6-bf76-ad773e78705c" providerId="ADAL" clId="{A6E4C08E-5AEC-4CBE-8242-B8CC472B4907}" dt="2021-02-16T10:39:43.942" v="176" actId="478"/>
          <ac:picMkLst>
            <pc:docMk/>
            <pc:sldMk cId="1415461847" sldId="266"/>
            <ac:picMk id="4" creationId="{12C374AC-A6EC-488B-97BD-67E2A39E0131}"/>
          </ac:picMkLst>
        </pc:picChg>
        <pc:picChg chg="del">
          <ac:chgData name="Frederike Kuijpers-Moelker" userId="62eca198-2884-4da6-bf76-ad773e78705c" providerId="ADAL" clId="{A6E4C08E-5AEC-4CBE-8242-B8CC472B4907}" dt="2021-02-16T10:39:50.108" v="178" actId="478"/>
          <ac:picMkLst>
            <pc:docMk/>
            <pc:sldMk cId="1415461847" sldId="266"/>
            <ac:picMk id="5" creationId="{BD7A4480-6406-4CB9-A317-45566BD111F9}"/>
          </ac:picMkLst>
        </pc:picChg>
        <pc:picChg chg="del">
          <ac:chgData name="Frederike Kuijpers-Moelker" userId="62eca198-2884-4da6-bf76-ad773e78705c" providerId="ADAL" clId="{A6E4C08E-5AEC-4CBE-8242-B8CC472B4907}" dt="2021-02-16T10:39:58.316" v="184" actId="478"/>
          <ac:picMkLst>
            <pc:docMk/>
            <pc:sldMk cId="1415461847" sldId="266"/>
            <ac:picMk id="10" creationId="{F03D2F37-FE7F-4392-A4CA-DBD112F38DA1}"/>
          </ac:picMkLst>
        </pc:picChg>
        <pc:picChg chg="del">
          <ac:chgData name="Frederike Kuijpers-Moelker" userId="62eca198-2884-4da6-bf76-ad773e78705c" providerId="ADAL" clId="{A6E4C08E-5AEC-4CBE-8242-B8CC472B4907}" dt="2021-02-16T10:40:06.269" v="189" actId="478"/>
          <ac:picMkLst>
            <pc:docMk/>
            <pc:sldMk cId="1415461847" sldId="266"/>
            <ac:picMk id="17" creationId="{BE5817AD-43B7-4124-927A-6CC0498369D5}"/>
          </ac:picMkLst>
        </pc:picChg>
      </pc:sldChg>
      <pc:sldChg chg="delSp modSp mod">
        <pc:chgData name="Frederike Kuijpers-Moelker" userId="62eca198-2884-4da6-bf76-ad773e78705c" providerId="ADAL" clId="{A6E4C08E-5AEC-4CBE-8242-B8CC472B4907}" dt="2021-02-16T10:40:25.422" v="195" actId="20577"/>
        <pc:sldMkLst>
          <pc:docMk/>
          <pc:sldMk cId="3344720664" sldId="268"/>
        </pc:sldMkLst>
        <pc:graphicFrameChg chg="mod modGraphic">
          <ac:chgData name="Frederike Kuijpers-Moelker" userId="62eca198-2884-4da6-bf76-ad773e78705c" providerId="ADAL" clId="{A6E4C08E-5AEC-4CBE-8242-B8CC472B4907}" dt="2021-02-16T10:40:25.422" v="195" actId="20577"/>
          <ac:graphicFrameMkLst>
            <pc:docMk/>
            <pc:sldMk cId="3344720664" sldId="268"/>
            <ac:graphicFrameMk id="4" creationId="{BFB638F1-026E-4921-BE79-C39CEFC82EF9}"/>
          </ac:graphicFrameMkLst>
        </pc:graphicFrameChg>
        <pc:picChg chg="del">
          <ac:chgData name="Frederike Kuijpers-Moelker" userId="62eca198-2884-4da6-bf76-ad773e78705c" providerId="ADAL" clId="{A6E4C08E-5AEC-4CBE-8242-B8CC472B4907}" dt="2021-02-16T10:40:20.600" v="192" actId="478"/>
          <ac:picMkLst>
            <pc:docMk/>
            <pc:sldMk cId="3344720664" sldId="268"/>
            <ac:picMk id="5" creationId="{6D67F713-0777-47D7-8E52-6915F3CE93D4}"/>
          </ac:picMkLst>
        </pc:picChg>
      </pc:sldChg>
      <pc:sldChg chg="delSp modSp mod">
        <pc:chgData name="Frederike Kuijpers-Moelker" userId="62eca198-2884-4da6-bf76-ad773e78705c" providerId="ADAL" clId="{A6E4C08E-5AEC-4CBE-8242-B8CC472B4907}" dt="2021-02-16T10:39:00.735" v="163" actId="20577"/>
        <pc:sldMkLst>
          <pc:docMk/>
          <pc:sldMk cId="2256691015" sldId="269"/>
        </pc:sldMkLst>
        <pc:graphicFrameChg chg="mod modGraphic">
          <ac:chgData name="Frederike Kuijpers-Moelker" userId="62eca198-2884-4da6-bf76-ad773e78705c" providerId="ADAL" clId="{A6E4C08E-5AEC-4CBE-8242-B8CC472B4907}" dt="2021-02-16T10:39:00.735" v="163" actId="20577"/>
          <ac:graphicFrameMkLst>
            <pc:docMk/>
            <pc:sldMk cId="2256691015" sldId="269"/>
            <ac:graphicFrameMk id="5" creationId="{F362FEDC-2F51-44F7-B74C-34B00965685F}"/>
          </ac:graphicFrameMkLst>
        </pc:graphicFrameChg>
        <pc:picChg chg="del">
          <ac:chgData name="Frederike Kuijpers-Moelker" userId="62eca198-2884-4da6-bf76-ad773e78705c" providerId="ADAL" clId="{A6E4C08E-5AEC-4CBE-8242-B8CC472B4907}" dt="2021-02-16T10:38:17.046" v="152" actId="478"/>
          <ac:picMkLst>
            <pc:docMk/>
            <pc:sldMk cId="2256691015" sldId="269"/>
            <ac:picMk id="4" creationId="{99229853-A8A9-42F8-B735-282961E74CFF}"/>
          </ac:picMkLst>
        </pc:picChg>
        <pc:picChg chg="del">
          <ac:chgData name="Frederike Kuijpers-Moelker" userId="62eca198-2884-4da6-bf76-ad773e78705c" providerId="ADAL" clId="{A6E4C08E-5AEC-4CBE-8242-B8CC472B4907}" dt="2021-02-16T10:38:33.371" v="155" actId="478"/>
          <ac:picMkLst>
            <pc:docMk/>
            <pc:sldMk cId="2256691015" sldId="269"/>
            <ac:picMk id="6" creationId="{139E86D2-ED51-4FD0-9671-EEDEC02C2CB7}"/>
          </ac:picMkLst>
        </pc:picChg>
        <pc:picChg chg="del">
          <ac:chgData name="Frederike Kuijpers-Moelker" userId="62eca198-2884-4da6-bf76-ad773e78705c" providerId="ADAL" clId="{A6E4C08E-5AEC-4CBE-8242-B8CC472B4907}" dt="2021-02-16T10:38:38.097" v="157" actId="478"/>
          <ac:picMkLst>
            <pc:docMk/>
            <pc:sldMk cId="2256691015" sldId="269"/>
            <ac:picMk id="7" creationId="{B94B8F78-44BD-4D5B-9C85-2A7FEACDD8D4}"/>
          </ac:picMkLst>
        </pc:picChg>
      </pc:sldChg>
      <pc:sldChg chg="delSp modSp mod">
        <pc:chgData name="Frederike Kuijpers-Moelker" userId="62eca198-2884-4da6-bf76-ad773e78705c" providerId="ADAL" clId="{A6E4C08E-5AEC-4CBE-8242-B8CC472B4907}" dt="2021-02-16T10:41:10.530" v="212" actId="20577"/>
        <pc:sldMkLst>
          <pc:docMk/>
          <pc:sldMk cId="1058311943" sldId="270"/>
        </pc:sldMkLst>
        <pc:graphicFrameChg chg="mod modGraphic">
          <ac:chgData name="Frederike Kuijpers-Moelker" userId="62eca198-2884-4da6-bf76-ad773e78705c" providerId="ADAL" clId="{A6E4C08E-5AEC-4CBE-8242-B8CC472B4907}" dt="2021-02-16T10:41:10.530" v="212" actId="20577"/>
          <ac:graphicFrameMkLst>
            <pc:docMk/>
            <pc:sldMk cId="1058311943" sldId="270"/>
            <ac:graphicFrameMk id="5" creationId="{9719D337-8D5A-4DFC-9BE9-1C28A040FF39}"/>
          </ac:graphicFrameMkLst>
        </pc:graphicFrameChg>
        <pc:picChg chg="del">
          <ac:chgData name="Frederike Kuijpers-Moelker" userId="62eca198-2884-4da6-bf76-ad773e78705c" providerId="ADAL" clId="{A6E4C08E-5AEC-4CBE-8242-B8CC472B4907}" dt="2021-02-16T10:41:00.776" v="203" actId="478"/>
          <ac:picMkLst>
            <pc:docMk/>
            <pc:sldMk cId="1058311943" sldId="270"/>
            <ac:picMk id="4" creationId="{E17A21E7-FF26-4D2D-8F15-F8152DD4E09F}"/>
          </ac:picMkLst>
        </pc:picChg>
        <pc:picChg chg="del">
          <ac:chgData name="Frederike Kuijpers-Moelker" userId="62eca198-2884-4da6-bf76-ad773e78705c" providerId="ADAL" clId="{A6E4C08E-5AEC-4CBE-8242-B8CC472B4907}" dt="2021-02-16T10:40:56.288" v="201" actId="478"/>
          <ac:picMkLst>
            <pc:docMk/>
            <pc:sldMk cId="1058311943" sldId="270"/>
            <ac:picMk id="6" creationId="{E0AA9DBA-1DBB-4DD8-9DD0-41D79A304589}"/>
          </ac:picMkLst>
        </pc:picChg>
        <pc:picChg chg="del">
          <ac:chgData name="Frederike Kuijpers-Moelker" userId="62eca198-2884-4da6-bf76-ad773e78705c" providerId="ADAL" clId="{A6E4C08E-5AEC-4CBE-8242-B8CC472B4907}" dt="2021-02-16T10:40:52.738" v="199" actId="478"/>
          <ac:picMkLst>
            <pc:docMk/>
            <pc:sldMk cId="1058311943" sldId="270"/>
            <ac:picMk id="7" creationId="{67A5BF38-CF58-4E79-B668-D39EA60CA2C8}"/>
          </ac:picMkLst>
        </pc:picChg>
      </pc:sldChg>
      <pc:sldChg chg="delSp modSp mod">
        <pc:chgData name="Frederike Kuijpers-Moelker" userId="62eca198-2884-4da6-bf76-ad773e78705c" providerId="ADAL" clId="{A6E4C08E-5AEC-4CBE-8242-B8CC472B4907}" dt="2021-02-16T10:41:50.105" v="231" actId="20577"/>
        <pc:sldMkLst>
          <pc:docMk/>
          <pc:sldMk cId="251439335" sldId="271"/>
        </pc:sldMkLst>
        <pc:graphicFrameChg chg="mod modGraphic">
          <ac:chgData name="Frederike Kuijpers-Moelker" userId="62eca198-2884-4da6-bf76-ad773e78705c" providerId="ADAL" clId="{A6E4C08E-5AEC-4CBE-8242-B8CC472B4907}" dt="2021-02-16T10:41:50.105" v="231" actId="20577"/>
          <ac:graphicFrameMkLst>
            <pc:docMk/>
            <pc:sldMk cId="251439335" sldId="271"/>
            <ac:graphicFrameMk id="5" creationId="{EB96D14A-FFCD-4B6D-808C-1AB9486E21E9}"/>
          </ac:graphicFrameMkLst>
        </pc:graphicFrameChg>
        <pc:picChg chg="del">
          <ac:chgData name="Frederike Kuijpers-Moelker" userId="62eca198-2884-4da6-bf76-ad773e78705c" providerId="ADAL" clId="{A6E4C08E-5AEC-4CBE-8242-B8CC472B4907}" dt="2021-02-16T10:41:28.218" v="215" actId="478"/>
          <ac:picMkLst>
            <pc:docMk/>
            <pc:sldMk cId="251439335" sldId="271"/>
            <ac:picMk id="4" creationId="{630C31F7-6689-471B-8CB0-B1E4AE9ACA54}"/>
          </ac:picMkLst>
        </pc:picChg>
        <pc:picChg chg="del">
          <ac:chgData name="Frederike Kuijpers-Moelker" userId="62eca198-2884-4da6-bf76-ad773e78705c" providerId="ADAL" clId="{A6E4C08E-5AEC-4CBE-8242-B8CC472B4907}" dt="2021-02-16T10:41:33.381" v="218" actId="478"/>
          <ac:picMkLst>
            <pc:docMk/>
            <pc:sldMk cId="251439335" sldId="271"/>
            <ac:picMk id="6" creationId="{0751357E-7CC3-455A-A48F-04C58891FC9D}"/>
          </ac:picMkLst>
        </pc:picChg>
        <pc:picChg chg="del mod">
          <ac:chgData name="Frederike Kuijpers-Moelker" userId="62eca198-2884-4da6-bf76-ad773e78705c" providerId="ADAL" clId="{A6E4C08E-5AEC-4CBE-8242-B8CC472B4907}" dt="2021-02-16T10:41:38.819" v="221" actId="478"/>
          <ac:picMkLst>
            <pc:docMk/>
            <pc:sldMk cId="251439335" sldId="271"/>
            <ac:picMk id="7" creationId="{37B791BE-3298-4A70-90AE-4947AB444D3A}"/>
          </ac:picMkLst>
        </pc:picChg>
      </pc:sldChg>
      <pc:sldChg chg="delSp modSp mod">
        <pc:chgData name="Frederike Kuijpers-Moelker" userId="62eca198-2884-4da6-bf76-ad773e78705c" providerId="ADAL" clId="{A6E4C08E-5AEC-4CBE-8242-B8CC472B4907}" dt="2021-02-16T10:42:13.192" v="239" actId="20577"/>
        <pc:sldMkLst>
          <pc:docMk/>
          <pc:sldMk cId="3885725712" sldId="275"/>
        </pc:sldMkLst>
        <pc:graphicFrameChg chg="mod modGraphic">
          <ac:chgData name="Frederike Kuijpers-Moelker" userId="62eca198-2884-4da6-bf76-ad773e78705c" providerId="ADAL" clId="{A6E4C08E-5AEC-4CBE-8242-B8CC472B4907}" dt="2021-02-16T10:42:13.192" v="239" actId="20577"/>
          <ac:graphicFrameMkLst>
            <pc:docMk/>
            <pc:sldMk cId="3885725712" sldId="275"/>
            <ac:graphicFrameMk id="5" creationId="{EB96D14A-FFCD-4B6D-808C-1AB9486E21E9}"/>
          </ac:graphicFrameMkLst>
        </pc:graphicFrameChg>
        <pc:picChg chg="del">
          <ac:chgData name="Frederike Kuijpers-Moelker" userId="62eca198-2884-4da6-bf76-ad773e78705c" providerId="ADAL" clId="{A6E4C08E-5AEC-4CBE-8242-B8CC472B4907}" dt="2021-02-16T10:41:57.159" v="232" actId="478"/>
          <ac:picMkLst>
            <pc:docMk/>
            <pc:sldMk cId="3885725712" sldId="275"/>
            <ac:picMk id="4" creationId="{E457B715-9219-4FB9-B81D-CA0E9B7CD8A0}"/>
          </ac:picMkLst>
        </pc:picChg>
      </pc:sldChg>
      <pc:sldChg chg="delSp modSp mod">
        <pc:chgData name="Frederike Kuijpers-Moelker" userId="62eca198-2884-4da6-bf76-ad773e78705c" providerId="ADAL" clId="{A6E4C08E-5AEC-4CBE-8242-B8CC472B4907}" dt="2021-02-16T10:43:27.584" v="264" actId="20577"/>
        <pc:sldMkLst>
          <pc:docMk/>
          <pc:sldMk cId="1337910770" sldId="276"/>
        </pc:sldMkLst>
        <pc:graphicFrameChg chg="mod modGraphic">
          <ac:chgData name="Frederike Kuijpers-Moelker" userId="62eca198-2884-4da6-bf76-ad773e78705c" providerId="ADAL" clId="{A6E4C08E-5AEC-4CBE-8242-B8CC472B4907}" dt="2021-02-16T10:43:27.584" v="264" actId="20577"/>
          <ac:graphicFrameMkLst>
            <pc:docMk/>
            <pc:sldMk cId="1337910770" sldId="276"/>
            <ac:graphicFrameMk id="5" creationId="{F362FEDC-2F51-44F7-B74C-34B00965685F}"/>
          </ac:graphicFrameMkLst>
        </pc:graphicFrameChg>
        <pc:picChg chg="del">
          <ac:chgData name="Frederike Kuijpers-Moelker" userId="62eca198-2884-4da6-bf76-ad773e78705c" providerId="ADAL" clId="{A6E4C08E-5AEC-4CBE-8242-B8CC472B4907}" dt="2021-02-16T10:42:55.638" v="253" actId="478"/>
          <ac:picMkLst>
            <pc:docMk/>
            <pc:sldMk cId="1337910770" sldId="276"/>
            <ac:picMk id="4" creationId="{E8EB4F21-EF54-464A-8905-4B345FB23795}"/>
          </ac:picMkLst>
        </pc:picChg>
        <pc:picChg chg="del">
          <ac:chgData name="Frederike Kuijpers-Moelker" userId="62eca198-2884-4da6-bf76-ad773e78705c" providerId="ADAL" clId="{A6E4C08E-5AEC-4CBE-8242-B8CC472B4907}" dt="2021-02-16T10:42:39.965" v="245" actId="478"/>
          <ac:picMkLst>
            <pc:docMk/>
            <pc:sldMk cId="1337910770" sldId="276"/>
            <ac:picMk id="6" creationId="{6C1F3695-B444-4A89-A4EB-3D4D64C5C6CA}"/>
          </ac:picMkLst>
        </pc:picChg>
        <pc:picChg chg="del mod">
          <ac:chgData name="Frederike Kuijpers-Moelker" userId="62eca198-2884-4da6-bf76-ad773e78705c" providerId="ADAL" clId="{A6E4C08E-5AEC-4CBE-8242-B8CC472B4907}" dt="2021-02-16T10:43:04.366" v="258" actId="478"/>
          <ac:picMkLst>
            <pc:docMk/>
            <pc:sldMk cId="1337910770" sldId="276"/>
            <ac:picMk id="7" creationId="{F42A5415-31DF-48FC-8949-9B2F702CE91A}"/>
          </ac:picMkLst>
        </pc:picChg>
        <pc:picChg chg="del">
          <ac:chgData name="Frederike Kuijpers-Moelker" userId="62eca198-2884-4da6-bf76-ad773e78705c" providerId="ADAL" clId="{A6E4C08E-5AEC-4CBE-8242-B8CC472B4907}" dt="2021-02-16T10:43:06.771" v="259" actId="478"/>
          <ac:picMkLst>
            <pc:docMk/>
            <pc:sldMk cId="1337910770" sldId="276"/>
            <ac:picMk id="8" creationId="{276A67A8-9147-4DFE-8592-A5E141024D37}"/>
          </ac:picMkLst>
        </pc:picChg>
      </pc:sldChg>
      <pc:sldChg chg="addSp delSp modSp mod">
        <pc:chgData name="Frederike Kuijpers-Moelker" userId="62eca198-2884-4da6-bf76-ad773e78705c" providerId="ADAL" clId="{A6E4C08E-5AEC-4CBE-8242-B8CC472B4907}" dt="2021-02-16T10:44:45.390" v="298" actId="20577"/>
        <pc:sldMkLst>
          <pc:docMk/>
          <pc:sldMk cId="798969361" sldId="277"/>
        </pc:sldMkLst>
        <pc:graphicFrameChg chg="add del mod modGraphic">
          <ac:chgData name="Frederike Kuijpers-Moelker" userId="62eca198-2884-4da6-bf76-ad773e78705c" providerId="ADAL" clId="{A6E4C08E-5AEC-4CBE-8242-B8CC472B4907}" dt="2021-02-16T10:44:45.390" v="298" actId="20577"/>
          <ac:graphicFrameMkLst>
            <pc:docMk/>
            <pc:sldMk cId="798969361" sldId="277"/>
            <ac:graphicFrameMk id="5" creationId="{F362FEDC-2F51-44F7-B74C-34B00965685F}"/>
          </ac:graphicFrameMkLst>
        </pc:graphicFrameChg>
        <pc:picChg chg="del">
          <ac:chgData name="Frederike Kuijpers-Moelker" userId="62eca198-2884-4da6-bf76-ad773e78705c" providerId="ADAL" clId="{A6E4C08E-5AEC-4CBE-8242-B8CC472B4907}" dt="2021-02-16T10:44:14.378" v="276" actId="478"/>
          <ac:picMkLst>
            <pc:docMk/>
            <pc:sldMk cId="798969361" sldId="277"/>
            <ac:picMk id="4" creationId="{1DA8C03B-5267-42C0-8839-3695351F268B}"/>
          </ac:picMkLst>
        </pc:picChg>
        <pc:picChg chg="del">
          <ac:chgData name="Frederike Kuijpers-Moelker" userId="62eca198-2884-4da6-bf76-ad773e78705c" providerId="ADAL" clId="{A6E4C08E-5AEC-4CBE-8242-B8CC472B4907}" dt="2021-02-16T10:44:12.688" v="275" actId="478"/>
          <ac:picMkLst>
            <pc:docMk/>
            <pc:sldMk cId="798969361" sldId="277"/>
            <ac:picMk id="6" creationId="{719DDC6A-42C0-4A18-9A91-A00C518C0043}"/>
          </ac:picMkLst>
        </pc:picChg>
        <pc:picChg chg="del">
          <ac:chgData name="Frederike Kuijpers-Moelker" userId="62eca198-2884-4da6-bf76-ad773e78705c" providerId="ADAL" clId="{A6E4C08E-5AEC-4CBE-8242-B8CC472B4907}" dt="2021-02-16T10:44:24.987" v="281" actId="478"/>
          <ac:picMkLst>
            <pc:docMk/>
            <pc:sldMk cId="798969361" sldId="277"/>
            <ac:picMk id="7" creationId="{BDBC332F-4957-40AB-8947-AB5F2AF7FD66}"/>
          </ac:picMkLst>
        </pc:picChg>
        <pc:picChg chg="del mod">
          <ac:chgData name="Frederike Kuijpers-Moelker" userId="62eca198-2884-4da6-bf76-ad773e78705c" providerId="ADAL" clId="{A6E4C08E-5AEC-4CBE-8242-B8CC472B4907}" dt="2021-02-16T10:44:27.235" v="283" actId="478"/>
          <ac:picMkLst>
            <pc:docMk/>
            <pc:sldMk cId="798969361" sldId="277"/>
            <ac:picMk id="8" creationId="{16A606BA-2DE7-4B19-BCFB-3AFE726C84AD}"/>
          </ac:picMkLst>
        </pc:picChg>
        <pc:picChg chg="del">
          <ac:chgData name="Frederike Kuijpers-Moelker" userId="62eca198-2884-4da6-bf76-ad773e78705c" providerId="ADAL" clId="{A6E4C08E-5AEC-4CBE-8242-B8CC472B4907}" dt="2021-02-16T10:44:31.087" v="285" actId="478"/>
          <ac:picMkLst>
            <pc:docMk/>
            <pc:sldMk cId="798969361" sldId="277"/>
            <ac:picMk id="9" creationId="{BB55551B-C94D-446A-814D-E7B4163178B7}"/>
          </ac:picMkLst>
        </pc:picChg>
      </pc:sldChg>
      <pc:sldChg chg="addSp delSp modSp new mod">
        <pc:chgData name="Frederike Kuijpers-Moelker" userId="62eca198-2884-4da6-bf76-ad773e78705c" providerId="ADAL" clId="{A6E4C08E-5AEC-4CBE-8242-B8CC472B4907}" dt="2021-02-16T10:36:09.716" v="131" actId="207"/>
        <pc:sldMkLst>
          <pc:docMk/>
          <pc:sldMk cId="1279759066" sldId="280"/>
        </pc:sldMkLst>
        <pc:spChg chg="del">
          <ac:chgData name="Frederike Kuijpers-Moelker" userId="62eca198-2884-4da6-bf76-ad773e78705c" providerId="ADAL" clId="{A6E4C08E-5AEC-4CBE-8242-B8CC472B4907}" dt="2021-02-16T10:33:05.083" v="112" actId="478"/>
          <ac:spMkLst>
            <pc:docMk/>
            <pc:sldMk cId="1279759066" sldId="280"/>
            <ac:spMk id="3" creationId="{CEA5F543-4195-4BD0-91C9-A6DB3F003A72}"/>
          </ac:spMkLst>
        </pc:spChg>
        <pc:spChg chg="del">
          <ac:chgData name="Frederike Kuijpers-Moelker" userId="62eca198-2884-4da6-bf76-ad773e78705c" providerId="ADAL" clId="{A6E4C08E-5AEC-4CBE-8242-B8CC472B4907}" dt="2021-02-16T10:33:03.680" v="111" actId="478"/>
          <ac:spMkLst>
            <pc:docMk/>
            <pc:sldMk cId="1279759066" sldId="280"/>
            <ac:spMk id="4" creationId="{D63DA519-37A7-47CE-8D5C-0E0503E6159D}"/>
          </ac:spMkLst>
        </pc:spChg>
        <pc:graphicFrameChg chg="add mod modGraphic">
          <ac:chgData name="Frederike Kuijpers-Moelker" userId="62eca198-2884-4da6-bf76-ad773e78705c" providerId="ADAL" clId="{A6E4C08E-5AEC-4CBE-8242-B8CC472B4907}" dt="2021-02-16T10:36:09.716" v="131" actId="207"/>
          <ac:graphicFrameMkLst>
            <pc:docMk/>
            <pc:sldMk cId="1279759066" sldId="280"/>
            <ac:graphicFrameMk id="5" creationId="{975BE384-F6B3-4149-BBE1-B00F05F63E0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280A1-052A-4A74-A3FF-3103E0AC3AFC}" type="datetimeFigureOut">
              <a:rPr lang="nl-NL" smtClean="0"/>
              <a:t>16-2-2021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4799E-4E50-400B-AAA8-35B85E9EE7A2}" type="slidenum">
              <a:rPr lang="nl-NL" smtClean="0"/>
              <a:t>‹nr.›</a:t>
            </a:fld>
            <a:endParaRPr lang="nl-NL"/>
          </a:p>
        </p:txBody>
      </p:sp>
    </p:spTree>
    <p:extLst>
      <p:ext uri="{BB962C8B-B14F-4D97-AF65-F5344CB8AC3E}">
        <p14:creationId xmlns:p14="http://schemas.microsoft.com/office/powerpoint/2010/main" val="349498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ginslide bruin">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37888" y="403930"/>
            <a:ext cx="11754111" cy="6047739"/>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275814" y="1011218"/>
            <a:ext cx="8293488" cy="1479319"/>
          </a:xfrm>
          <a:prstGeom prst="rect">
            <a:avLst/>
          </a:prstGeom>
        </p:spPr>
        <p:txBody>
          <a:bodyPr lIns="0" tIns="0" rIns="0" bIns="0" anchor="t"/>
          <a:lstStyle>
            <a:lvl1pPr algn="l">
              <a:lnSpc>
                <a:spcPct val="80000"/>
              </a:lnSpc>
              <a:defRPr sz="4800" b="1">
                <a:solidFill>
                  <a:schemeClr val="bg1"/>
                </a:solidFill>
                <a:latin typeface="+mn-lt"/>
              </a:defRPr>
            </a:lvl1pPr>
          </a:lstStyle>
          <a:p>
            <a:r>
              <a:rPr lang="nl-NL" dirty="0"/>
              <a:t>Voeg een titel toe</a:t>
            </a:r>
          </a:p>
        </p:txBody>
      </p:sp>
      <p:pic>
        <p:nvPicPr>
          <p:cNvPr id="7" name="Afbeelding 6">
            <a:extLst>
              <a:ext uri="{FF2B5EF4-FFF2-40B4-BE49-F238E27FC236}">
                <a16:creationId xmlns:a16="http://schemas.microsoft.com/office/drawing/2014/main" id="{4D131F9E-3A9A-41E4-A795-02021971D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586" y="0"/>
            <a:ext cx="1637414" cy="1637414"/>
          </a:xfrm>
          <a:prstGeom prst="rect">
            <a:avLst/>
          </a:prstGeom>
        </p:spPr>
      </p:pic>
      <p:sp>
        <p:nvSpPr>
          <p:cNvPr id="9" name="Rechthoek 8">
            <a:extLst>
              <a:ext uri="{FF2B5EF4-FFF2-40B4-BE49-F238E27FC236}">
                <a16:creationId xmlns:a16="http://schemas.microsoft.com/office/drawing/2014/main" id="{E5628CB9-20CC-4A66-B228-BE3C3AB657B8}"/>
              </a:ext>
            </a:extLst>
          </p:cNvPr>
          <p:cNvSpPr/>
          <p:nvPr/>
        </p:nvSpPr>
        <p:spPr>
          <a:xfrm>
            <a:off x="8700070" y="4609481"/>
            <a:ext cx="1842188" cy="1842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11" name="Rechthoek 10">
            <a:extLst>
              <a:ext uri="{FF2B5EF4-FFF2-40B4-BE49-F238E27FC236}">
                <a16:creationId xmlns:a16="http://schemas.microsoft.com/office/drawing/2014/main" id="{D8A2414E-0510-4767-84E5-698F2D51224A}"/>
              </a:ext>
            </a:extLst>
          </p:cNvPr>
          <p:cNvSpPr/>
          <p:nvPr userDrawn="1"/>
        </p:nvSpPr>
        <p:spPr>
          <a:xfrm>
            <a:off x="10555705" y="5846782"/>
            <a:ext cx="1636295" cy="1011218"/>
          </a:xfrm>
          <a:prstGeom prst="rect">
            <a:avLst/>
          </a:prstGeom>
          <a:solidFill>
            <a:srgbClr val="008A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17" name="Tijdelijke aanduiding voor tekst 16">
            <a:extLst>
              <a:ext uri="{FF2B5EF4-FFF2-40B4-BE49-F238E27FC236}">
                <a16:creationId xmlns:a16="http://schemas.microsoft.com/office/drawing/2014/main" id="{14723C4B-6626-4EF7-99AE-9070A67FB208}"/>
              </a:ext>
            </a:extLst>
          </p:cNvPr>
          <p:cNvSpPr>
            <a:spLocks noGrp="1"/>
          </p:cNvSpPr>
          <p:nvPr>
            <p:ph type="body" sz="quarter" idx="14" hasCustomPrompt="1"/>
          </p:nvPr>
        </p:nvSpPr>
        <p:spPr>
          <a:xfrm>
            <a:off x="3171819" y="4609481"/>
            <a:ext cx="1843200" cy="1843200"/>
          </a:xfrm>
          <a:prstGeom prst="rect">
            <a:avLst/>
          </a:prstGeom>
          <a:solidFill>
            <a:srgbClr val="DAA500"/>
          </a:solidFill>
          <a:ln>
            <a:solidFill>
              <a:srgbClr val="DAA500"/>
            </a:solidFill>
          </a:ln>
        </p:spPr>
        <p:txBody>
          <a:bodyPr/>
          <a:lstStyle>
            <a:lvl1pPr marL="0" indent="0">
              <a:buNone/>
              <a:defRPr sz="1800">
                <a:solidFill>
                  <a:schemeClr val="bg1"/>
                </a:solidFill>
                <a:latin typeface="+mj-lt"/>
              </a:defRPr>
            </a:lvl1pPr>
          </a:lstStyle>
          <a:p>
            <a:pPr lvl="0"/>
            <a:r>
              <a:rPr lang="nl-NL" dirty="0"/>
              <a:t>Klik om een subtitel of naam van de spreker toe te voegen</a:t>
            </a:r>
          </a:p>
        </p:txBody>
      </p:sp>
      <p:sp>
        <p:nvSpPr>
          <p:cNvPr id="19" name="Tijdelijke aanduiding voor tekst 16">
            <a:extLst>
              <a:ext uri="{FF2B5EF4-FFF2-40B4-BE49-F238E27FC236}">
                <a16:creationId xmlns:a16="http://schemas.microsoft.com/office/drawing/2014/main" id="{EC5EB10D-EBFE-4FD7-B075-EA28896B036B}"/>
              </a:ext>
            </a:extLst>
          </p:cNvPr>
          <p:cNvSpPr>
            <a:spLocks noGrp="1"/>
          </p:cNvSpPr>
          <p:nvPr>
            <p:ph type="body" sz="quarter" idx="15" hasCustomPrompt="1"/>
          </p:nvPr>
        </p:nvSpPr>
        <p:spPr>
          <a:xfrm>
            <a:off x="6856869" y="4609481"/>
            <a:ext cx="1843200" cy="1843200"/>
          </a:xfrm>
          <a:prstGeom prst="rect">
            <a:avLst/>
          </a:prstGeom>
          <a:solidFill>
            <a:schemeClr val="bg1"/>
          </a:solidFill>
          <a:ln>
            <a:solidFill>
              <a:schemeClr val="bg1"/>
            </a:solidFill>
          </a:ln>
        </p:spPr>
        <p:txBody>
          <a:bodyPr anchor="b"/>
          <a:lstStyle>
            <a:lvl1pPr marL="0" indent="0">
              <a:buNone/>
              <a:defRPr sz="1800">
                <a:solidFill>
                  <a:srgbClr val="008ACE"/>
                </a:solidFill>
                <a:latin typeface="+mn-lt"/>
              </a:defRPr>
            </a:lvl1pPr>
          </a:lstStyle>
          <a:p>
            <a:pPr lvl="0"/>
            <a:r>
              <a:rPr lang="nl-NL" dirty="0"/>
              <a:t>Klik om een datum toe te voegen</a:t>
            </a:r>
          </a:p>
        </p:txBody>
      </p:sp>
      <p:sp>
        <p:nvSpPr>
          <p:cNvPr id="20" name="Tijdelijke aanduiding voor afbeelding 19">
            <a:extLst>
              <a:ext uri="{FF2B5EF4-FFF2-40B4-BE49-F238E27FC236}">
                <a16:creationId xmlns:a16="http://schemas.microsoft.com/office/drawing/2014/main" id="{D89BC9DB-E44E-4AA5-BCA9-3A526701C5FC}"/>
              </a:ext>
            </a:extLst>
          </p:cNvPr>
          <p:cNvSpPr>
            <a:spLocks noGrp="1"/>
          </p:cNvSpPr>
          <p:nvPr>
            <p:ph type="pic" sz="quarter" idx="16" hasCustomPrompt="1"/>
          </p:nvPr>
        </p:nvSpPr>
        <p:spPr>
          <a:xfrm>
            <a:off x="8706287" y="2776162"/>
            <a:ext cx="1843200" cy="1843200"/>
          </a:xfrm>
          <a:prstGeom prst="rect">
            <a:avLst/>
          </a:prstGeom>
        </p:spPr>
        <p:txBody>
          <a:bodyPr anchor="ctr"/>
          <a:lstStyle>
            <a:lvl1pPr marL="0" indent="0" algn="ctr">
              <a:buNone/>
              <a:defRPr sz="1600" i="1"/>
            </a:lvl1pPr>
          </a:lstStyle>
          <a:p>
            <a:r>
              <a:rPr lang="nl-NL" i="1" dirty="0"/>
              <a:t>Klik om een afbeelding toe te voegen of verwijder dit blokje als je geen foto wil gebruiken</a:t>
            </a:r>
            <a:endParaRPr lang="nl-NL" dirty="0"/>
          </a:p>
        </p:txBody>
      </p:sp>
      <p:sp>
        <p:nvSpPr>
          <p:cNvPr id="10" name="Rechthoek 9">
            <a:extLst>
              <a:ext uri="{FF2B5EF4-FFF2-40B4-BE49-F238E27FC236}">
                <a16:creationId xmlns:a16="http://schemas.microsoft.com/office/drawing/2014/main" id="{3453F741-E2DA-415C-809E-8AEDFE5A6D7F}"/>
              </a:ext>
            </a:extLst>
          </p:cNvPr>
          <p:cNvSpPr/>
          <p:nvPr/>
        </p:nvSpPr>
        <p:spPr>
          <a:xfrm>
            <a:off x="5016031" y="2776162"/>
            <a:ext cx="1842188" cy="1842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Tree>
    <p:extLst>
      <p:ext uri="{BB962C8B-B14F-4D97-AF65-F5344CB8AC3E}">
        <p14:creationId xmlns:p14="http://schemas.microsoft.com/office/powerpoint/2010/main" val="39253800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ussenslide beige">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4E890974-218E-4DA0-9D5E-8F60D917B741}"/>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275814" y="2622884"/>
            <a:ext cx="9144000" cy="2069432"/>
          </a:xfrm>
          <a:prstGeom prst="rect">
            <a:avLst/>
          </a:prstGeom>
        </p:spPr>
        <p:txBody>
          <a:bodyPr lIns="0" tIns="0" rIns="0" bIns="0" anchor="t"/>
          <a:lstStyle>
            <a:lvl1pPr algn="l">
              <a:defRPr sz="4800" b="1">
                <a:solidFill>
                  <a:srgbClr val="008ACE"/>
                </a:solidFill>
                <a:latin typeface="+mn-lt"/>
              </a:defRPr>
            </a:lvl1pPr>
          </a:lstStyle>
          <a:p>
            <a:r>
              <a:rPr lang="nl-NL" dirty="0"/>
              <a:t>Tussenslide</a:t>
            </a:r>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Tree>
    <p:extLst>
      <p:ext uri="{BB962C8B-B14F-4D97-AF65-F5344CB8AC3E}">
        <p14:creationId xmlns:p14="http://schemas.microsoft.com/office/powerpoint/2010/main" val="152839511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ekstslide beige">
    <p:bg>
      <p:bgPr>
        <a:solidFill>
          <a:srgbClr val="EEEDE6"/>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112B9C4-DC61-4583-A280-16B579C7BB8C}"/>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
        <p:nvSpPr>
          <p:cNvPr id="10" name="Slide Number Placeholder 5">
            <a:extLst>
              <a:ext uri="{FF2B5EF4-FFF2-40B4-BE49-F238E27FC236}">
                <a16:creationId xmlns:a16="http://schemas.microsoft.com/office/drawing/2014/main" id="{79C79716-D6C7-4F5E-963C-973EE65C6422}"/>
              </a:ext>
            </a:extLst>
          </p:cNvPr>
          <p:cNvSpPr>
            <a:spLocks noGrp="1"/>
          </p:cNvSpPr>
          <p:nvPr>
            <p:ph type="sldNum" sz="quarter" idx="12"/>
          </p:nvPr>
        </p:nvSpPr>
        <p:spPr>
          <a:xfrm>
            <a:off x="11675965" y="6196654"/>
            <a:ext cx="365760" cy="365760"/>
          </a:xfrm>
          <a:prstGeom prst="ellipse">
            <a:avLst/>
          </a:prstGeom>
          <a:noFill/>
        </p:spPr>
        <p:txBody>
          <a:bodyPr wrap="none" lIns="0" tIns="0" rIns="0" bIns="0" anchor="ctr"/>
          <a:lstStyle>
            <a:lvl1pPr algn="ctr">
              <a:defRPr sz="1200">
                <a:solidFill>
                  <a:srgbClr val="008ACE"/>
                </a:solidFill>
              </a:defRPr>
            </a:lvl1pPr>
          </a:lstStyle>
          <a:p>
            <a:fld id="{8A7A6979-0714-4377-B894-6BE4C2D6E202}" type="slidenum">
              <a:rPr lang="en-US" smtClean="0"/>
              <a:pPr/>
              <a:t>‹nr.›</a:t>
            </a:fld>
            <a:endParaRPr lang="en-US" dirty="0"/>
          </a:p>
        </p:txBody>
      </p:sp>
      <p:sp>
        <p:nvSpPr>
          <p:cNvPr id="15" name="Titel 5">
            <a:extLst>
              <a:ext uri="{FF2B5EF4-FFF2-40B4-BE49-F238E27FC236}">
                <a16:creationId xmlns:a16="http://schemas.microsoft.com/office/drawing/2014/main" id="{8CA333DB-F9DA-4F84-A909-554CB1D7E67B}"/>
              </a:ext>
            </a:extLst>
          </p:cNvPr>
          <p:cNvSpPr>
            <a:spLocks noGrp="1"/>
          </p:cNvSpPr>
          <p:nvPr>
            <p:ph type="title" hasCustomPrompt="1"/>
          </p:nvPr>
        </p:nvSpPr>
        <p:spPr>
          <a:xfrm>
            <a:off x="1275814" y="1011218"/>
            <a:ext cx="9324007" cy="661171"/>
          </a:xfrm>
          <a:prstGeom prst="rect">
            <a:avLst/>
          </a:prstGeom>
        </p:spPr>
        <p:txBody>
          <a:bodyPr lIns="0" tIns="0" rIns="0" bIns="0"/>
          <a:lstStyle>
            <a:lvl1pPr>
              <a:lnSpc>
                <a:spcPct val="80000"/>
              </a:lnSpc>
              <a:defRPr sz="4000" b="1">
                <a:solidFill>
                  <a:srgbClr val="008ACE"/>
                </a:solidFill>
                <a:latin typeface="+mn-lt"/>
              </a:defRPr>
            </a:lvl1pPr>
          </a:lstStyle>
          <a:p>
            <a:r>
              <a:rPr lang="nl-NL" dirty="0"/>
              <a:t>Klik om een titel toe te voegen</a:t>
            </a:r>
          </a:p>
        </p:txBody>
      </p:sp>
      <p:sp>
        <p:nvSpPr>
          <p:cNvPr id="11" name="Tijdelijke aanduiding voor tekst 2">
            <a:extLst>
              <a:ext uri="{FF2B5EF4-FFF2-40B4-BE49-F238E27FC236}">
                <a16:creationId xmlns:a16="http://schemas.microsoft.com/office/drawing/2014/main" id="{2809C462-3A96-4295-8C9E-313CFFD9DB60}"/>
              </a:ext>
            </a:extLst>
          </p:cNvPr>
          <p:cNvSpPr>
            <a:spLocks noGrp="1"/>
          </p:cNvSpPr>
          <p:nvPr>
            <p:ph type="body" sz="quarter" idx="13"/>
          </p:nvPr>
        </p:nvSpPr>
        <p:spPr>
          <a:xfrm>
            <a:off x="1275813" y="2068025"/>
            <a:ext cx="7212203" cy="3774428"/>
          </a:xfrm>
          <a:prstGeom prst="rect">
            <a:avLst/>
          </a:prstGeom>
        </p:spPr>
        <p:txBody>
          <a:bodyPr lIns="0" tIns="0" rIns="0" bIns="0"/>
          <a:lstStyle>
            <a:lvl1pPr marL="228600" indent="-228600">
              <a:buFont typeface="Wingdings" panose="05000000000000000000" pitchFamily="2" charset="2"/>
              <a:buChar char="§"/>
              <a:defRPr sz="2800">
                <a:latin typeface="+mj-lt"/>
              </a:defRPr>
            </a:lvl1pPr>
            <a:lvl2pPr marL="685800" indent="-228600">
              <a:buFont typeface="Calibri Light" panose="020F0302020204030204" pitchFamily="34" charset="0"/>
              <a:buChar char="-"/>
              <a:defRPr sz="2800">
                <a:latin typeface="+mj-lt"/>
              </a:defRPr>
            </a:lvl2pPr>
            <a:lvl3pPr>
              <a:defRPr sz="2800">
                <a:latin typeface="+mj-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3389211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kstslide beige">
    <p:bg>
      <p:bgPr>
        <a:solidFill>
          <a:srgbClr val="EEEDE6"/>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112B9C4-DC61-4583-A280-16B579C7BB8C}"/>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
        <p:nvSpPr>
          <p:cNvPr id="5" name="Titel 5">
            <a:extLst>
              <a:ext uri="{FF2B5EF4-FFF2-40B4-BE49-F238E27FC236}">
                <a16:creationId xmlns:a16="http://schemas.microsoft.com/office/drawing/2014/main" id="{503687D4-E75C-41FE-95D8-290B01C1D056}"/>
              </a:ext>
            </a:extLst>
          </p:cNvPr>
          <p:cNvSpPr>
            <a:spLocks noGrp="1"/>
          </p:cNvSpPr>
          <p:nvPr>
            <p:ph type="title" hasCustomPrompt="1"/>
          </p:nvPr>
        </p:nvSpPr>
        <p:spPr>
          <a:xfrm>
            <a:off x="1275814" y="1011218"/>
            <a:ext cx="9324007" cy="661171"/>
          </a:xfrm>
          <a:prstGeom prst="rect">
            <a:avLst/>
          </a:prstGeom>
        </p:spPr>
        <p:txBody>
          <a:bodyPr lIns="0" tIns="0" rIns="0" bIns="0"/>
          <a:lstStyle>
            <a:lvl1pPr>
              <a:lnSpc>
                <a:spcPct val="80000"/>
              </a:lnSpc>
              <a:defRPr sz="4000" b="1">
                <a:solidFill>
                  <a:srgbClr val="008ACE"/>
                </a:solidFill>
                <a:latin typeface="+mn-lt"/>
              </a:defRPr>
            </a:lvl1pPr>
          </a:lstStyle>
          <a:p>
            <a:r>
              <a:rPr lang="nl-NL" dirty="0"/>
              <a:t>Klik om een titel toe te voegen</a:t>
            </a:r>
          </a:p>
        </p:txBody>
      </p:sp>
      <p:sp>
        <p:nvSpPr>
          <p:cNvPr id="10" name="Slide Number Placeholder 5">
            <a:extLst>
              <a:ext uri="{FF2B5EF4-FFF2-40B4-BE49-F238E27FC236}">
                <a16:creationId xmlns:a16="http://schemas.microsoft.com/office/drawing/2014/main" id="{79C79716-D6C7-4F5E-963C-973EE65C6422}"/>
              </a:ext>
            </a:extLst>
          </p:cNvPr>
          <p:cNvSpPr>
            <a:spLocks noGrp="1"/>
          </p:cNvSpPr>
          <p:nvPr>
            <p:ph type="sldNum" sz="quarter" idx="12"/>
          </p:nvPr>
        </p:nvSpPr>
        <p:spPr>
          <a:xfrm>
            <a:off x="11675965" y="6196654"/>
            <a:ext cx="365760" cy="365760"/>
          </a:xfrm>
          <a:prstGeom prst="ellipse">
            <a:avLst/>
          </a:prstGeom>
          <a:noFill/>
        </p:spPr>
        <p:txBody>
          <a:bodyPr wrap="none" lIns="0" tIns="0" rIns="0" bIns="0" anchor="ctr"/>
          <a:lstStyle>
            <a:lvl1pPr algn="ctr">
              <a:defRPr sz="1200">
                <a:solidFill>
                  <a:srgbClr val="008ACE"/>
                </a:solidFill>
              </a:defRPr>
            </a:lvl1pPr>
          </a:lstStyle>
          <a:p>
            <a:fld id="{8A7A6979-0714-4377-B894-6BE4C2D6E202}" type="slidenum">
              <a:rPr lang="en-US" smtClean="0"/>
              <a:pPr/>
              <a:t>‹nr.›</a:t>
            </a:fld>
            <a:endParaRPr lang="en-US" dirty="0"/>
          </a:p>
        </p:txBody>
      </p:sp>
      <p:sp>
        <p:nvSpPr>
          <p:cNvPr id="8" name="Tijdelijke aanduiding voor afbeelding 19">
            <a:extLst>
              <a:ext uri="{FF2B5EF4-FFF2-40B4-BE49-F238E27FC236}">
                <a16:creationId xmlns:a16="http://schemas.microsoft.com/office/drawing/2014/main" id="{C94F9523-4D71-48FD-843F-205897C39B5D}"/>
              </a:ext>
            </a:extLst>
          </p:cNvPr>
          <p:cNvSpPr>
            <a:spLocks noGrp="1"/>
          </p:cNvSpPr>
          <p:nvPr>
            <p:ph type="pic" sz="quarter" idx="11"/>
          </p:nvPr>
        </p:nvSpPr>
        <p:spPr>
          <a:xfrm>
            <a:off x="6095999" y="2063697"/>
            <a:ext cx="4503821" cy="3783083"/>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endParaRPr lang="nl-NL" dirty="0"/>
          </a:p>
        </p:txBody>
      </p:sp>
      <p:sp>
        <p:nvSpPr>
          <p:cNvPr id="13" name="Tijdelijke aanduiding voor tekst 2">
            <a:extLst>
              <a:ext uri="{FF2B5EF4-FFF2-40B4-BE49-F238E27FC236}">
                <a16:creationId xmlns:a16="http://schemas.microsoft.com/office/drawing/2014/main" id="{97EC66E4-75B6-45ED-B7F4-21846D5A6D1F}"/>
              </a:ext>
            </a:extLst>
          </p:cNvPr>
          <p:cNvSpPr>
            <a:spLocks noGrp="1"/>
          </p:cNvSpPr>
          <p:nvPr>
            <p:ph type="body" sz="quarter" idx="13"/>
          </p:nvPr>
        </p:nvSpPr>
        <p:spPr>
          <a:xfrm>
            <a:off x="1275814" y="2068025"/>
            <a:ext cx="4535440" cy="3774428"/>
          </a:xfrm>
          <a:prstGeom prst="rect">
            <a:avLst/>
          </a:prstGeom>
        </p:spPr>
        <p:txBody>
          <a:bodyPr lIns="0" tIns="0" rIns="0" bIns="0"/>
          <a:lstStyle>
            <a:lvl1pPr marL="228600" indent="-228600">
              <a:buFont typeface="Wingdings" panose="05000000000000000000" pitchFamily="2" charset="2"/>
              <a:buChar char="§"/>
              <a:defRPr sz="2800">
                <a:latin typeface="+mj-lt"/>
              </a:defRPr>
            </a:lvl1pPr>
            <a:lvl2pPr marL="685800" indent="-228600">
              <a:buFont typeface="Calibri Light" panose="020F0302020204030204" pitchFamily="34" charset="0"/>
              <a:buChar char="-"/>
              <a:defRPr sz="2800">
                <a:latin typeface="+mj-lt"/>
              </a:defRPr>
            </a:lvl2pPr>
            <a:lvl3pPr>
              <a:defRPr sz="2800">
                <a:latin typeface="+mj-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42591087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indslide bruin">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37888" y="403930"/>
            <a:ext cx="11754111" cy="6047739"/>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4D131F9E-3A9A-41E4-A795-02021971D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586" y="0"/>
            <a:ext cx="1637414" cy="1637414"/>
          </a:xfrm>
          <a:prstGeom prst="rect">
            <a:avLst/>
          </a:prstGeom>
        </p:spPr>
      </p:pic>
      <p:sp>
        <p:nvSpPr>
          <p:cNvPr id="4" name="Tijdelijke aanduiding voor afbeelding 3">
            <a:extLst>
              <a:ext uri="{FF2B5EF4-FFF2-40B4-BE49-F238E27FC236}">
                <a16:creationId xmlns:a16="http://schemas.microsoft.com/office/drawing/2014/main" id="{71D8557B-000D-4B55-93AF-2FCEB307AF45}"/>
              </a:ext>
            </a:extLst>
          </p:cNvPr>
          <p:cNvSpPr>
            <a:spLocks noGrp="1" noChangeAspect="1"/>
          </p:cNvSpPr>
          <p:nvPr>
            <p:ph type="pic" sz="quarter" idx="11" hasCustomPrompt="1"/>
          </p:nvPr>
        </p:nvSpPr>
        <p:spPr>
          <a:xfrm>
            <a:off x="6868186" y="2765269"/>
            <a:ext cx="1843200" cy="1843200"/>
          </a:xfrm>
          <a:prstGeom prst="rect">
            <a:avLst/>
          </a:prstGeom>
        </p:spPr>
        <p:txBody>
          <a:bodyPr anchor="ctr"/>
          <a:lstStyle>
            <a:lvl1pPr marL="0" indent="0" algn="ctr">
              <a:buNone/>
              <a:defRPr sz="1600" i="1"/>
            </a:lvl1pPr>
          </a:lstStyle>
          <a:p>
            <a:r>
              <a:rPr lang="nl-NL" dirty="0"/>
              <a:t>Klik om een (pas)foto toe te voegen of verwijder dit blokje als je geen foto wil toevoegen</a:t>
            </a:r>
          </a:p>
        </p:txBody>
      </p:sp>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6868185" y="4608469"/>
            <a:ext cx="3686401" cy="1843200"/>
          </a:xfrm>
          <a:prstGeom prst="rect">
            <a:avLst/>
          </a:prstGeom>
          <a:solidFill>
            <a:schemeClr val="bg1"/>
          </a:solidFill>
        </p:spPr>
        <p:txBody>
          <a:bodyPr lIns="180000" tIns="180000" rIns="180000" bIns="180000" anchor="t"/>
          <a:lstStyle>
            <a:lvl1pPr marL="0" indent="0" algn="l">
              <a:buNone/>
              <a:defRPr sz="1600">
                <a:solidFill>
                  <a:srgbClr val="008ACE"/>
                </a:solidFill>
                <a:latin typeface="+mj-lt"/>
              </a:defRPr>
            </a:lvl1pPr>
          </a:lstStyle>
          <a:p>
            <a:pPr lvl="0"/>
            <a:r>
              <a:rPr lang="nl-NL" dirty="0"/>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275814" y="1011218"/>
            <a:ext cx="8293488" cy="1479319"/>
          </a:xfrm>
          <a:prstGeom prst="rect">
            <a:avLst/>
          </a:prstGeom>
        </p:spPr>
        <p:txBody>
          <a:bodyPr lIns="0" tIns="0" rIns="0" bIns="0" anchor="t"/>
          <a:lstStyle>
            <a:lvl1pPr algn="l">
              <a:lnSpc>
                <a:spcPct val="80000"/>
              </a:lnSpc>
              <a:defRPr sz="4800" b="1">
                <a:solidFill>
                  <a:schemeClr val="bg1"/>
                </a:solidFill>
                <a:latin typeface="+mn-lt"/>
              </a:defRPr>
            </a:lvl1pPr>
          </a:lstStyle>
          <a:p>
            <a:r>
              <a:rPr lang="nl-NL" dirty="0"/>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024986" y="4608469"/>
            <a:ext cx="1843200" cy="1843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20" name="Rechthoek 19">
            <a:extLst>
              <a:ext uri="{FF2B5EF4-FFF2-40B4-BE49-F238E27FC236}">
                <a16:creationId xmlns:a16="http://schemas.microsoft.com/office/drawing/2014/main" id="{531A17D9-F0AE-419F-8754-7431CCC05E3F}"/>
              </a:ext>
            </a:extLst>
          </p:cNvPr>
          <p:cNvSpPr/>
          <p:nvPr userDrawn="1"/>
        </p:nvSpPr>
        <p:spPr>
          <a:xfrm>
            <a:off x="10555705" y="5846782"/>
            <a:ext cx="1636295" cy="1011218"/>
          </a:xfrm>
          <a:prstGeom prst="rect">
            <a:avLst/>
          </a:prstGeom>
          <a:solidFill>
            <a:srgbClr val="008A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Tree>
    <p:extLst>
      <p:ext uri="{BB962C8B-B14F-4D97-AF65-F5344CB8AC3E}">
        <p14:creationId xmlns:p14="http://schemas.microsoft.com/office/powerpoint/2010/main" val="105016092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indslide blauw">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37888" y="403930"/>
            <a:ext cx="11754111" cy="6047739"/>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88C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4D131F9E-3A9A-41E4-A795-02021971D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586" y="0"/>
            <a:ext cx="1637414" cy="1637414"/>
          </a:xfrm>
          <a:prstGeom prst="rect">
            <a:avLst/>
          </a:prstGeom>
        </p:spPr>
      </p:pic>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6868185" y="4608469"/>
            <a:ext cx="3686401" cy="1843200"/>
          </a:xfrm>
          <a:prstGeom prst="rect">
            <a:avLst/>
          </a:prstGeom>
          <a:solidFill>
            <a:schemeClr val="bg1"/>
          </a:solidFill>
        </p:spPr>
        <p:txBody>
          <a:bodyPr lIns="180000" tIns="180000" rIns="180000" bIns="180000" anchor="t"/>
          <a:lstStyle>
            <a:lvl1pPr marL="0" indent="0" algn="l">
              <a:buNone/>
              <a:defRPr sz="1600">
                <a:solidFill>
                  <a:srgbClr val="008ACE"/>
                </a:solidFill>
                <a:latin typeface="+mj-lt"/>
              </a:defRPr>
            </a:lvl1pPr>
          </a:lstStyle>
          <a:p>
            <a:pPr lvl="0"/>
            <a:r>
              <a:rPr lang="nl-NL" dirty="0"/>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275814" y="1011218"/>
            <a:ext cx="8293488" cy="1479319"/>
          </a:xfrm>
          <a:prstGeom prst="rect">
            <a:avLst/>
          </a:prstGeom>
        </p:spPr>
        <p:txBody>
          <a:bodyPr lIns="0" tIns="0" rIns="0" bIns="0" anchor="t"/>
          <a:lstStyle>
            <a:lvl1pPr algn="l">
              <a:lnSpc>
                <a:spcPct val="80000"/>
              </a:lnSpc>
              <a:defRPr sz="4800" b="1">
                <a:solidFill>
                  <a:schemeClr val="bg1"/>
                </a:solidFill>
                <a:latin typeface="+mn-lt"/>
              </a:defRPr>
            </a:lvl1pPr>
          </a:lstStyle>
          <a:p>
            <a:r>
              <a:rPr lang="nl-NL" dirty="0"/>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024986" y="4608469"/>
            <a:ext cx="1843200" cy="1843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8" name="Rechthoek 7">
            <a:extLst>
              <a:ext uri="{FF2B5EF4-FFF2-40B4-BE49-F238E27FC236}">
                <a16:creationId xmlns:a16="http://schemas.microsoft.com/office/drawing/2014/main" id="{24234A86-22FE-4C4D-96A3-AE38FEEE93DD}"/>
              </a:ext>
            </a:extLst>
          </p:cNvPr>
          <p:cNvSpPr/>
          <p:nvPr userDrawn="1"/>
        </p:nvSpPr>
        <p:spPr>
          <a:xfrm>
            <a:off x="10555705" y="5846782"/>
            <a:ext cx="1636295" cy="1011218"/>
          </a:xfrm>
          <a:prstGeom prst="rect">
            <a:avLst/>
          </a:prstGeom>
          <a:solidFill>
            <a:srgbClr val="AFAD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dirty="0">
              <a:solidFill>
                <a:schemeClr val="bg1"/>
              </a:solidFill>
            </a:endParaRPr>
          </a:p>
        </p:txBody>
      </p:sp>
      <p:sp>
        <p:nvSpPr>
          <p:cNvPr id="9" name="Tijdelijke aanduiding voor afbeelding 3">
            <a:extLst>
              <a:ext uri="{FF2B5EF4-FFF2-40B4-BE49-F238E27FC236}">
                <a16:creationId xmlns:a16="http://schemas.microsoft.com/office/drawing/2014/main" id="{84C7DFF0-DB05-4F8C-81D6-D7543B3863F9}"/>
              </a:ext>
            </a:extLst>
          </p:cNvPr>
          <p:cNvSpPr>
            <a:spLocks noGrp="1" noChangeAspect="1"/>
          </p:cNvSpPr>
          <p:nvPr>
            <p:ph type="pic" sz="quarter" idx="11" hasCustomPrompt="1"/>
          </p:nvPr>
        </p:nvSpPr>
        <p:spPr>
          <a:xfrm>
            <a:off x="6868186" y="2765269"/>
            <a:ext cx="1843200" cy="1843200"/>
          </a:xfrm>
          <a:prstGeom prst="rect">
            <a:avLst/>
          </a:prstGeom>
        </p:spPr>
        <p:txBody>
          <a:bodyPr anchor="ctr"/>
          <a:lstStyle>
            <a:lvl1pPr marL="0" indent="0" algn="ctr">
              <a:buNone/>
              <a:defRPr sz="1600" i="1"/>
            </a:lvl1pPr>
          </a:lstStyle>
          <a:p>
            <a:r>
              <a:rPr lang="nl-NL" dirty="0"/>
              <a:t>Klik om een (pas)foto toe te voegen of verwijder dit blokje als je geen foto wil toevoegen</a:t>
            </a:r>
          </a:p>
        </p:txBody>
      </p:sp>
    </p:spTree>
    <p:extLst>
      <p:ext uri="{BB962C8B-B14F-4D97-AF65-F5344CB8AC3E}">
        <p14:creationId xmlns:p14="http://schemas.microsoft.com/office/powerpoint/2010/main" val="30010596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eindslide beige">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37888" y="403930"/>
            <a:ext cx="11754111" cy="6047739"/>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4D131F9E-3A9A-41E4-A795-02021971D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586" y="0"/>
            <a:ext cx="1637414" cy="1637414"/>
          </a:xfrm>
          <a:prstGeom prst="rect">
            <a:avLst/>
          </a:prstGeom>
        </p:spPr>
      </p:pic>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6868185" y="4608469"/>
            <a:ext cx="3686401" cy="1843200"/>
          </a:xfrm>
          <a:prstGeom prst="rect">
            <a:avLst/>
          </a:prstGeom>
          <a:solidFill>
            <a:schemeClr val="bg1"/>
          </a:solidFill>
        </p:spPr>
        <p:txBody>
          <a:bodyPr lIns="180000" tIns="180000" rIns="180000" bIns="180000" anchor="t"/>
          <a:lstStyle>
            <a:lvl1pPr marL="0" indent="0" algn="l">
              <a:buNone/>
              <a:defRPr sz="1600">
                <a:solidFill>
                  <a:srgbClr val="008ACE"/>
                </a:solidFill>
                <a:latin typeface="+mj-lt"/>
              </a:defRPr>
            </a:lvl1pPr>
          </a:lstStyle>
          <a:p>
            <a:pPr lvl="0"/>
            <a:r>
              <a:rPr lang="nl-NL" dirty="0"/>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275814" y="1011218"/>
            <a:ext cx="8293488" cy="1479319"/>
          </a:xfrm>
          <a:prstGeom prst="rect">
            <a:avLst/>
          </a:prstGeom>
        </p:spPr>
        <p:txBody>
          <a:bodyPr lIns="0" tIns="0" rIns="0" bIns="0" anchor="t"/>
          <a:lstStyle>
            <a:lvl1pPr algn="l">
              <a:lnSpc>
                <a:spcPct val="80000"/>
              </a:lnSpc>
              <a:defRPr sz="4800" b="1">
                <a:solidFill>
                  <a:srgbClr val="008ACE"/>
                </a:solidFill>
                <a:latin typeface="+mn-lt"/>
              </a:defRPr>
            </a:lvl1pPr>
          </a:lstStyle>
          <a:p>
            <a:r>
              <a:rPr lang="nl-NL" dirty="0"/>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024986" y="4608469"/>
            <a:ext cx="1843200" cy="1843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8" name="Rechthoek 7">
            <a:extLst>
              <a:ext uri="{FF2B5EF4-FFF2-40B4-BE49-F238E27FC236}">
                <a16:creationId xmlns:a16="http://schemas.microsoft.com/office/drawing/2014/main" id="{4B595E83-1220-4055-815A-91C479F78C87}"/>
              </a:ext>
            </a:extLst>
          </p:cNvPr>
          <p:cNvSpPr/>
          <p:nvPr userDrawn="1"/>
        </p:nvSpPr>
        <p:spPr>
          <a:xfrm>
            <a:off x="10555705" y="5846782"/>
            <a:ext cx="1636295" cy="1011218"/>
          </a:xfrm>
          <a:prstGeom prst="rect">
            <a:avLst/>
          </a:prstGeom>
          <a:solidFill>
            <a:srgbClr val="AEAB9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dirty="0">
              <a:solidFill>
                <a:schemeClr val="bg1"/>
              </a:solidFill>
            </a:endParaRPr>
          </a:p>
        </p:txBody>
      </p:sp>
      <p:sp>
        <p:nvSpPr>
          <p:cNvPr id="9" name="Tijdelijke aanduiding voor afbeelding 3">
            <a:extLst>
              <a:ext uri="{FF2B5EF4-FFF2-40B4-BE49-F238E27FC236}">
                <a16:creationId xmlns:a16="http://schemas.microsoft.com/office/drawing/2014/main" id="{B6109FE3-5B1C-40B4-9FAB-474597BF4D80}"/>
              </a:ext>
            </a:extLst>
          </p:cNvPr>
          <p:cNvSpPr>
            <a:spLocks noGrp="1" noChangeAspect="1"/>
          </p:cNvSpPr>
          <p:nvPr>
            <p:ph type="pic" sz="quarter" idx="11" hasCustomPrompt="1"/>
          </p:nvPr>
        </p:nvSpPr>
        <p:spPr>
          <a:xfrm>
            <a:off x="6868186" y="2765269"/>
            <a:ext cx="1843200" cy="1843200"/>
          </a:xfrm>
          <a:prstGeom prst="rect">
            <a:avLst/>
          </a:prstGeom>
        </p:spPr>
        <p:txBody>
          <a:bodyPr anchor="ctr"/>
          <a:lstStyle>
            <a:lvl1pPr marL="0" indent="0" algn="ctr">
              <a:buNone/>
              <a:defRPr sz="1600" i="1"/>
            </a:lvl1pPr>
          </a:lstStyle>
          <a:p>
            <a:r>
              <a:rPr lang="nl-NL" dirty="0"/>
              <a:t>Klik om een (pas)foto toe te voegen of verwijder dit blokje als je geen foto wil toevoegen</a:t>
            </a:r>
          </a:p>
        </p:txBody>
      </p:sp>
    </p:spTree>
    <p:extLst>
      <p:ext uri="{BB962C8B-B14F-4D97-AF65-F5344CB8AC3E}">
        <p14:creationId xmlns:p14="http://schemas.microsoft.com/office/powerpoint/2010/main" val="357771001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eginslide blauw">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37888" y="403930"/>
            <a:ext cx="11754111" cy="6047739"/>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87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4D131F9E-3A9A-41E4-A795-02021971D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586" y="0"/>
            <a:ext cx="1637414" cy="1637414"/>
          </a:xfrm>
          <a:prstGeom prst="rect">
            <a:avLst/>
          </a:prstGeom>
        </p:spPr>
      </p:pic>
      <p:sp>
        <p:nvSpPr>
          <p:cNvPr id="13" name="Rechthoek 12">
            <a:extLst>
              <a:ext uri="{FF2B5EF4-FFF2-40B4-BE49-F238E27FC236}">
                <a16:creationId xmlns:a16="http://schemas.microsoft.com/office/drawing/2014/main" id="{ED444A1E-FCA6-4E54-A9D2-993E69AA5A07}"/>
              </a:ext>
            </a:extLst>
          </p:cNvPr>
          <p:cNvSpPr/>
          <p:nvPr userDrawn="1"/>
        </p:nvSpPr>
        <p:spPr>
          <a:xfrm>
            <a:off x="5016031" y="2776668"/>
            <a:ext cx="1842188" cy="1842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14" name="Rechthoek 13">
            <a:extLst>
              <a:ext uri="{FF2B5EF4-FFF2-40B4-BE49-F238E27FC236}">
                <a16:creationId xmlns:a16="http://schemas.microsoft.com/office/drawing/2014/main" id="{FD0601EB-8525-4484-BE2E-BF5AD3E27415}"/>
              </a:ext>
            </a:extLst>
          </p:cNvPr>
          <p:cNvSpPr/>
          <p:nvPr userDrawn="1"/>
        </p:nvSpPr>
        <p:spPr>
          <a:xfrm>
            <a:off x="10555705" y="5846782"/>
            <a:ext cx="1636295" cy="1011218"/>
          </a:xfrm>
          <a:prstGeom prst="rect">
            <a:avLst/>
          </a:prstGeom>
          <a:solidFill>
            <a:srgbClr val="AFAD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dirty="0">
              <a:solidFill>
                <a:schemeClr val="bg1"/>
              </a:solidFill>
            </a:endParaRPr>
          </a:p>
        </p:txBody>
      </p:sp>
      <p:sp>
        <p:nvSpPr>
          <p:cNvPr id="17" name="Rechthoek 16">
            <a:extLst>
              <a:ext uri="{FF2B5EF4-FFF2-40B4-BE49-F238E27FC236}">
                <a16:creationId xmlns:a16="http://schemas.microsoft.com/office/drawing/2014/main" id="{C5E1D48A-4CC9-4630-B92D-1D48D3F6471B}"/>
              </a:ext>
            </a:extLst>
          </p:cNvPr>
          <p:cNvSpPr/>
          <p:nvPr userDrawn="1"/>
        </p:nvSpPr>
        <p:spPr>
          <a:xfrm>
            <a:off x="8700070" y="4609481"/>
            <a:ext cx="1842188" cy="1842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19" name="Tijdelijke aanduiding voor tekst 16">
            <a:extLst>
              <a:ext uri="{FF2B5EF4-FFF2-40B4-BE49-F238E27FC236}">
                <a16:creationId xmlns:a16="http://schemas.microsoft.com/office/drawing/2014/main" id="{E6E32536-F841-477C-80BA-FADC319E756D}"/>
              </a:ext>
            </a:extLst>
          </p:cNvPr>
          <p:cNvSpPr>
            <a:spLocks noGrp="1"/>
          </p:cNvSpPr>
          <p:nvPr>
            <p:ph type="body" sz="quarter" idx="14" hasCustomPrompt="1"/>
          </p:nvPr>
        </p:nvSpPr>
        <p:spPr>
          <a:xfrm>
            <a:off x="3171819" y="4609481"/>
            <a:ext cx="1843200" cy="1843200"/>
          </a:xfrm>
          <a:prstGeom prst="rect">
            <a:avLst/>
          </a:prstGeom>
          <a:solidFill>
            <a:schemeClr val="bg1"/>
          </a:solidFill>
          <a:ln>
            <a:solidFill>
              <a:schemeClr val="bg1"/>
            </a:solidFill>
          </a:ln>
        </p:spPr>
        <p:txBody>
          <a:bodyPr/>
          <a:lstStyle>
            <a:lvl1pPr marL="0" indent="0">
              <a:buNone/>
              <a:defRPr sz="1800">
                <a:solidFill>
                  <a:srgbClr val="008ACE"/>
                </a:solidFill>
                <a:latin typeface="+mj-lt"/>
              </a:defRPr>
            </a:lvl1pPr>
          </a:lstStyle>
          <a:p>
            <a:pPr lvl="0"/>
            <a:r>
              <a:rPr lang="nl-NL" dirty="0"/>
              <a:t>Klik om een subtitel of naam van de spreker toe te voegen</a:t>
            </a:r>
          </a:p>
        </p:txBody>
      </p:sp>
      <p:sp>
        <p:nvSpPr>
          <p:cNvPr id="23" name="Titel 1">
            <a:extLst>
              <a:ext uri="{FF2B5EF4-FFF2-40B4-BE49-F238E27FC236}">
                <a16:creationId xmlns:a16="http://schemas.microsoft.com/office/drawing/2014/main" id="{739943ED-3EC6-4B1D-A5E4-25CCBFBB145B}"/>
              </a:ext>
            </a:extLst>
          </p:cNvPr>
          <p:cNvSpPr>
            <a:spLocks noGrp="1"/>
          </p:cNvSpPr>
          <p:nvPr>
            <p:ph type="ctrTitle" hasCustomPrompt="1"/>
          </p:nvPr>
        </p:nvSpPr>
        <p:spPr>
          <a:xfrm>
            <a:off x="1275814" y="1011218"/>
            <a:ext cx="8293488" cy="1479319"/>
          </a:xfrm>
          <a:prstGeom prst="rect">
            <a:avLst/>
          </a:prstGeom>
        </p:spPr>
        <p:txBody>
          <a:bodyPr lIns="0" tIns="0" rIns="0" bIns="0" anchor="t"/>
          <a:lstStyle>
            <a:lvl1pPr algn="l">
              <a:lnSpc>
                <a:spcPct val="80000"/>
              </a:lnSpc>
              <a:defRPr sz="4800" b="1">
                <a:solidFill>
                  <a:schemeClr val="bg1"/>
                </a:solidFill>
                <a:latin typeface="+mn-lt"/>
              </a:defRPr>
            </a:lvl1pPr>
          </a:lstStyle>
          <a:p>
            <a:r>
              <a:rPr lang="nl-NL" dirty="0"/>
              <a:t>Voeg een titel toe</a:t>
            </a:r>
          </a:p>
        </p:txBody>
      </p:sp>
      <p:sp>
        <p:nvSpPr>
          <p:cNvPr id="24" name="Tijdelijke aanduiding voor afbeelding 19">
            <a:extLst>
              <a:ext uri="{FF2B5EF4-FFF2-40B4-BE49-F238E27FC236}">
                <a16:creationId xmlns:a16="http://schemas.microsoft.com/office/drawing/2014/main" id="{C3C2C79C-76BF-42D5-B0B4-6225D21EDED1}"/>
              </a:ext>
            </a:extLst>
          </p:cNvPr>
          <p:cNvSpPr>
            <a:spLocks noGrp="1"/>
          </p:cNvSpPr>
          <p:nvPr>
            <p:ph type="pic" sz="quarter" idx="16" hasCustomPrompt="1"/>
          </p:nvPr>
        </p:nvSpPr>
        <p:spPr>
          <a:xfrm>
            <a:off x="8706287" y="2776162"/>
            <a:ext cx="1843200" cy="1843200"/>
          </a:xfrm>
          <a:prstGeom prst="rect">
            <a:avLst/>
          </a:prstGeom>
        </p:spPr>
        <p:txBody>
          <a:bodyPr anchor="ctr"/>
          <a:lstStyle>
            <a:lvl1pPr marL="0" indent="0" algn="ctr">
              <a:buNone/>
              <a:defRPr sz="1600" i="1"/>
            </a:lvl1pPr>
          </a:lstStyle>
          <a:p>
            <a:r>
              <a:rPr lang="nl-NL" i="1" dirty="0"/>
              <a:t>Klik om een afbeelding toe te voegen of verwijder dit blokje als je geen foto wil gebruiken</a:t>
            </a:r>
            <a:endParaRPr lang="nl-NL" dirty="0"/>
          </a:p>
        </p:txBody>
      </p:sp>
      <p:sp>
        <p:nvSpPr>
          <p:cNvPr id="20" name="Tijdelijke aanduiding voor tekst 16">
            <a:extLst>
              <a:ext uri="{FF2B5EF4-FFF2-40B4-BE49-F238E27FC236}">
                <a16:creationId xmlns:a16="http://schemas.microsoft.com/office/drawing/2014/main" id="{FAF6CA45-46E0-4E35-B299-FDE0A26A6F87}"/>
              </a:ext>
            </a:extLst>
          </p:cNvPr>
          <p:cNvSpPr>
            <a:spLocks noGrp="1"/>
          </p:cNvSpPr>
          <p:nvPr>
            <p:ph type="body" sz="quarter" idx="15" hasCustomPrompt="1"/>
          </p:nvPr>
        </p:nvSpPr>
        <p:spPr>
          <a:xfrm>
            <a:off x="6856869" y="4609481"/>
            <a:ext cx="1843200" cy="1843200"/>
          </a:xfrm>
          <a:prstGeom prst="rect">
            <a:avLst/>
          </a:prstGeom>
          <a:solidFill>
            <a:srgbClr val="DAA500"/>
          </a:solidFill>
          <a:ln>
            <a:solidFill>
              <a:srgbClr val="DAA500"/>
            </a:solidFill>
          </a:ln>
        </p:spPr>
        <p:txBody>
          <a:bodyPr anchor="b"/>
          <a:lstStyle>
            <a:lvl1pPr marL="0" indent="0">
              <a:buNone/>
              <a:defRPr sz="1800" b="0">
                <a:solidFill>
                  <a:schemeClr val="bg1"/>
                </a:solidFill>
                <a:latin typeface="+mn-lt"/>
              </a:defRPr>
            </a:lvl1pPr>
          </a:lstStyle>
          <a:p>
            <a:pPr lvl="0"/>
            <a:r>
              <a:rPr lang="nl-NL" dirty="0"/>
              <a:t>Klik om een datum toe te voegen</a:t>
            </a:r>
          </a:p>
        </p:txBody>
      </p:sp>
      <p:sp>
        <p:nvSpPr>
          <p:cNvPr id="18" name="Rechthoek 17">
            <a:extLst>
              <a:ext uri="{FF2B5EF4-FFF2-40B4-BE49-F238E27FC236}">
                <a16:creationId xmlns:a16="http://schemas.microsoft.com/office/drawing/2014/main" id="{6F386FC7-8C11-4299-BBF3-D3BDA9D5A7B3}"/>
              </a:ext>
            </a:extLst>
          </p:cNvPr>
          <p:cNvSpPr/>
          <p:nvPr userDrawn="1"/>
        </p:nvSpPr>
        <p:spPr>
          <a:xfrm>
            <a:off x="5016031" y="2776668"/>
            <a:ext cx="1842188" cy="1842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Tree>
    <p:extLst>
      <p:ext uri="{BB962C8B-B14F-4D97-AF65-F5344CB8AC3E}">
        <p14:creationId xmlns:p14="http://schemas.microsoft.com/office/powerpoint/2010/main" val="6759705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eginslide beige">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37888" y="403930"/>
            <a:ext cx="11754111" cy="6047739"/>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4D131F9E-3A9A-41E4-A795-02021971D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586" y="0"/>
            <a:ext cx="1637414" cy="1637414"/>
          </a:xfrm>
          <a:prstGeom prst="rect">
            <a:avLst/>
          </a:prstGeom>
        </p:spPr>
      </p:pic>
      <p:sp>
        <p:nvSpPr>
          <p:cNvPr id="14" name="Rechthoek 13">
            <a:extLst>
              <a:ext uri="{FF2B5EF4-FFF2-40B4-BE49-F238E27FC236}">
                <a16:creationId xmlns:a16="http://schemas.microsoft.com/office/drawing/2014/main" id="{AB4B24AA-FBCA-4C80-95C3-560BBB8B4252}"/>
              </a:ext>
            </a:extLst>
          </p:cNvPr>
          <p:cNvSpPr/>
          <p:nvPr userDrawn="1"/>
        </p:nvSpPr>
        <p:spPr>
          <a:xfrm>
            <a:off x="10555705" y="5846782"/>
            <a:ext cx="1636295" cy="1011218"/>
          </a:xfrm>
          <a:prstGeom prst="rect">
            <a:avLst/>
          </a:prstGeom>
          <a:solidFill>
            <a:srgbClr val="AEAB9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dirty="0">
              <a:solidFill>
                <a:schemeClr val="bg1"/>
              </a:solidFill>
            </a:endParaRPr>
          </a:p>
        </p:txBody>
      </p:sp>
      <p:sp>
        <p:nvSpPr>
          <p:cNvPr id="17" name="Rechthoek 16">
            <a:extLst>
              <a:ext uri="{FF2B5EF4-FFF2-40B4-BE49-F238E27FC236}">
                <a16:creationId xmlns:a16="http://schemas.microsoft.com/office/drawing/2014/main" id="{C6AF076A-5080-4B27-9D77-17DF201E3DDC}"/>
              </a:ext>
            </a:extLst>
          </p:cNvPr>
          <p:cNvSpPr/>
          <p:nvPr userDrawn="1"/>
        </p:nvSpPr>
        <p:spPr>
          <a:xfrm>
            <a:off x="5016031" y="2776668"/>
            <a:ext cx="1842188" cy="1842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18" name="Rechthoek 17">
            <a:extLst>
              <a:ext uri="{FF2B5EF4-FFF2-40B4-BE49-F238E27FC236}">
                <a16:creationId xmlns:a16="http://schemas.microsoft.com/office/drawing/2014/main" id="{68ED154B-4BEE-4B31-8906-CEE5D2573EAA}"/>
              </a:ext>
            </a:extLst>
          </p:cNvPr>
          <p:cNvSpPr/>
          <p:nvPr userDrawn="1"/>
        </p:nvSpPr>
        <p:spPr>
          <a:xfrm>
            <a:off x="8700070" y="4609481"/>
            <a:ext cx="1842188" cy="1842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
        <p:nvSpPr>
          <p:cNvPr id="24" name="Titel 1">
            <a:extLst>
              <a:ext uri="{FF2B5EF4-FFF2-40B4-BE49-F238E27FC236}">
                <a16:creationId xmlns:a16="http://schemas.microsoft.com/office/drawing/2014/main" id="{2FC275D3-0919-41EE-8F96-792E80C29785}"/>
              </a:ext>
            </a:extLst>
          </p:cNvPr>
          <p:cNvSpPr>
            <a:spLocks noGrp="1"/>
          </p:cNvSpPr>
          <p:nvPr>
            <p:ph type="ctrTitle" hasCustomPrompt="1"/>
          </p:nvPr>
        </p:nvSpPr>
        <p:spPr>
          <a:xfrm>
            <a:off x="1275814" y="1011218"/>
            <a:ext cx="8293488" cy="1479319"/>
          </a:xfrm>
          <a:prstGeom prst="rect">
            <a:avLst/>
          </a:prstGeom>
        </p:spPr>
        <p:txBody>
          <a:bodyPr lIns="0" tIns="0" rIns="0" bIns="0" anchor="t"/>
          <a:lstStyle>
            <a:lvl1pPr algn="l">
              <a:lnSpc>
                <a:spcPct val="80000"/>
              </a:lnSpc>
              <a:defRPr sz="4800" b="1">
                <a:solidFill>
                  <a:srgbClr val="008ACE"/>
                </a:solidFill>
                <a:latin typeface="+mn-lt"/>
              </a:defRPr>
            </a:lvl1pPr>
          </a:lstStyle>
          <a:p>
            <a:r>
              <a:rPr lang="nl-NL" dirty="0"/>
              <a:t>Voeg een titel toe</a:t>
            </a:r>
          </a:p>
        </p:txBody>
      </p:sp>
      <p:sp>
        <p:nvSpPr>
          <p:cNvPr id="25" name="Tijdelijke aanduiding voor afbeelding 19">
            <a:extLst>
              <a:ext uri="{FF2B5EF4-FFF2-40B4-BE49-F238E27FC236}">
                <a16:creationId xmlns:a16="http://schemas.microsoft.com/office/drawing/2014/main" id="{EF6ECB59-40CF-4FB5-915E-2D19ABD450E8}"/>
              </a:ext>
            </a:extLst>
          </p:cNvPr>
          <p:cNvSpPr>
            <a:spLocks noGrp="1"/>
          </p:cNvSpPr>
          <p:nvPr>
            <p:ph type="pic" sz="quarter" idx="16" hasCustomPrompt="1"/>
          </p:nvPr>
        </p:nvSpPr>
        <p:spPr>
          <a:xfrm>
            <a:off x="8706287" y="2776162"/>
            <a:ext cx="1843200" cy="1843200"/>
          </a:xfrm>
          <a:prstGeom prst="rect">
            <a:avLst/>
          </a:prstGeom>
        </p:spPr>
        <p:txBody>
          <a:bodyPr anchor="ctr"/>
          <a:lstStyle>
            <a:lvl1pPr marL="0" indent="0" algn="ctr">
              <a:buNone/>
              <a:defRPr sz="1600" i="1"/>
            </a:lvl1pPr>
          </a:lstStyle>
          <a:p>
            <a:r>
              <a:rPr lang="nl-NL" i="1" dirty="0"/>
              <a:t>Klik om een afbeelding toe te voegen of verwijder dit blokje als je geen foto wil gebruiken</a:t>
            </a:r>
            <a:endParaRPr lang="nl-NL" dirty="0"/>
          </a:p>
        </p:txBody>
      </p:sp>
      <p:sp>
        <p:nvSpPr>
          <p:cNvPr id="20" name="Tijdelijke aanduiding voor tekst 16">
            <a:extLst>
              <a:ext uri="{FF2B5EF4-FFF2-40B4-BE49-F238E27FC236}">
                <a16:creationId xmlns:a16="http://schemas.microsoft.com/office/drawing/2014/main" id="{4C85DC9D-3508-4197-9A93-A6EB0808EB4D}"/>
              </a:ext>
            </a:extLst>
          </p:cNvPr>
          <p:cNvSpPr>
            <a:spLocks noGrp="1"/>
          </p:cNvSpPr>
          <p:nvPr>
            <p:ph type="body" sz="quarter" idx="14" hasCustomPrompt="1"/>
          </p:nvPr>
        </p:nvSpPr>
        <p:spPr>
          <a:xfrm>
            <a:off x="3171819" y="4609481"/>
            <a:ext cx="1843200" cy="1843200"/>
          </a:xfrm>
          <a:prstGeom prst="rect">
            <a:avLst/>
          </a:prstGeom>
          <a:solidFill>
            <a:srgbClr val="DAA500"/>
          </a:solidFill>
          <a:ln>
            <a:solidFill>
              <a:srgbClr val="DAA500"/>
            </a:solidFill>
          </a:ln>
        </p:spPr>
        <p:txBody>
          <a:bodyPr/>
          <a:lstStyle>
            <a:lvl1pPr marL="0" indent="0">
              <a:buNone/>
              <a:defRPr sz="1800" b="0">
                <a:solidFill>
                  <a:schemeClr val="bg1"/>
                </a:solidFill>
                <a:latin typeface="+mj-lt"/>
              </a:defRPr>
            </a:lvl1pPr>
          </a:lstStyle>
          <a:p>
            <a:pPr lvl="0"/>
            <a:r>
              <a:rPr lang="nl-NL" dirty="0"/>
              <a:t>Klik om een subtitel of naam van de spreker toe te voegen</a:t>
            </a:r>
          </a:p>
        </p:txBody>
      </p:sp>
      <p:sp>
        <p:nvSpPr>
          <p:cNvPr id="21" name="Tijdelijke aanduiding voor tekst 16">
            <a:extLst>
              <a:ext uri="{FF2B5EF4-FFF2-40B4-BE49-F238E27FC236}">
                <a16:creationId xmlns:a16="http://schemas.microsoft.com/office/drawing/2014/main" id="{E1C42DF0-B5D2-4DDC-90FA-3CCF7AD2530B}"/>
              </a:ext>
            </a:extLst>
          </p:cNvPr>
          <p:cNvSpPr>
            <a:spLocks noGrp="1"/>
          </p:cNvSpPr>
          <p:nvPr>
            <p:ph type="body" sz="quarter" idx="15" hasCustomPrompt="1"/>
          </p:nvPr>
        </p:nvSpPr>
        <p:spPr>
          <a:xfrm>
            <a:off x="6856869" y="4609481"/>
            <a:ext cx="1843200" cy="1843200"/>
          </a:xfrm>
          <a:prstGeom prst="rect">
            <a:avLst/>
          </a:prstGeom>
          <a:solidFill>
            <a:srgbClr val="A09E85"/>
          </a:solidFill>
          <a:ln>
            <a:solidFill>
              <a:srgbClr val="A09E85"/>
            </a:solidFill>
          </a:ln>
        </p:spPr>
        <p:txBody>
          <a:bodyPr anchor="b"/>
          <a:lstStyle>
            <a:lvl1pPr marL="0" indent="0">
              <a:buNone/>
              <a:defRPr sz="1800" b="0">
                <a:solidFill>
                  <a:schemeClr val="bg1"/>
                </a:solidFill>
                <a:latin typeface="+mn-lt"/>
              </a:defRPr>
            </a:lvl1pPr>
          </a:lstStyle>
          <a:p>
            <a:pPr lvl="0"/>
            <a:r>
              <a:rPr lang="nl-NL" dirty="0"/>
              <a:t>Klik om een datum toe te voegen</a:t>
            </a:r>
          </a:p>
        </p:txBody>
      </p:sp>
      <p:sp>
        <p:nvSpPr>
          <p:cNvPr id="19" name="Rechthoek 18">
            <a:extLst>
              <a:ext uri="{FF2B5EF4-FFF2-40B4-BE49-F238E27FC236}">
                <a16:creationId xmlns:a16="http://schemas.microsoft.com/office/drawing/2014/main" id="{E94BCB6A-36C5-448F-8DA7-266CB11195A7}"/>
              </a:ext>
            </a:extLst>
          </p:cNvPr>
          <p:cNvSpPr/>
          <p:nvPr userDrawn="1"/>
        </p:nvSpPr>
        <p:spPr>
          <a:xfrm>
            <a:off x="5016031" y="2776668"/>
            <a:ext cx="1842188" cy="1842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bg1"/>
              </a:solidFill>
            </a:endParaRPr>
          </a:p>
        </p:txBody>
      </p:sp>
    </p:spTree>
    <p:extLst>
      <p:ext uri="{BB962C8B-B14F-4D97-AF65-F5344CB8AC3E}">
        <p14:creationId xmlns:p14="http://schemas.microsoft.com/office/powerpoint/2010/main" val="20390272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ussenslide bruin">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773AB57F-5554-4E0F-A722-8F590F7C3141}"/>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275814" y="2622884"/>
            <a:ext cx="9144000" cy="2069432"/>
          </a:xfrm>
          <a:prstGeom prst="rect">
            <a:avLst/>
          </a:prstGeom>
        </p:spPr>
        <p:txBody>
          <a:bodyPr lIns="0" tIns="0" rIns="0" bIns="0" anchor="t"/>
          <a:lstStyle>
            <a:lvl1pPr algn="l">
              <a:defRPr sz="4800" b="1">
                <a:solidFill>
                  <a:schemeClr val="bg1"/>
                </a:solidFill>
                <a:latin typeface="+mn-lt"/>
              </a:defRPr>
            </a:lvl1pPr>
          </a:lstStyle>
          <a:p>
            <a:r>
              <a:rPr lang="nl-NL" dirty="0"/>
              <a:t>Tussenslide</a:t>
            </a:r>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Tree>
    <p:extLst>
      <p:ext uri="{BB962C8B-B14F-4D97-AF65-F5344CB8AC3E}">
        <p14:creationId xmlns:p14="http://schemas.microsoft.com/office/powerpoint/2010/main" val="9827885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slide bruin">
    <p:bg>
      <p:bgPr>
        <a:solidFill>
          <a:srgbClr val="AFAD94"/>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88D05A7-EBF6-4239-86A9-7602DA9232B1}"/>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
        <p:nvSpPr>
          <p:cNvPr id="10" name="Slide Number Placeholder 5">
            <a:extLst>
              <a:ext uri="{FF2B5EF4-FFF2-40B4-BE49-F238E27FC236}">
                <a16:creationId xmlns:a16="http://schemas.microsoft.com/office/drawing/2014/main" id="{FA7577E3-8233-4F2E-8D96-55433BC2271A}"/>
              </a:ext>
            </a:extLst>
          </p:cNvPr>
          <p:cNvSpPr>
            <a:spLocks noGrp="1"/>
          </p:cNvSpPr>
          <p:nvPr>
            <p:ph type="sldNum" sz="quarter" idx="12"/>
          </p:nvPr>
        </p:nvSpPr>
        <p:spPr>
          <a:xfrm>
            <a:off x="11675965" y="6196654"/>
            <a:ext cx="365760" cy="365760"/>
          </a:xfrm>
          <a:prstGeom prst="ellipse">
            <a:avLst/>
          </a:prstGeom>
          <a:noFill/>
        </p:spPr>
        <p:txBody>
          <a:bodyPr wrap="none" lIns="0" tIns="0" rIns="0" bIns="0" anchor="ctr"/>
          <a:lstStyle>
            <a:lvl1pPr algn="ctr">
              <a:defRPr sz="1200">
                <a:solidFill>
                  <a:srgbClr val="008ACE"/>
                </a:solidFill>
              </a:defRPr>
            </a:lvl1pPr>
          </a:lstStyle>
          <a:p>
            <a:fld id="{8A7A6979-0714-4377-B894-6BE4C2D6E202}" type="slidenum">
              <a:rPr lang="en-US" smtClean="0"/>
              <a:pPr/>
              <a:t>‹nr.›</a:t>
            </a:fld>
            <a:endParaRPr lang="en-US" dirty="0"/>
          </a:p>
        </p:txBody>
      </p:sp>
      <p:sp>
        <p:nvSpPr>
          <p:cNvPr id="3" name="Tijdelijke aanduiding voor tekst 2">
            <a:extLst>
              <a:ext uri="{FF2B5EF4-FFF2-40B4-BE49-F238E27FC236}">
                <a16:creationId xmlns:a16="http://schemas.microsoft.com/office/drawing/2014/main" id="{D9765294-2641-4FE5-9C1F-355BFCBACDE0}"/>
              </a:ext>
            </a:extLst>
          </p:cNvPr>
          <p:cNvSpPr>
            <a:spLocks noGrp="1"/>
          </p:cNvSpPr>
          <p:nvPr>
            <p:ph type="body" sz="quarter" idx="13"/>
          </p:nvPr>
        </p:nvSpPr>
        <p:spPr>
          <a:xfrm>
            <a:off x="1275813" y="2068025"/>
            <a:ext cx="7212203" cy="3774428"/>
          </a:xfrm>
          <a:prstGeom prst="rect">
            <a:avLst/>
          </a:prstGeom>
        </p:spPr>
        <p:txBody>
          <a:bodyPr lIns="0" tIns="0" rIns="0" bIns="0"/>
          <a:lstStyle>
            <a:lvl1pPr marL="228600" indent="-228600">
              <a:buFont typeface="Wingdings" panose="05000000000000000000" pitchFamily="2" charset="2"/>
              <a:buChar char="§"/>
              <a:defRPr sz="2800">
                <a:latin typeface="+mj-lt"/>
              </a:defRPr>
            </a:lvl1pPr>
            <a:lvl2pPr marL="685800" indent="-228600">
              <a:buFont typeface="Calibri Light" panose="020F0302020204030204" pitchFamily="34" charset="0"/>
              <a:buChar char="-"/>
              <a:defRPr sz="2800">
                <a:latin typeface="+mj-lt"/>
              </a:defRPr>
            </a:lvl2pPr>
            <a:lvl3pPr>
              <a:defRPr sz="280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6" name="Titel 5">
            <a:extLst>
              <a:ext uri="{FF2B5EF4-FFF2-40B4-BE49-F238E27FC236}">
                <a16:creationId xmlns:a16="http://schemas.microsoft.com/office/drawing/2014/main" id="{18825F56-4795-4484-8EC1-411B41580B48}"/>
              </a:ext>
            </a:extLst>
          </p:cNvPr>
          <p:cNvSpPr>
            <a:spLocks noGrp="1"/>
          </p:cNvSpPr>
          <p:nvPr>
            <p:ph type="title" hasCustomPrompt="1"/>
          </p:nvPr>
        </p:nvSpPr>
        <p:spPr>
          <a:xfrm>
            <a:off x="1275814" y="1011218"/>
            <a:ext cx="9324007" cy="661171"/>
          </a:xfrm>
          <a:prstGeom prst="rect">
            <a:avLst/>
          </a:prstGeom>
        </p:spPr>
        <p:txBody>
          <a:bodyPr lIns="0" tIns="0" rIns="0" bIns="0"/>
          <a:lstStyle>
            <a:lvl1pPr>
              <a:lnSpc>
                <a:spcPct val="80000"/>
              </a:lnSpc>
              <a:defRPr sz="4000" b="1">
                <a:solidFill>
                  <a:srgbClr val="008ACE"/>
                </a:solidFill>
                <a:latin typeface="+mn-lt"/>
              </a:defRPr>
            </a:lvl1pPr>
          </a:lstStyle>
          <a:p>
            <a:r>
              <a:rPr lang="nl-NL" dirty="0"/>
              <a:t>Klik om een titel toe te voegen</a:t>
            </a:r>
          </a:p>
        </p:txBody>
      </p:sp>
    </p:spTree>
    <p:extLst>
      <p:ext uri="{BB962C8B-B14F-4D97-AF65-F5344CB8AC3E}">
        <p14:creationId xmlns:p14="http://schemas.microsoft.com/office/powerpoint/2010/main" val="3707967362"/>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kstslide bruin">
    <p:bg>
      <p:bgPr>
        <a:solidFill>
          <a:srgbClr val="AFAD94"/>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88D05A7-EBF6-4239-86A9-7602DA9232B1}"/>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
        <p:nvSpPr>
          <p:cNvPr id="10" name="Slide Number Placeholder 5">
            <a:extLst>
              <a:ext uri="{FF2B5EF4-FFF2-40B4-BE49-F238E27FC236}">
                <a16:creationId xmlns:a16="http://schemas.microsoft.com/office/drawing/2014/main" id="{FA7577E3-8233-4F2E-8D96-55433BC2271A}"/>
              </a:ext>
            </a:extLst>
          </p:cNvPr>
          <p:cNvSpPr>
            <a:spLocks noGrp="1"/>
          </p:cNvSpPr>
          <p:nvPr>
            <p:ph type="sldNum" sz="quarter" idx="12"/>
          </p:nvPr>
        </p:nvSpPr>
        <p:spPr>
          <a:xfrm>
            <a:off x="11675965" y="6196654"/>
            <a:ext cx="365760" cy="365760"/>
          </a:xfrm>
          <a:prstGeom prst="ellipse">
            <a:avLst/>
          </a:prstGeom>
          <a:noFill/>
        </p:spPr>
        <p:txBody>
          <a:bodyPr wrap="none" lIns="0" tIns="0" rIns="0" bIns="0" anchor="ctr"/>
          <a:lstStyle>
            <a:lvl1pPr algn="ctr">
              <a:defRPr sz="1200">
                <a:solidFill>
                  <a:srgbClr val="008ACE"/>
                </a:solidFill>
              </a:defRPr>
            </a:lvl1pPr>
          </a:lstStyle>
          <a:p>
            <a:fld id="{8A7A6979-0714-4377-B894-6BE4C2D6E202}" type="slidenum">
              <a:rPr lang="en-US" smtClean="0"/>
              <a:pPr/>
              <a:t>‹nr.›</a:t>
            </a:fld>
            <a:endParaRPr lang="en-US" dirty="0"/>
          </a:p>
        </p:txBody>
      </p:sp>
      <p:sp>
        <p:nvSpPr>
          <p:cNvPr id="12" name="Tijdelijke aanduiding voor afbeelding 19">
            <a:extLst>
              <a:ext uri="{FF2B5EF4-FFF2-40B4-BE49-F238E27FC236}">
                <a16:creationId xmlns:a16="http://schemas.microsoft.com/office/drawing/2014/main" id="{FE02E91D-7EFC-41FA-8FB2-BB503D7FD740}"/>
              </a:ext>
            </a:extLst>
          </p:cNvPr>
          <p:cNvSpPr>
            <a:spLocks noGrp="1"/>
          </p:cNvSpPr>
          <p:nvPr>
            <p:ph type="pic" sz="quarter" idx="11"/>
          </p:nvPr>
        </p:nvSpPr>
        <p:spPr>
          <a:xfrm>
            <a:off x="6095999" y="2063697"/>
            <a:ext cx="4503821" cy="3783083"/>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endParaRPr lang="nl-NL" dirty="0"/>
          </a:p>
        </p:txBody>
      </p:sp>
      <p:sp>
        <p:nvSpPr>
          <p:cNvPr id="8" name="Tijdelijke aanduiding voor tekst 2">
            <a:extLst>
              <a:ext uri="{FF2B5EF4-FFF2-40B4-BE49-F238E27FC236}">
                <a16:creationId xmlns:a16="http://schemas.microsoft.com/office/drawing/2014/main" id="{7750A092-911B-4616-B41C-6CAE33D321F1}"/>
              </a:ext>
            </a:extLst>
          </p:cNvPr>
          <p:cNvSpPr>
            <a:spLocks noGrp="1"/>
          </p:cNvSpPr>
          <p:nvPr>
            <p:ph type="body" sz="quarter" idx="13"/>
          </p:nvPr>
        </p:nvSpPr>
        <p:spPr>
          <a:xfrm>
            <a:off x="1275814" y="2068025"/>
            <a:ext cx="4535440" cy="3774428"/>
          </a:xfrm>
          <a:prstGeom prst="rect">
            <a:avLst/>
          </a:prstGeom>
        </p:spPr>
        <p:txBody>
          <a:bodyPr lIns="0" tIns="0" rIns="0" bIns="0"/>
          <a:lstStyle>
            <a:lvl1pPr marL="228600" indent="-228600">
              <a:buFont typeface="Wingdings" panose="05000000000000000000" pitchFamily="2" charset="2"/>
              <a:buChar char="§"/>
              <a:defRPr sz="2800">
                <a:latin typeface="+mj-lt"/>
              </a:defRPr>
            </a:lvl1pPr>
            <a:lvl2pPr marL="685800" indent="-228600">
              <a:buFont typeface="Calibri Light" panose="020F0302020204030204" pitchFamily="34" charset="0"/>
              <a:buChar char="-"/>
              <a:defRPr sz="2800">
                <a:latin typeface="+mj-lt"/>
              </a:defRPr>
            </a:lvl2pPr>
            <a:lvl3pPr>
              <a:defRPr sz="280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3" name="Titel 5">
            <a:extLst>
              <a:ext uri="{FF2B5EF4-FFF2-40B4-BE49-F238E27FC236}">
                <a16:creationId xmlns:a16="http://schemas.microsoft.com/office/drawing/2014/main" id="{8A53C297-AAC2-4992-BC91-D9ACBC85AE1D}"/>
              </a:ext>
            </a:extLst>
          </p:cNvPr>
          <p:cNvSpPr>
            <a:spLocks noGrp="1"/>
          </p:cNvSpPr>
          <p:nvPr>
            <p:ph type="title" hasCustomPrompt="1"/>
          </p:nvPr>
        </p:nvSpPr>
        <p:spPr>
          <a:xfrm>
            <a:off x="1275814" y="1011218"/>
            <a:ext cx="9324007" cy="661171"/>
          </a:xfrm>
          <a:prstGeom prst="rect">
            <a:avLst/>
          </a:prstGeom>
        </p:spPr>
        <p:txBody>
          <a:bodyPr lIns="0" tIns="0" rIns="0" bIns="0"/>
          <a:lstStyle>
            <a:lvl1pPr>
              <a:lnSpc>
                <a:spcPct val="80000"/>
              </a:lnSpc>
              <a:defRPr sz="4000" b="1">
                <a:solidFill>
                  <a:srgbClr val="008ACE"/>
                </a:solidFill>
                <a:latin typeface="+mn-lt"/>
              </a:defRPr>
            </a:lvl1pPr>
          </a:lstStyle>
          <a:p>
            <a:r>
              <a:rPr lang="nl-NL" dirty="0"/>
              <a:t>Klik om een titel toe te voegen</a:t>
            </a:r>
          </a:p>
        </p:txBody>
      </p:sp>
    </p:spTree>
    <p:extLst>
      <p:ext uri="{BB962C8B-B14F-4D97-AF65-F5344CB8AC3E}">
        <p14:creationId xmlns:p14="http://schemas.microsoft.com/office/powerpoint/2010/main" val="593818789"/>
      </p:ext>
    </p:extLst>
  </p:cSld>
  <p:clrMapOvr>
    <a:masterClrMapping/>
  </p:clrMapOvr>
  <p:hf hdr="0" ft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ussenslide blauw">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5F353BE0-F11C-47B8-900B-E326930C94EF}"/>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88C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275814" y="2622884"/>
            <a:ext cx="9144000" cy="2069432"/>
          </a:xfrm>
          <a:prstGeom prst="rect">
            <a:avLst/>
          </a:prstGeom>
        </p:spPr>
        <p:txBody>
          <a:bodyPr lIns="0" tIns="0" rIns="0" bIns="0" anchor="t"/>
          <a:lstStyle>
            <a:lvl1pPr algn="l">
              <a:defRPr sz="4800" b="1">
                <a:solidFill>
                  <a:schemeClr val="bg1"/>
                </a:solidFill>
                <a:latin typeface="+mn-lt"/>
              </a:defRPr>
            </a:lvl1pPr>
          </a:lstStyle>
          <a:p>
            <a:r>
              <a:rPr lang="nl-NL" dirty="0"/>
              <a:t>Tussenslide</a:t>
            </a:r>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Tree>
    <p:extLst>
      <p:ext uri="{BB962C8B-B14F-4D97-AF65-F5344CB8AC3E}">
        <p14:creationId xmlns:p14="http://schemas.microsoft.com/office/powerpoint/2010/main" val="25758557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kstslide blauw">
    <p:bg>
      <p:bgPr>
        <a:solidFill>
          <a:srgbClr val="87C3E7"/>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7CF97FAF-0EAE-45F6-B0EC-5351EECDE843}"/>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
        <p:nvSpPr>
          <p:cNvPr id="11" name="Slide Number Placeholder 5">
            <a:extLst>
              <a:ext uri="{FF2B5EF4-FFF2-40B4-BE49-F238E27FC236}">
                <a16:creationId xmlns:a16="http://schemas.microsoft.com/office/drawing/2014/main" id="{C44DA298-4412-4CD2-BEEC-15263C1D9D79}"/>
              </a:ext>
            </a:extLst>
          </p:cNvPr>
          <p:cNvSpPr>
            <a:spLocks noGrp="1"/>
          </p:cNvSpPr>
          <p:nvPr>
            <p:ph type="sldNum" sz="quarter" idx="12"/>
          </p:nvPr>
        </p:nvSpPr>
        <p:spPr>
          <a:xfrm>
            <a:off x="11675965" y="6196654"/>
            <a:ext cx="365760" cy="365760"/>
          </a:xfrm>
          <a:prstGeom prst="ellipse">
            <a:avLst/>
          </a:prstGeom>
          <a:noFill/>
        </p:spPr>
        <p:txBody>
          <a:bodyPr wrap="none" lIns="0" tIns="0" rIns="0" bIns="0" anchor="ctr"/>
          <a:lstStyle>
            <a:lvl1pPr algn="ctr">
              <a:defRPr sz="1200">
                <a:solidFill>
                  <a:srgbClr val="008ACE"/>
                </a:solidFill>
              </a:defRPr>
            </a:lvl1pPr>
          </a:lstStyle>
          <a:p>
            <a:fld id="{8A7A6979-0714-4377-B894-6BE4C2D6E202}" type="slidenum">
              <a:rPr lang="en-US" smtClean="0"/>
              <a:pPr/>
              <a:t>‹nr.›</a:t>
            </a:fld>
            <a:endParaRPr lang="en-US" dirty="0"/>
          </a:p>
        </p:txBody>
      </p:sp>
      <p:sp>
        <p:nvSpPr>
          <p:cNvPr id="16" name="Titel 5">
            <a:extLst>
              <a:ext uri="{FF2B5EF4-FFF2-40B4-BE49-F238E27FC236}">
                <a16:creationId xmlns:a16="http://schemas.microsoft.com/office/drawing/2014/main" id="{D0C4E983-847A-44AD-81E5-7F11F1CE8CAF}"/>
              </a:ext>
            </a:extLst>
          </p:cNvPr>
          <p:cNvSpPr>
            <a:spLocks noGrp="1"/>
          </p:cNvSpPr>
          <p:nvPr>
            <p:ph type="title" hasCustomPrompt="1"/>
          </p:nvPr>
        </p:nvSpPr>
        <p:spPr>
          <a:xfrm>
            <a:off x="1275814" y="1011218"/>
            <a:ext cx="9324007" cy="661171"/>
          </a:xfrm>
          <a:prstGeom prst="rect">
            <a:avLst/>
          </a:prstGeom>
        </p:spPr>
        <p:txBody>
          <a:bodyPr lIns="0" tIns="0" rIns="0" bIns="0"/>
          <a:lstStyle>
            <a:lvl1pPr>
              <a:lnSpc>
                <a:spcPct val="80000"/>
              </a:lnSpc>
              <a:defRPr sz="4000" b="1">
                <a:solidFill>
                  <a:srgbClr val="008ACE"/>
                </a:solidFill>
                <a:latin typeface="+mn-lt"/>
              </a:defRPr>
            </a:lvl1pPr>
          </a:lstStyle>
          <a:p>
            <a:r>
              <a:rPr lang="nl-NL" dirty="0"/>
              <a:t>Klik om een titel toe te voegen</a:t>
            </a:r>
          </a:p>
        </p:txBody>
      </p:sp>
      <p:sp>
        <p:nvSpPr>
          <p:cNvPr id="10" name="Tijdelijke aanduiding voor tekst 2">
            <a:extLst>
              <a:ext uri="{FF2B5EF4-FFF2-40B4-BE49-F238E27FC236}">
                <a16:creationId xmlns:a16="http://schemas.microsoft.com/office/drawing/2014/main" id="{8F8DF08B-74D9-4B54-98A4-5CCF760189B5}"/>
              </a:ext>
            </a:extLst>
          </p:cNvPr>
          <p:cNvSpPr>
            <a:spLocks noGrp="1"/>
          </p:cNvSpPr>
          <p:nvPr>
            <p:ph type="body" sz="quarter" idx="13"/>
          </p:nvPr>
        </p:nvSpPr>
        <p:spPr>
          <a:xfrm>
            <a:off x="1275813" y="2068025"/>
            <a:ext cx="7212203" cy="3774428"/>
          </a:xfrm>
          <a:prstGeom prst="rect">
            <a:avLst/>
          </a:prstGeom>
        </p:spPr>
        <p:txBody>
          <a:bodyPr lIns="0" tIns="0" rIns="0" bIns="0"/>
          <a:lstStyle>
            <a:lvl1pPr marL="228600" indent="-228600">
              <a:buFont typeface="Wingdings" panose="05000000000000000000" pitchFamily="2" charset="2"/>
              <a:buChar char="§"/>
              <a:defRPr sz="2800">
                <a:latin typeface="+mj-lt"/>
              </a:defRPr>
            </a:lvl1pPr>
            <a:lvl2pPr marL="685800" indent="-228600">
              <a:buFont typeface="Calibri Light" panose="020F0302020204030204" pitchFamily="34" charset="0"/>
              <a:buChar char="-"/>
              <a:defRPr sz="2800">
                <a:latin typeface="+mj-lt"/>
              </a:defRPr>
            </a:lvl2pPr>
            <a:lvl3pPr>
              <a:defRPr sz="2800">
                <a:latin typeface="+mj-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0041501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ekstslide blauw">
    <p:bg>
      <p:bgPr>
        <a:solidFill>
          <a:srgbClr val="87C3E7"/>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7CF97FAF-0EAE-45F6-B0EC-5351EECDE843}"/>
              </a:ext>
            </a:extLst>
          </p:cNvPr>
          <p:cNvSpPr/>
          <p:nvPr userDrawn="1"/>
        </p:nvSpPr>
        <p:spPr>
          <a:xfrm>
            <a:off x="161365" y="160896"/>
            <a:ext cx="12030634" cy="6536208"/>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E3D1A0E-91C0-4942-8F5F-D75CA808E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5692" y="0"/>
            <a:ext cx="666307" cy="666307"/>
          </a:xfrm>
          <a:prstGeom prst="rect">
            <a:avLst/>
          </a:prstGeom>
        </p:spPr>
      </p:pic>
      <p:sp>
        <p:nvSpPr>
          <p:cNvPr id="11" name="Slide Number Placeholder 5">
            <a:extLst>
              <a:ext uri="{FF2B5EF4-FFF2-40B4-BE49-F238E27FC236}">
                <a16:creationId xmlns:a16="http://schemas.microsoft.com/office/drawing/2014/main" id="{C44DA298-4412-4CD2-BEEC-15263C1D9D79}"/>
              </a:ext>
            </a:extLst>
          </p:cNvPr>
          <p:cNvSpPr>
            <a:spLocks noGrp="1"/>
          </p:cNvSpPr>
          <p:nvPr>
            <p:ph type="sldNum" sz="quarter" idx="12"/>
          </p:nvPr>
        </p:nvSpPr>
        <p:spPr>
          <a:xfrm>
            <a:off x="11675965" y="6196654"/>
            <a:ext cx="365760" cy="365760"/>
          </a:xfrm>
          <a:prstGeom prst="ellipse">
            <a:avLst/>
          </a:prstGeom>
          <a:noFill/>
        </p:spPr>
        <p:txBody>
          <a:bodyPr wrap="none" lIns="0" tIns="0" rIns="0" bIns="0" anchor="ctr"/>
          <a:lstStyle>
            <a:lvl1pPr algn="ctr">
              <a:defRPr sz="1200">
                <a:solidFill>
                  <a:srgbClr val="008ACE"/>
                </a:solidFill>
              </a:defRPr>
            </a:lvl1pPr>
          </a:lstStyle>
          <a:p>
            <a:fld id="{8A7A6979-0714-4377-B894-6BE4C2D6E202}" type="slidenum">
              <a:rPr lang="en-US" smtClean="0"/>
              <a:pPr/>
              <a:t>‹nr.›</a:t>
            </a:fld>
            <a:endParaRPr lang="en-US" dirty="0"/>
          </a:p>
        </p:txBody>
      </p:sp>
      <p:sp>
        <p:nvSpPr>
          <p:cNvPr id="8" name="Tijdelijke aanduiding voor afbeelding 19">
            <a:extLst>
              <a:ext uri="{FF2B5EF4-FFF2-40B4-BE49-F238E27FC236}">
                <a16:creationId xmlns:a16="http://schemas.microsoft.com/office/drawing/2014/main" id="{66351EE6-1C18-436B-9564-A00F397E822D}"/>
              </a:ext>
            </a:extLst>
          </p:cNvPr>
          <p:cNvSpPr>
            <a:spLocks noGrp="1"/>
          </p:cNvSpPr>
          <p:nvPr>
            <p:ph type="pic" sz="quarter" idx="11"/>
          </p:nvPr>
        </p:nvSpPr>
        <p:spPr>
          <a:xfrm>
            <a:off x="6095999" y="2063697"/>
            <a:ext cx="4503821" cy="3783083"/>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endParaRPr lang="nl-NL" dirty="0"/>
          </a:p>
        </p:txBody>
      </p:sp>
      <p:sp>
        <p:nvSpPr>
          <p:cNvPr id="14" name="Tijdelijke aanduiding voor tekst 2">
            <a:extLst>
              <a:ext uri="{FF2B5EF4-FFF2-40B4-BE49-F238E27FC236}">
                <a16:creationId xmlns:a16="http://schemas.microsoft.com/office/drawing/2014/main" id="{F74EBC1D-85E3-4E61-8778-6334EA6D8FA5}"/>
              </a:ext>
            </a:extLst>
          </p:cNvPr>
          <p:cNvSpPr>
            <a:spLocks noGrp="1"/>
          </p:cNvSpPr>
          <p:nvPr>
            <p:ph type="body" sz="quarter" idx="13"/>
          </p:nvPr>
        </p:nvSpPr>
        <p:spPr>
          <a:xfrm>
            <a:off x="1275814" y="2068025"/>
            <a:ext cx="4535440" cy="3774428"/>
          </a:xfrm>
          <a:prstGeom prst="rect">
            <a:avLst/>
          </a:prstGeom>
        </p:spPr>
        <p:txBody>
          <a:bodyPr lIns="0" tIns="0" rIns="0" bIns="0"/>
          <a:lstStyle>
            <a:lvl1pPr marL="228600" indent="-228600">
              <a:buFont typeface="Wingdings" panose="05000000000000000000" pitchFamily="2" charset="2"/>
              <a:buChar char="§"/>
              <a:defRPr sz="2800">
                <a:latin typeface="+mj-lt"/>
              </a:defRPr>
            </a:lvl1pPr>
            <a:lvl2pPr marL="685800" indent="-228600">
              <a:buFont typeface="Calibri Light" panose="020F0302020204030204" pitchFamily="34" charset="0"/>
              <a:buChar char="-"/>
              <a:defRPr sz="2800">
                <a:latin typeface="+mj-lt"/>
              </a:defRPr>
            </a:lvl2pPr>
            <a:lvl3pPr>
              <a:defRPr sz="280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5" name="Titel 5">
            <a:extLst>
              <a:ext uri="{FF2B5EF4-FFF2-40B4-BE49-F238E27FC236}">
                <a16:creationId xmlns:a16="http://schemas.microsoft.com/office/drawing/2014/main" id="{43CB8CFC-1ADE-4BAF-8D3D-0855D4C52B79}"/>
              </a:ext>
            </a:extLst>
          </p:cNvPr>
          <p:cNvSpPr>
            <a:spLocks noGrp="1"/>
          </p:cNvSpPr>
          <p:nvPr>
            <p:ph type="title" hasCustomPrompt="1"/>
          </p:nvPr>
        </p:nvSpPr>
        <p:spPr>
          <a:xfrm>
            <a:off x="1275814" y="1011218"/>
            <a:ext cx="9324007" cy="661171"/>
          </a:xfrm>
          <a:prstGeom prst="rect">
            <a:avLst/>
          </a:prstGeom>
        </p:spPr>
        <p:txBody>
          <a:bodyPr lIns="0" tIns="0" rIns="0" bIns="0"/>
          <a:lstStyle>
            <a:lvl1pPr>
              <a:lnSpc>
                <a:spcPct val="80000"/>
              </a:lnSpc>
              <a:defRPr sz="4000" b="1">
                <a:solidFill>
                  <a:srgbClr val="008ACE"/>
                </a:solidFill>
                <a:latin typeface="+mn-lt"/>
              </a:defRPr>
            </a:lvl1pPr>
          </a:lstStyle>
          <a:p>
            <a:r>
              <a:rPr lang="nl-NL" dirty="0"/>
              <a:t>Klik om een titel toe te voegen</a:t>
            </a:r>
          </a:p>
        </p:txBody>
      </p:sp>
    </p:spTree>
    <p:extLst>
      <p:ext uri="{BB962C8B-B14F-4D97-AF65-F5344CB8AC3E}">
        <p14:creationId xmlns:p14="http://schemas.microsoft.com/office/powerpoint/2010/main" val="223368055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44464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5" r:id="rId5"/>
    <p:sldLayoutId id="2147483678" r:id="rId6"/>
    <p:sldLayoutId id="2147483667" r:id="rId7"/>
    <p:sldLayoutId id="2147483671" r:id="rId8"/>
    <p:sldLayoutId id="2147483679" r:id="rId9"/>
    <p:sldLayoutId id="2147483672" r:id="rId10"/>
    <p:sldLayoutId id="2147483670" r:id="rId11"/>
    <p:sldLayoutId id="2147483680" r:id="rId12"/>
    <p:sldLayoutId id="2147483681" r:id="rId13"/>
    <p:sldLayoutId id="2147483682" r:id="rId14"/>
    <p:sldLayoutId id="214748368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fkuijpers@probiblio.nl"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probiblio.nl/blog/hulpmiddel-probiblio-goede-houvast-bij-certificerin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FF550-CDC2-4B93-AAD7-E14B7061B658}"/>
              </a:ext>
            </a:extLst>
          </p:cNvPr>
          <p:cNvSpPr>
            <a:spLocks noGrp="1"/>
          </p:cNvSpPr>
          <p:nvPr>
            <p:ph type="ctrTitle"/>
          </p:nvPr>
        </p:nvSpPr>
        <p:spPr>
          <a:xfrm>
            <a:off x="914401" y="1011218"/>
            <a:ext cx="9635086" cy="1479319"/>
          </a:xfrm>
        </p:spPr>
        <p:txBody>
          <a:bodyPr/>
          <a:lstStyle/>
          <a:p>
            <a:r>
              <a:rPr lang="nl-NL" dirty="0"/>
              <a:t>Organisatiediagnose</a:t>
            </a:r>
            <a:br>
              <a:rPr lang="nl-NL" dirty="0"/>
            </a:br>
            <a:r>
              <a:rPr lang="nl-NL" sz="2000" dirty="0"/>
              <a:t>Hulpmiddel bij het maken van een organisatiediagnose of zelfevaluatie voor de certificering</a:t>
            </a:r>
          </a:p>
        </p:txBody>
      </p:sp>
      <p:sp>
        <p:nvSpPr>
          <p:cNvPr id="3" name="Tijdelijke aanduiding voor tekst 2">
            <a:extLst>
              <a:ext uri="{FF2B5EF4-FFF2-40B4-BE49-F238E27FC236}">
                <a16:creationId xmlns:a16="http://schemas.microsoft.com/office/drawing/2014/main" id="{7433C70A-5FBD-46EF-B87B-53CE434E754E}"/>
              </a:ext>
            </a:extLst>
          </p:cNvPr>
          <p:cNvSpPr>
            <a:spLocks noGrp="1"/>
          </p:cNvSpPr>
          <p:nvPr>
            <p:ph type="body" sz="quarter" idx="14"/>
          </p:nvPr>
        </p:nvSpPr>
        <p:spPr/>
        <p:txBody>
          <a:bodyPr/>
          <a:lstStyle/>
          <a:p>
            <a:endParaRPr lang="nl-NL" b="1" dirty="0"/>
          </a:p>
          <a:p>
            <a:endParaRPr lang="nl-NL" b="1" dirty="0"/>
          </a:p>
          <a:p>
            <a:endParaRPr lang="nl-NL" b="1" dirty="0"/>
          </a:p>
          <a:p>
            <a:endParaRPr lang="nl-NL" b="1" dirty="0"/>
          </a:p>
          <a:p>
            <a:r>
              <a:rPr lang="nl-NL" b="1" dirty="0"/>
              <a:t>Frederike Kuijpers</a:t>
            </a:r>
          </a:p>
        </p:txBody>
      </p:sp>
      <p:sp>
        <p:nvSpPr>
          <p:cNvPr id="4" name="Tijdelijke aanduiding voor tekst 3">
            <a:extLst>
              <a:ext uri="{FF2B5EF4-FFF2-40B4-BE49-F238E27FC236}">
                <a16:creationId xmlns:a16="http://schemas.microsoft.com/office/drawing/2014/main" id="{8F8ADD98-BFAB-4B5B-951C-70D6AD463FCD}"/>
              </a:ext>
            </a:extLst>
          </p:cNvPr>
          <p:cNvSpPr>
            <a:spLocks noGrp="1"/>
          </p:cNvSpPr>
          <p:nvPr>
            <p:ph type="body" sz="quarter" idx="15"/>
          </p:nvPr>
        </p:nvSpPr>
        <p:spPr/>
        <p:txBody>
          <a:bodyPr/>
          <a:lstStyle/>
          <a:p>
            <a:pPr>
              <a:spcBef>
                <a:spcPts val="0"/>
              </a:spcBef>
            </a:pPr>
            <a:r>
              <a:rPr lang="nl-NL" dirty="0"/>
              <a:t>Januari 2021</a:t>
            </a:r>
          </a:p>
          <a:p>
            <a:pPr>
              <a:spcBef>
                <a:spcPts val="0"/>
              </a:spcBef>
            </a:pPr>
            <a:r>
              <a:rPr lang="nl-NL" sz="1400" dirty="0"/>
              <a:t>(Herijking)</a:t>
            </a:r>
          </a:p>
        </p:txBody>
      </p:sp>
      <p:pic>
        <p:nvPicPr>
          <p:cNvPr id="2052" name="Picture 4" descr="Thermometer Stock Illustraties. Zoek onder 48.719 Thermometer beschikbare  clip art beelden en royalty-vrije illustraties van duizenden producenten  van EPS vector clipart en stock kunst.">
            <a:extLst>
              <a:ext uri="{FF2B5EF4-FFF2-40B4-BE49-F238E27FC236}">
                <a16:creationId xmlns:a16="http://schemas.microsoft.com/office/drawing/2014/main" id="{1A46842B-F397-4C11-A2E4-81E21AEE3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868" y="2766281"/>
            <a:ext cx="1841850" cy="18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C4FCBA43-B1BA-4A57-AD32-D700847F64BE}"/>
              </a:ext>
            </a:extLst>
          </p:cNvPr>
          <p:cNvSpPr/>
          <p:nvPr/>
        </p:nvSpPr>
        <p:spPr>
          <a:xfrm>
            <a:off x="5394120" y="4479721"/>
            <a:ext cx="1107347" cy="11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8506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538834-75EB-41FC-BD17-28EC18503DAD}"/>
              </a:ext>
            </a:extLst>
          </p:cNvPr>
          <p:cNvSpPr>
            <a:spLocks noGrp="1"/>
          </p:cNvSpPr>
          <p:nvPr>
            <p:ph type="sldNum" sz="quarter" idx="12"/>
          </p:nvPr>
        </p:nvSpPr>
        <p:spPr/>
        <p:txBody>
          <a:bodyPr/>
          <a:lstStyle/>
          <a:p>
            <a:fld id="{8A7A6979-0714-4377-B894-6BE4C2D6E202}" type="slidenum">
              <a:rPr lang="en-US" smtClean="0"/>
              <a:pPr/>
              <a:t>10</a:t>
            </a:fld>
            <a:endParaRPr lang="en-US" dirty="0"/>
          </a:p>
        </p:txBody>
      </p:sp>
      <p:graphicFrame>
        <p:nvGraphicFramePr>
          <p:cNvPr id="7" name="Tabel 6">
            <a:extLst>
              <a:ext uri="{FF2B5EF4-FFF2-40B4-BE49-F238E27FC236}">
                <a16:creationId xmlns:a16="http://schemas.microsoft.com/office/drawing/2014/main" id="{6B5A79C5-0102-4461-AB9E-5F79021E0FF0}"/>
              </a:ext>
            </a:extLst>
          </p:cNvPr>
          <p:cNvGraphicFramePr>
            <a:graphicFrameLocks noGrp="1"/>
          </p:cNvGraphicFramePr>
          <p:nvPr>
            <p:extLst>
              <p:ext uri="{D42A27DB-BD31-4B8C-83A1-F6EECF244321}">
                <p14:modId xmlns:p14="http://schemas.microsoft.com/office/powerpoint/2010/main" val="333174445"/>
              </p:ext>
            </p:extLst>
          </p:nvPr>
        </p:nvGraphicFramePr>
        <p:xfrm>
          <a:off x="469110" y="207406"/>
          <a:ext cx="10854754" cy="6443188"/>
        </p:xfrm>
        <a:graphic>
          <a:graphicData uri="http://schemas.openxmlformats.org/drawingml/2006/table">
            <a:tbl>
              <a:tblPr/>
              <a:tblGrid>
                <a:gridCol w="1314865">
                  <a:extLst>
                    <a:ext uri="{9D8B030D-6E8A-4147-A177-3AD203B41FA5}">
                      <a16:colId xmlns:a16="http://schemas.microsoft.com/office/drawing/2014/main" val="3297377858"/>
                    </a:ext>
                  </a:extLst>
                </a:gridCol>
                <a:gridCol w="2545359">
                  <a:extLst>
                    <a:ext uri="{9D8B030D-6E8A-4147-A177-3AD203B41FA5}">
                      <a16:colId xmlns:a16="http://schemas.microsoft.com/office/drawing/2014/main" val="1472708180"/>
                    </a:ext>
                  </a:extLst>
                </a:gridCol>
                <a:gridCol w="792348">
                  <a:extLst>
                    <a:ext uri="{9D8B030D-6E8A-4147-A177-3AD203B41FA5}">
                      <a16:colId xmlns:a16="http://schemas.microsoft.com/office/drawing/2014/main" val="486870933"/>
                    </a:ext>
                  </a:extLst>
                </a:gridCol>
                <a:gridCol w="1738754">
                  <a:extLst>
                    <a:ext uri="{9D8B030D-6E8A-4147-A177-3AD203B41FA5}">
                      <a16:colId xmlns:a16="http://schemas.microsoft.com/office/drawing/2014/main" val="3780120534"/>
                    </a:ext>
                  </a:extLst>
                </a:gridCol>
                <a:gridCol w="803846">
                  <a:extLst>
                    <a:ext uri="{9D8B030D-6E8A-4147-A177-3AD203B41FA5}">
                      <a16:colId xmlns:a16="http://schemas.microsoft.com/office/drawing/2014/main" val="3777171684"/>
                    </a:ext>
                  </a:extLst>
                </a:gridCol>
                <a:gridCol w="1831476">
                  <a:extLst>
                    <a:ext uri="{9D8B030D-6E8A-4147-A177-3AD203B41FA5}">
                      <a16:colId xmlns:a16="http://schemas.microsoft.com/office/drawing/2014/main" val="3239093352"/>
                    </a:ext>
                  </a:extLst>
                </a:gridCol>
                <a:gridCol w="582488">
                  <a:extLst>
                    <a:ext uri="{9D8B030D-6E8A-4147-A177-3AD203B41FA5}">
                      <a16:colId xmlns:a16="http://schemas.microsoft.com/office/drawing/2014/main" val="2176472636"/>
                    </a:ext>
                  </a:extLst>
                </a:gridCol>
                <a:gridCol w="658465">
                  <a:extLst>
                    <a:ext uri="{9D8B030D-6E8A-4147-A177-3AD203B41FA5}">
                      <a16:colId xmlns:a16="http://schemas.microsoft.com/office/drawing/2014/main" val="4106771894"/>
                    </a:ext>
                  </a:extLst>
                </a:gridCol>
                <a:gridCol w="587153">
                  <a:extLst>
                    <a:ext uri="{9D8B030D-6E8A-4147-A177-3AD203B41FA5}">
                      <a16:colId xmlns:a16="http://schemas.microsoft.com/office/drawing/2014/main" val="268549980"/>
                    </a:ext>
                  </a:extLst>
                </a:gridCol>
              </a:tblGrid>
              <a:tr h="390804">
                <a:tc gridSpan="9">
                  <a:txBody>
                    <a:bodyPr/>
                    <a:lstStyle/>
                    <a:p>
                      <a:pPr algn="l" fontAlgn="b"/>
                      <a:r>
                        <a:rPr lang="nl-NL" sz="1100" b="1" i="0" u="none" strike="noStrike" dirty="0">
                          <a:solidFill>
                            <a:srgbClr val="000000"/>
                          </a:solidFill>
                          <a:effectLst/>
                          <a:latin typeface="Calibri" panose="020F0502020204030204" pitchFamily="34" charset="0"/>
                        </a:rPr>
                        <a:t>Thema : Middelen                                                          (Geld – Kennis en Technologie – Diensten en materialen)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09552">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Aanvullende actie</a:t>
                      </a:r>
                      <a:br>
                        <a:rPr lang="nl-NL" sz="900" b="1" i="0" u="none" strike="noStrike">
                          <a:solidFill>
                            <a:srgbClr val="000000"/>
                          </a:solidFill>
                          <a:effectLst/>
                          <a:latin typeface="Calibri" panose="020F0502020204030204" pitchFamily="34" charset="0"/>
                        </a:rPr>
                      </a:br>
                      <a:r>
                        <a:rPr lang="nl-NL" sz="900" b="1" i="0" u="none" strike="noStrike">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170175">
                <a:tc rowSpan="4">
                  <a:txBody>
                    <a:bodyPr/>
                    <a:lstStyle/>
                    <a:p>
                      <a:pPr algn="l" fontAlgn="t"/>
                      <a:r>
                        <a:rPr lang="nl-NL" sz="900" b="1" i="0" u="none" strike="noStrike" dirty="0">
                          <a:solidFill>
                            <a:srgbClr val="000000"/>
                          </a:solidFill>
                          <a:effectLst/>
                          <a:latin typeface="Calibri" panose="020F0502020204030204" pitchFamily="34" charset="0"/>
                        </a:rPr>
                        <a:t>Stabiele en meerjarige inkomstenbronnen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Meerjarige subsidieaanvraag/subsidiebeschikking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nl-NL" sz="900" b="0" i="0" u="none" strike="noStrike" dirty="0">
                          <a:solidFill>
                            <a:srgbClr val="000000"/>
                          </a:solidFill>
                          <a:effectLst/>
                          <a:latin typeface="Calibri" panose="020F0502020204030204" pitchFamily="34" charset="0"/>
                        </a:rPr>
                        <a:t> </a:t>
                      </a:r>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0">
                <a:tc vMerge="1">
                  <a:txBody>
                    <a:bodyPr/>
                    <a:lstStyle/>
                    <a:p>
                      <a:endParaRPr lang="nl-NL"/>
                    </a:p>
                  </a:txBody>
                  <a:tcPr/>
                </a:tc>
                <a:tc rowSpan="2">
                  <a:txBody>
                    <a:bodyPr/>
                    <a:lstStyle/>
                    <a:p>
                      <a:pPr algn="l" fontAlgn="t"/>
                      <a:r>
                        <a:rPr lang="nl-NL" sz="900" b="0" i="0" u="none" strike="noStrike" dirty="0">
                          <a:solidFill>
                            <a:srgbClr val="000000"/>
                          </a:solidFill>
                          <a:effectLst/>
                          <a:latin typeface="Calibri" panose="020F0502020204030204" pitchFamily="34" charset="0"/>
                        </a:rPr>
                        <a:t>Nieuwe structurele/langlopende inkomsten, omzetting incidentele inkomsten naar structureel, inkomsten uit projecten, inkomsten uit verhuur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428400"/>
                  </a:ext>
                </a:extLst>
              </a:tr>
              <a:tr h="378609">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110459"/>
                  </a:ext>
                </a:extLst>
              </a:tr>
              <a:tr h="150537">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Structurele politieke lobby</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697609"/>
                  </a:ext>
                </a:extLst>
              </a:tr>
              <a:tr h="168967">
                <a:tc gridSpan="9">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17895"/>
                  </a:ext>
                </a:extLst>
              </a:tr>
              <a:tr h="275239">
                <a:tc row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Gebruik middelen in overeenstemming met strategie en afgestemd op risico’s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Meerjarig perspectief m.b.t. resultatenrekening, Fte's en balans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t"/>
                      <a:r>
                        <a:rPr lang="nl-NL" sz="900" b="0" i="0" u="none" strike="noStrike" dirty="0">
                          <a:solidFill>
                            <a:srgbClr val="000000"/>
                          </a:solidFill>
                          <a:effectLst/>
                          <a:latin typeface="Calibri" panose="020F0502020204030204" pitchFamily="34" charset="0"/>
                        </a:rPr>
                        <a:t>Sheet 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033212"/>
                  </a:ext>
                </a:extLst>
              </a:tr>
              <a:tr h="275239">
                <a:tc vMerge="1">
                  <a:txBody>
                    <a:bodyPr/>
                    <a:lstStyle/>
                    <a:p>
                      <a:endParaRPr lang="nl-NL"/>
                    </a:p>
                  </a:txBody>
                  <a:tcPr/>
                </a:tc>
                <a:tc>
                  <a:txBody>
                    <a:bodyPr/>
                    <a:lstStyle/>
                    <a:p>
                      <a:pPr algn="l" fontAlgn="t"/>
                      <a:r>
                        <a:rPr lang="nl-NL" sz="900" b="0" i="0" u="none" strike="noStrike" dirty="0">
                          <a:solidFill>
                            <a:srgbClr val="000000"/>
                          </a:solidFill>
                          <a:effectLst/>
                          <a:latin typeface="Calibri" panose="020F0502020204030204" pitchFamily="34" charset="0"/>
                        </a:rPr>
                        <a:t>Jaarverslag en jaarrekening (incl. controle accountant)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382786"/>
                  </a:ext>
                </a:extLst>
              </a:tr>
              <a:tr h="168967">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Gebruik middelen in overeenstemming met strategie en afgestemd op risico’s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Investeringsplan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r>
                        <a:rPr lang="nl-NL" sz="900" b="0" i="0" u="none" strike="noStrike" dirty="0">
                          <a:solidFill>
                            <a:srgbClr val="000000"/>
                          </a:solidFill>
                          <a:effectLst/>
                          <a:latin typeface="Calibri" panose="020F0502020204030204" pitchFamily="34" charset="0"/>
                        </a:rPr>
                        <a:t>Sheet 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09528"/>
                  </a:ext>
                </a:extLst>
              </a:tr>
              <a:tr h="275239">
                <a:tc vMerge="1">
                  <a:txBody>
                    <a:bodyPr/>
                    <a:lstStyle/>
                    <a:p>
                      <a:endParaRPr lang="nl-NL"/>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Kosten afgestemd op risico’s van de inkomsten – matching - meerjarenbegroting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766958"/>
                  </a:ext>
                </a:extLst>
              </a:tr>
              <a:tr h="168967">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Sturing op return on investment (ROI)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82774"/>
                  </a:ext>
                </a:extLst>
              </a:tr>
              <a:tr h="168967">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Sturing op (langlopende) transparante contracten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40559"/>
                  </a:ext>
                </a:extLst>
              </a:tr>
              <a:tr h="275239">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Inzet middelen op maatschappelijke taken van de organisatie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972659"/>
                  </a:ext>
                </a:extLst>
              </a:tr>
              <a:tr h="168967">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275239">
                <a:tc rowSpan="6">
                  <a:txBody>
                    <a:bodyPr/>
                    <a:lstStyle/>
                    <a:p>
                      <a:pPr algn="l" fontAlgn="t"/>
                      <a:r>
                        <a:rPr lang="nl-NL" sz="900" b="1" i="0" u="none" strike="noStrike" dirty="0">
                          <a:solidFill>
                            <a:srgbClr val="000000"/>
                          </a:solidFill>
                          <a:effectLst/>
                          <a:latin typeface="Calibri" panose="020F0502020204030204" pitchFamily="34" charset="0"/>
                        </a:rPr>
                        <a:t>Financiële weerbaarheid en beheer en bescherming middelen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Ambitie en risicomanagementbeleid zijn basis voor financiële keuzes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nl-NL" sz="900" b="0" i="0" u="none" strike="noStrike" dirty="0">
                          <a:solidFill>
                            <a:srgbClr val="000000"/>
                          </a:solidFill>
                          <a:effectLst/>
                          <a:latin typeface="Calibri" panose="020F0502020204030204" pitchFamily="34" charset="0"/>
                        </a:rPr>
                        <a:t>Sheet 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168967">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Structurele monitoring en verantwoording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84818"/>
                  </a:ext>
                </a:extLst>
              </a:tr>
              <a:tr h="168967">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(meerjarige) Liquiditeitsprognose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604948"/>
                  </a:ext>
                </a:extLst>
              </a:tr>
              <a:tr h="168967">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Gezonde liquiditeitsratio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69463"/>
                  </a:ext>
                </a:extLst>
              </a:tr>
              <a:tr h="168967">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Gezonde solvabiliteitsratio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624084"/>
                  </a:ext>
                </a:extLst>
              </a:tr>
              <a:tr h="275239">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Structurele politieke lobby om financiële stromen te beschermen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828683"/>
                  </a:ext>
                </a:extLst>
              </a:tr>
              <a:tr h="140733">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644883"/>
                  </a:ext>
                </a:extLst>
              </a:tr>
              <a:tr h="140733">
                <a:tc rowSpan="2">
                  <a:txBody>
                    <a:bodyPr/>
                    <a:lstStyle/>
                    <a:p>
                      <a:pPr algn="l" fontAlgn="t"/>
                      <a:r>
                        <a:rPr lang="nl-NL" sz="900" b="1" i="0" u="none" strike="noStrike" dirty="0">
                          <a:solidFill>
                            <a:srgbClr val="000000"/>
                          </a:solidFill>
                          <a:effectLst/>
                          <a:latin typeface="Calibri" panose="020F0502020204030204" pitchFamily="34" charset="0"/>
                        </a:rPr>
                        <a:t>Risicomanagement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Risicomanagementbeleid/Risicorapportage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Sheet 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75860"/>
                  </a:ext>
                </a:extLst>
              </a:tr>
              <a:tr h="14073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Uitvoering en toetsing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662792"/>
                  </a:ext>
                </a:extLst>
              </a:tr>
              <a:tr h="140733">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448696"/>
                  </a:ext>
                </a:extLst>
              </a:tr>
              <a:tr h="275239">
                <a:tc rowSpan="2">
                  <a:txBody>
                    <a:bodyPr/>
                    <a:lstStyle/>
                    <a:p>
                      <a:pPr algn="l" fontAlgn="t"/>
                      <a:r>
                        <a:rPr lang="nl-NL" sz="900" b="1" i="0" u="none" strike="noStrike" dirty="0">
                          <a:solidFill>
                            <a:srgbClr val="000000"/>
                          </a:solidFill>
                          <a:effectLst/>
                          <a:latin typeface="Calibri" panose="020F0502020204030204" pitchFamily="34" charset="0"/>
                        </a:rPr>
                        <a:t>Informatiemanagement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Heldere inrichting, uitvoering en verantwoording informatieproces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Sheet 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25266"/>
                  </a:ext>
                </a:extLst>
              </a:tr>
              <a:tr h="275239">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Vastlegging, beveiliging en verwerking conform P&amp;C cyclus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725225"/>
                  </a:ext>
                </a:extLst>
              </a:tr>
              <a:tr h="275239">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Management kennis en technologie</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Inrichting benodigde kennis en technologie benodigd voor het besturen van de organisatie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Sheet 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512078"/>
                  </a:ext>
                </a:extLst>
              </a:tr>
              <a:tr h="275239">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Ontwikkeling, toepassing, beheer en beveiliging conform P&amp;C cyclus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904022"/>
                  </a:ext>
                </a:extLst>
              </a:tr>
            </a:tbl>
          </a:graphicData>
        </a:graphic>
      </p:graphicFrame>
    </p:spTree>
    <p:extLst>
      <p:ext uri="{BB962C8B-B14F-4D97-AF65-F5344CB8AC3E}">
        <p14:creationId xmlns:p14="http://schemas.microsoft.com/office/powerpoint/2010/main" val="141546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9510DB4-FA29-45A7-8CE7-619FD2AA7E6F}"/>
              </a:ext>
            </a:extLst>
          </p:cNvPr>
          <p:cNvSpPr>
            <a:spLocks noGrp="1"/>
          </p:cNvSpPr>
          <p:nvPr>
            <p:ph type="sldNum" sz="quarter" idx="12"/>
          </p:nvPr>
        </p:nvSpPr>
        <p:spPr/>
        <p:txBody>
          <a:bodyPr/>
          <a:lstStyle/>
          <a:p>
            <a:fld id="{8A7A6979-0714-4377-B894-6BE4C2D6E202}" type="slidenum">
              <a:rPr lang="en-US" smtClean="0"/>
              <a:pPr/>
              <a:t>11</a:t>
            </a:fld>
            <a:endParaRPr lang="en-US" dirty="0"/>
          </a:p>
        </p:txBody>
      </p:sp>
      <p:graphicFrame>
        <p:nvGraphicFramePr>
          <p:cNvPr id="4" name="Tabel 3">
            <a:extLst>
              <a:ext uri="{FF2B5EF4-FFF2-40B4-BE49-F238E27FC236}">
                <a16:creationId xmlns:a16="http://schemas.microsoft.com/office/drawing/2014/main" id="{BFB638F1-026E-4921-BE79-C39CEFC82EF9}"/>
              </a:ext>
            </a:extLst>
          </p:cNvPr>
          <p:cNvGraphicFramePr>
            <a:graphicFrameLocks noGrp="1"/>
          </p:cNvGraphicFramePr>
          <p:nvPr>
            <p:extLst>
              <p:ext uri="{D42A27DB-BD31-4B8C-83A1-F6EECF244321}">
                <p14:modId xmlns:p14="http://schemas.microsoft.com/office/powerpoint/2010/main" val="3576328276"/>
              </p:ext>
            </p:extLst>
          </p:nvPr>
        </p:nvGraphicFramePr>
        <p:xfrm>
          <a:off x="411060" y="519388"/>
          <a:ext cx="10742143" cy="4616890"/>
        </p:xfrm>
        <a:graphic>
          <a:graphicData uri="http://schemas.openxmlformats.org/drawingml/2006/table">
            <a:tbl>
              <a:tblPr/>
              <a:tblGrid>
                <a:gridCol w="1292731">
                  <a:extLst>
                    <a:ext uri="{9D8B030D-6E8A-4147-A177-3AD203B41FA5}">
                      <a16:colId xmlns:a16="http://schemas.microsoft.com/office/drawing/2014/main" val="3297377858"/>
                    </a:ext>
                  </a:extLst>
                </a:gridCol>
                <a:gridCol w="2502512">
                  <a:extLst>
                    <a:ext uri="{9D8B030D-6E8A-4147-A177-3AD203B41FA5}">
                      <a16:colId xmlns:a16="http://schemas.microsoft.com/office/drawing/2014/main" val="1472708180"/>
                    </a:ext>
                  </a:extLst>
                </a:gridCol>
                <a:gridCol w="779010">
                  <a:extLst>
                    <a:ext uri="{9D8B030D-6E8A-4147-A177-3AD203B41FA5}">
                      <a16:colId xmlns:a16="http://schemas.microsoft.com/office/drawing/2014/main" val="486870933"/>
                    </a:ext>
                  </a:extLst>
                </a:gridCol>
                <a:gridCol w="1709485">
                  <a:extLst>
                    <a:ext uri="{9D8B030D-6E8A-4147-A177-3AD203B41FA5}">
                      <a16:colId xmlns:a16="http://schemas.microsoft.com/office/drawing/2014/main" val="3780120534"/>
                    </a:ext>
                  </a:extLst>
                </a:gridCol>
                <a:gridCol w="790314">
                  <a:extLst>
                    <a:ext uri="{9D8B030D-6E8A-4147-A177-3AD203B41FA5}">
                      <a16:colId xmlns:a16="http://schemas.microsoft.com/office/drawing/2014/main" val="3777171684"/>
                    </a:ext>
                  </a:extLst>
                </a:gridCol>
                <a:gridCol w="1800646">
                  <a:extLst>
                    <a:ext uri="{9D8B030D-6E8A-4147-A177-3AD203B41FA5}">
                      <a16:colId xmlns:a16="http://schemas.microsoft.com/office/drawing/2014/main" val="3239093352"/>
                    </a:ext>
                  </a:extLst>
                </a:gridCol>
                <a:gridCol w="572683">
                  <a:extLst>
                    <a:ext uri="{9D8B030D-6E8A-4147-A177-3AD203B41FA5}">
                      <a16:colId xmlns:a16="http://schemas.microsoft.com/office/drawing/2014/main" val="2176472636"/>
                    </a:ext>
                  </a:extLst>
                </a:gridCol>
                <a:gridCol w="647381">
                  <a:extLst>
                    <a:ext uri="{9D8B030D-6E8A-4147-A177-3AD203B41FA5}">
                      <a16:colId xmlns:a16="http://schemas.microsoft.com/office/drawing/2014/main" val="4106771894"/>
                    </a:ext>
                  </a:extLst>
                </a:gridCol>
                <a:gridCol w="647381">
                  <a:extLst>
                    <a:ext uri="{9D8B030D-6E8A-4147-A177-3AD203B41FA5}">
                      <a16:colId xmlns:a16="http://schemas.microsoft.com/office/drawing/2014/main" val="268549980"/>
                    </a:ext>
                  </a:extLst>
                </a:gridCol>
              </a:tblGrid>
              <a:tr h="182353">
                <a:tc gridSpan="9">
                  <a:txBody>
                    <a:bodyPr/>
                    <a:lstStyle/>
                    <a:p>
                      <a:pPr algn="l" fontAlgn="b"/>
                      <a:r>
                        <a:rPr lang="nl-NL" sz="1100" b="1" i="0" u="none" strike="noStrike" dirty="0">
                          <a:solidFill>
                            <a:srgbClr val="000000"/>
                          </a:solidFill>
                          <a:effectLst/>
                          <a:latin typeface="Calibri" panose="020F0502020204030204" pitchFamily="34" charset="0"/>
                        </a:rPr>
                        <a:t>Thema : Middelen                                                          (Geld – Kennis en Technologie – Diensten en materialen)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52740">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Aanvullende actie</a:t>
                      </a:r>
                      <a:br>
                        <a:rPr lang="nl-NL" sz="900" b="1" i="0" u="none" strike="noStrike">
                          <a:solidFill>
                            <a:srgbClr val="000000"/>
                          </a:solidFill>
                          <a:effectLst/>
                          <a:latin typeface="Calibri" panose="020F0502020204030204" pitchFamily="34" charset="0"/>
                        </a:rPr>
                      </a:br>
                      <a:r>
                        <a:rPr lang="nl-NL" sz="900" b="1" i="0" u="none" strike="noStrike">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183656">
                <a:tc rowSpan="5">
                  <a:txBody>
                    <a:bodyPr/>
                    <a:lstStyle/>
                    <a:p>
                      <a:pPr algn="l" fontAlgn="t"/>
                      <a:r>
                        <a:rPr lang="nl-NL" sz="900" b="1" i="0" u="none" strike="noStrike" dirty="0">
                          <a:solidFill>
                            <a:srgbClr val="000000"/>
                          </a:solidFill>
                          <a:effectLst/>
                          <a:latin typeface="Calibri" panose="020F0502020204030204" pitchFamily="34" charset="0"/>
                        </a:rPr>
                        <a:t>Uitbesteding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Inkoopbeleid als onderdeel strategisch kader, </a:t>
                      </a:r>
                      <a:r>
                        <a:rPr lang="nl-NL" sz="900" b="0" i="0" u="none" strike="noStrike" dirty="0" err="1">
                          <a:solidFill>
                            <a:srgbClr val="000000"/>
                          </a:solidFill>
                          <a:effectLst/>
                          <a:latin typeface="Calibri" panose="020F0502020204030204" pitchFamily="34" charset="0"/>
                        </a:rPr>
                        <a:t>incl</a:t>
                      </a:r>
                      <a:r>
                        <a:rPr lang="nl-NL" sz="900" b="0" i="0" u="none" strike="noStrike" dirty="0">
                          <a:solidFill>
                            <a:srgbClr val="000000"/>
                          </a:solidFill>
                          <a:effectLst/>
                          <a:latin typeface="Calibri" panose="020F0502020204030204" pitchFamily="34" charset="0"/>
                        </a:rPr>
                        <a:t> kaders voor uitbesteding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nl-NL" sz="900" b="0" i="0" u="none" strike="noStrike" dirty="0">
                          <a:solidFill>
                            <a:srgbClr val="000000"/>
                          </a:solidFill>
                          <a:effectLst/>
                          <a:latin typeface="Calibri" panose="020F0502020204030204" pitchFamily="34" charset="0"/>
                        </a:rPr>
                        <a:t>Sheet 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230098">
                <a:tc vMerge="1">
                  <a:txBody>
                    <a:bodyPr/>
                    <a:lstStyle/>
                    <a:p>
                      <a:endParaRPr lang="nl-NL"/>
                    </a:p>
                  </a:txBody>
                  <a:tcPr/>
                </a:tc>
                <a:tc rowSpan="2">
                  <a:txBody>
                    <a:bodyPr/>
                    <a:lstStyle/>
                    <a:p>
                      <a:pPr algn="l" fontAlgn="t"/>
                      <a:r>
                        <a:rPr lang="nl-NL" sz="900" b="0" i="0" u="none" strike="noStrike" dirty="0">
                          <a:solidFill>
                            <a:srgbClr val="000000"/>
                          </a:solidFill>
                          <a:effectLst/>
                          <a:latin typeface="Calibri" panose="020F0502020204030204" pitchFamily="34" charset="0"/>
                        </a:rPr>
                        <a:t>Risicoanalyse voor uitbesteding incl. integriteits- en frauderisico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428400"/>
                  </a:ext>
                </a:extLst>
              </a:tr>
              <a:tr h="0">
                <a:tc vMerge="1">
                  <a:txBody>
                    <a:bodyPr/>
                    <a:lstStyle/>
                    <a:p>
                      <a:endParaRPr lang="nl-NL"/>
                    </a:p>
                  </a:txBody>
                  <a:tcPr>
                    <a:lnT w="6350" cap="flat" cmpd="sng" algn="ctr">
                      <a:solidFill>
                        <a:srgbClr val="000000"/>
                      </a:solidFill>
                      <a:prstDash val="solid"/>
                      <a:round/>
                      <a:headEnd type="none" w="med" len="med"/>
                      <a:tailEnd type="none" w="med" len="med"/>
                    </a:lnT>
                  </a:tcPr>
                </a:tc>
                <a:tc vMerge="1">
                  <a:txBody>
                    <a:bodyPr/>
                    <a:lstStyle/>
                    <a:p>
                      <a:pPr algn="l" fontAlgn="t"/>
                      <a:r>
                        <a:rPr lang="nl-NL" sz="900" b="0" i="0" u="none" strike="noStrike" dirty="0">
                          <a:solidFill>
                            <a:srgbClr val="000000"/>
                          </a:solidFill>
                          <a:effectLst/>
                          <a:latin typeface="Calibri" panose="020F0502020204030204" pitchFamily="34" charset="0"/>
                        </a:rPr>
                        <a:t>Nieuwe structurele/langlopende inkomsten</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048366"/>
                  </a:ext>
                </a:extLst>
              </a:tr>
              <a:tr h="16246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Uitvoering en monitoring inkoop/uitbesteding</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697609"/>
                  </a:ext>
                </a:extLst>
              </a:tr>
              <a:tr h="18235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Vastgesteld proces uitbesteding binnen inkoopproces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09528"/>
                  </a:ext>
                </a:extLst>
              </a:tr>
              <a:tr h="182353">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167780">
                <a:tc rowSpan="4">
                  <a:txBody>
                    <a:bodyPr/>
                    <a:lstStyle/>
                    <a:p>
                      <a:pPr algn="l" fontAlgn="t"/>
                      <a:r>
                        <a:rPr lang="nl-NL" sz="900" b="1" i="0" u="none" strike="noStrike" dirty="0">
                          <a:solidFill>
                            <a:srgbClr val="000000"/>
                          </a:solidFill>
                          <a:effectLst/>
                          <a:latin typeface="Calibri" panose="020F0502020204030204" pitchFamily="34" charset="0"/>
                        </a:rPr>
                        <a:t>Diensten en materialen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Keuzes en kaders voor programmering afgeleid van strategisch kader en gericht op het realiseren van maatschappelijke waarde voor doelgroepen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Keuzes en kaders voor collectie afgeleid van strategisch kader, gericht op het leveren van maatschappelijke waarde – recreatief en ondersteunend aan programmering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8481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Collectie- en programmeerbeleid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6049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Collectie- en programmeerbeleid doorvertaald naar KPI’s en doelen in de resultaatgebieden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69463"/>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644883"/>
                  </a:ext>
                </a:extLst>
              </a:tr>
              <a:tr h="0">
                <a:tc rowSpan="4">
                  <a:txBody>
                    <a:bodyPr/>
                    <a:lstStyle/>
                    <a:p>
                      <a:pPr algn="l" fontAlgn="t"/>
                      <a:r>
                        <a:rPr lang="nl-NL" sz="900" b="1" i="0" u="none" strike="noStrike" dirty="0">
                          <a:solidFill>
                            <a:srgbClr val="000000"/>
                          </a:solidFill>
                          <a:effectLst/>
                          <a:latin typeface="Calibri" panose="020F0502020204030204" pitchFamily="34" charset="0"/>
                        </a:rPr>
                        <a:t>Beheer faciliteiten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Normen en kaders rond gebouwen en locaties in overeenstemming met strategisch kader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75860"/>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Normen en kaders rond facilitaire inrichting van de organisatie (inkoop, onderhoud, beveiliging, ICT en systemen, AVG en Privacy, catering, horeca, schoonmaak)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662792"/>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Vestigingsbeleid/huisvestingsbeleid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25266"/>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Facilitair 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725225"/>
                  </a:ext>
                </a:extLst>
              </a:tr>
            </a:tbl>
          </a:graphicData>
        </a:graphic>
      </p:graphicFrame>
    </p:spTree>
    <p:extLst>
      <p:ext uri="{BB962C8B-B14F-4D97-AF65-F5344CB8AC3E}">
        <p14:creationId xmlns:p14="http://schemas.microsoft.com/office/powerpoint/2010/main" val="334472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A5043CF-9BB1-4D33-95AB-44514F978153}"/>
              </a:ext>
            </a:extLst>
          </p:cNvPr>
          <p:cNvSpPr>
            <a:spLocks noGrp="1"/>
          </p:cNvSpPr>
          <p:nvPr>
            <p:ph type="sldNum" sz="quarter" idx="12"/>
          </p:nvPr>
        </p:nvSpPr>
        <p:spPr/>
        <p:txBody>
          <a:bodyPr/>
          <a:lstStyle/>
          <a:p>
            <a:fld id="{8A7A6979-0714-4377-B894-6BE4C2D6E202}" type="slidenum">
              <a:rPr lang="en-US" smtClean="0"/>
              <a:pPr/>
              <a:t>12</a:t>
            </a:fld>
            <a:endParaRPr lang="en-US" dirty="0"/>
          </a:p>
        </p:txBody>
      </p:sp>
      <p:graphicFrame>
        <p:nvGraphicFramePr>
          <p:cNvPr id="5" name="Tabel 4">
            <a:extLst>
              <a:ext uri="{FF2B5EF4-FFF2-40B4-BE49-F238E27FC236}">
                <a16:creationId xmlns:a16="http://schemas.microsoft.com/office/drawing/2014/main" id="{9719D337-8D5A-4DFC-9BE9-1C28A040FF39}"/>
              </a:ext>
            </a:extLst>
          </p:cNvPr>
          <p:cNvGraphicFramePr>
            <a:graphicFrameLocks noGrp="1"/>
          </p:cNvGraphicFramePr>
          <p:nvPr>
            <p:extLst>
              <p:ext uri="{D42A27DB-BD31-4B8C-83A1-F6EECF244321}">
                <p14:modId xmlns:p14="http://schemas.microsoft.com/office/powerpoint/2010/main" val="3196637232"/>
              </p:ext>
            </p:extLst>
          </p:nvPr>
        </p:nvGraphicFramePr>
        <p:xfrm>
          <a:off x="509032" y="401065"/>
          <a:ext cx="10742143" cy="5818750"/>
        </p:xfrm>
        <a:graphic>
          <a:graphicData uri="http://schemas.openxmlformats.org/drawingml/2006/table">
            <a:tbl>
              <a:tblPr/>
              <a:tblGrid>
                <a:gridCol w="1292731">
                  <a:extLst>
                    <a:ext uri="{9D8B030D-6E8A-4147-A177-3AD203B41FA5}">
                      <a16:colId xmlns:a16="http://schemas.microsoft.com/office/drawing/2014/main" val="3297377858"/>
                    </a:ext>
                  </a:extLst>
                </a:gridCol>
                <a:gridCol w="2502512">
                  <a:extLst>
                    <a:ext uri="{9D8B030D-6E8A-4147-A177-3AD203B41FA5}">
                      <a16:colId xmlns:a16="http://schemas.microsoft.com/office/drawing/2014/main" val="1472708180"/>
                    </a:ext>
                  </a:extLst>
                </a:gridCol>
                <a:gridCol w="779010">
                  <a:extLst>
                    <a:ext uri="{9D8B030D-6E8A-4147-A177-3AD203B41FA5}">
                      <a16:colId xmlns:a16="http://schemas.microsoft.com/office/drawing/2014/main" val="486870933"/>
                    </a:ext>
                  </a:extLst>
                </a:gridCol>
                <a:gridCol w="1709485">
                  <a:extLst>
                    <a:ext uri="{9D8B030D-6E8A-4147-A177-3AD203B41FA5}">
                      <a16:colId xmlns:a16="http://schemas.microsoft.com/office/drawing/2014/main" val="3780120534"/>
                    </a:ext>
                  </a:extLst>
                </a:gridCol>
                <a:gridCol w="790314">
                  <a:extLst>
                    <a:ext uri="{9D8B030D-6E8A-4147-A177-3AD203B41FA5}">
                      <a16:colId xmlns:a16="http://schemas.microsoft.com/office/drawing/2014/main" val="3777171684"/>
                    </a:ext>
                  </a:extLst>
                </a:gridCol>
                <a:gridCol w="1800646">
                  <a:extLst>
                    <a:ext uri="{9D8B030D-6E8A-4147-A177-3AD203B41FA5}">
                      <a16:colId xmlns:a16="http://schemas.microsoft.com/office/drawing/2014/main" val="3239093352"/>
                    </a:ext>
                  </a:extLst>
                </a:gridCol>
                <a:gridCol w="572683">
                  <a:extLst>
                    <a:ext uri="{9D8B030D-6E8A-4147-A177-3AD203B41FA5}">
                      <a16:colId xmlns:a16="http://schemas.microsoft.com/office/drawing/2014/main" val="2176472636"/>
                    </a:ext>
                  </a:extLst>
                </a:gridCol>
                <a:gridCol w="647381">
                  <a:extLst>
                    <a:ext uri="{9D8B030D-6E8A-4147-A177-3AD203B41FA5}">
                      <a16:colId xmlns:a16="http://schemas.microsoft.com/office/drawing/2014/main" val="4106771894"/>
                    </a:ext>
                  </a:extLst>
                </a:gridCol>
                <a:gridCol w="647381">
                  <a:extLst>
                    <a:ext uri="{9D8B030D-6E8A-4147-A177-3AD203B41FA5}">
                      <a16:colId xmlns:a16="http://schemas.microsoft.com/office/drawing/2014/main" val="268549980"/>
                    </a:ext>
                  </a:extLst>
                </a:gridCol>
              </a:tblGrid>
              <a:tr h="39011">
                <a:tc gridSpan="9">
                  <a:txBody>
                    <a:bodyPr/>
                    <a:lstStyle/>
                    <a:p>
                      <a:pPr algn="ctr" fontAlgn="b"/>
                      <a:r>
                        <a:rPr lang="nl-NL" sz="1100" b="1" i="0" u="none" strike="noStrike" dirty="0">
                          <a:solidFill>
                            <a:srgbClr val="000000"/>
                          </a:solidFill>
                          <a:effectLst/>
                          <a:latin typeface="Calibri" panose="020F0502020204030204" pitchFamily="34" charset="0"/>
                        </a:rPr>
                        <a:t>Thema : Middelen                                                          (Geld – Kennis en Technologie – Diensten en materialen)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52740">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Aanvullende actie</a:t>
                      </a:r>
                      <a:br>
                        <a:rPr lang="nl-NL" sz="900" b="1" i="0" u="none" strike="noStrike">
                          <a:solidFill>
                            <a:srgbClr val="000000"/>
                          </a:solidFill>
                          <a:effectLst/>
                          <a:latin typeface="Calibri" panose="020F0502020204030204" pitchFamily="34" charset="0"/>
                        </a:rPr>
                      </a:br>
                      <a:r>
                        <a:rPr lang="nl-NL" sz="900" b="1" i="0" u="none" strike="noStrike">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183656">
                <a:tc rowSpan="6">
                  <a:txBody>
                    <a:bodyPr/>
                    <a:lstStyle/>
                    <a:p>
                      <a:pPr algn="l" fontAlgn="t"/>
                      <a:r>
                        <a:rPr lang="nl-NL" sz="900" b="1" i="0" u="none" strike="noStrike" dirty="0">
                          <a:solidFill>
                            <a:srgbClr val="000000"/>
                          </a:solidFill>
                          <a:effectLst/>
                          <a:latin typeface="Calibri" panose="020F0502020204030204" pitchFamily="34" charset="0"/>
                        </a:rPr>
                        <a:t>Betrekken en samenwerken met partners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Ambities met betrekking tot samenwerken met partners, scope van de samenwerkingen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t"/>
                      <a:r>
                        <a:rPr lang="nl-NL" sz="900" b="0" i="0" u="none" strike="noStrike" dirty="0">
                          <a:solidFill>
                            <a:srgbClr val="000000"/>
                          </a:solidFill>
                          <a:effectLst/>
                          <a:latin typeface="Calibri" panose="020F0502020204030204" pitchFamily="34" charset="0"/>
                        </a:rPr>
                        <a:t> </a:t>
                      </a:r>
                    </a:p>
                    <a:p>
                      <a:pPr algn="ctr" fontAlgn="t"/>
                      <a:endParaRPr lang="nl-NL" sz="900" b="0" i="0" u="none" strike="noStrike" dirty="0">
                        <a:solidFill>
                          <a:srgbClr val="000000"/>
                        </a:solidFill>
                        <a:effectLst/>
                        <a:latin typeface="Calibri" panose="020F0502020204030204" pitchFamily="34" charset="0"/>
                      </a:endParaRPr>
                    </a:p>
                    <a:p>
                      <a:pPr algn="ctr" fontAlgn="t"/>
                      <a:endParaRPr lang="nl-NL" sz="900" b="0" i="0" u="none" strike="noStrike" dirty="0">
                        <a:solidFill>
                          <a:srgbClr val="000000"/>
                        </a:solidFill>
                        <a:effectLst/>
                        <a:latin typeface="Calibri" panose="020F0502020204030204" pitchFamily="34" charset="0"/>
                      </a:endParaRPr>
                    </a:p>
                    <a:p>
                      <a:pPr algn="ctr" fontAlgn="t"/>
                      <a:endParaRPr lang="nl-NL" sz="900" b="0" i="0" u="none" strike="noStrike" dirty="0">
                        <a:solidFill>
                          <a:srgbClr val="000000"/>
                        </a:solidFill>
                        <a:effectLst/>
                        <a:latin typeface="Calibri" panose="020F0502020204030204" pitchFamily="34" charset="0"/>
                      </a:endParaRPr>
                    </a:p>
                    <a:p>
                      <a:pPr algn="ctr" fontAlgn="t"/>
                      <a:r>
                        <a:rPr lang="nl-NL" sz="900" b="0" i="0" u="none" strike="noStrike" dirty="0">
                          <a:solidFill>
                            <a:srgbClr val="000000"/>
                          </a:solidFill>
                          <a:effectLst/>
                          <a:latin typeface="Calibri" panose="020F0502020204030204" pitchFamily="34" charset="0"/>
                        </a:rPr>
                        <a:t> </a:t>
                      </a:r>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230098">
                <a:tc vMerge="1">
                  <a:txBody>
                    <a:bodyPr/>
                    <a:lstStyle/>
                    <a:p>
                      <a:endParaRPr lang="nl-NL"/>
                    </a:p>
                  </a:txBody>
                  <a:tcPr/>
                </a:tc>
                <a:tc rowSpan="2">
                  <a:txBody>
                    <a:bodyPr/>
                    <a:lstStyle/>
                    <a:p>
                      <a:pPr algn="l" fontAlgn="t"/>
                      <a:r>
                        <a:rPr lang="nl-NL" sz="900" b="0" i="0" u="none" strike="noStrike" dirty="0">
                          <a:solidFill>
                            <a:srgbClr val="000000"/>
                          </a:solidFill>
                          <a:effectLst/>
                          <a:latin typeface="Calibri" panose="020F0502020204030204" pitchFamily="34" charset="0"/>
                        </a:rPr>
                        <a:t>Formele samenwerkingsovereenkomsten met gezamenlijke doelen, verantwoordelijkheden en prestatieafspraken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428400"/>
                  </a:ext>
                </a:extLst>
              </a:tr>
              <a:tr h="187733">
                <a:tc vMerge="1">
                  <a:txBody>
                    <a:bodyPr/>
                    <a:lstStyle/>
                    <a:p>
                      <a:endParaRPr lang="nl-NL"/>
                    </a:p>
                  </a:txBody>
                  <a:tcPr>
                    <a:lnT w="6350" cap="flat" cmpd="sng" algn="ctr">
                      <a:solidFill>
                        <a:srgbClr val="000000"/>
                      </a:solidFill>
                      <a:prstDash val="solid"/>
                      <a:round/>
                      <a:headEnd type="none" w="med" len="med"/>
                      <a:tailEnd type="none" w="med" len="med"/>
                    </a:lnT>
                  </a:tcPr>
                </a:tc>
                <a:tc vMerge="1">
                  <a:txBody>
                    <a:bodyPr/>
                    <a:lstStyle/>
                    <a:p>
                      <a:pPr algn="l" fontAlgn="t"/>
                      <a:r>
                        <a:rPr lang="nl-NL" sz="900" b="0" i="0" u="none" strike="noStrike" dirty="0">
                          <a:solidFill>
                            <a:srgbClr val="000000"/>
                          </a:solidFill>
                          <a:effectLst/>
                          <a:latin typeface="Calibri" panose="020F0502020204030204" pitchFamily="34" charset="0"/>
                        </a:rPr>
                        <a:t>Nieuwe structurele/langlopende inkomsten</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048366"/>
                  </a:ext>
                </a:extLst>
              </a:tr>
              <a:tr h="16246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Monitoren contact en effectiviteit</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697609"/>
                  </a:ext>
                </a:extLst>
              </a:tr>
              <a:tr h="18235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Elke samenwerking levert aanvullende (maatschappelijke) waarde in het werkgebied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Sheet 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0952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Specifieke bijdrage van samenwerkingspartners en hun onderlinge meerwaarde is bekend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504178"/>
                  </a:ext>
                </a:extLst>
              </a:tr>
              <a:tr h="182353">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167780">
                <a:tc rowSpan="4">
                  <a:txBody>
                    <a:bodyPr/>
                    <a:lstStyle/>
                    <a:p>
                      <a:pPr algn="l" fontAlgn="t"/>
                      <a:r>
                        <a:rPr lang="nl-NL" sz="900" b="1" i="0" u="none" strike="noStrike" dirty="0">
                          <a:solidFill>
                            <a:srgbClr val="000000"/>
                          </a:solidFill>
                          <a:effectLst/>
                          <a:latin typeface="Calibri" panose="020F0502020204030204" pitchFamily="34" charset="0"/>
                        </a:rPr>
                        <a:t>Relatie gemeente en bijdrage aan gemeentelijke doelen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Vaststelling afhankelijkheid van de gemeente(n)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29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Vaststelling bij welke gemeentelijke doelstellingen de ambitie aansluit. Doorgerekend naar financieringsbehoefte en subsidieaanvraag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8481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Proces subsidieaanvraag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6049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Doorlopende politieke lobby, formele en informele contacten met politiek, gemeente en overige gemeentelijke stakeholders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69463"/>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644883"/>
                  </a:ext>
                </a:extLst>
              </a:tr>
              <a:tr h="0">
                <a:tc rowSpan="4">
                  <a:txBody>
                    <a:bodyPr/>
                    <a:lstStyle/>
                    <a:p>
                      <a:pPr algn="l" fontAlgn="t"/>
                      <a:r>
                        <a:rPr lang="nl-NL" sz="900" b="1" i="0" u="none" strike="noStrike" dirty="0">
                          <a:solidFill>
                            <a:srgbClr val="000000"/>
                          </a:solidFill>
                          <a:effectLst/>
                          <a:latin typeface="Calibri" panose="020F0502020204030204" pitchFamily="34" charset="0"/>
                        </a:rPr>
                        <a:t>Stakeholdermanagement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Stakeholderanalyse en stakeholdercommunicatieplan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75860"/>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Stakeholderbijeenkomsten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662792"/>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Stakeholdertevredenheid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25266"/>
                  </a:ext>
                </a:extLst>
              </a:tr>
              <a:tr h="13122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Strategisch plan/kader/</a:t>
                      </a:r>
                      <a:r>
                        <a:rPr lang="nl-NL" sz="900" b="0" i="0" u="none" strike="noStrike" dirty="0" err="1">
                          <a:solidFill>
                            <a:srgbClr val="000000"/>
                          </a:solidFill>
                          <a:effectLst/>
                          <a:latin typeface="Calibri" panose="020F0502020204030204" pitchFamily="34" charset="0"/>
                        </a:rPr>
                        <a:t>mjp</a:t>
                      </a:r>
                      <a:r>
                        <a:rPr lang="nl-NL" sz="900" b="0" i="0" u="none" strike="noStrike" dirty="0">
                          <a:solidFill>
                            <a:srgbClr val="000000"/>
                          </a:solidFill>
                          <a:effectLst/>
                          <a:latin typeface="Calibri" panose="020F0502020204030204" pitchFamily="34" charset="0"/>
                        </a:rPr>
                        <a:t> reflecteert de eisen en verwachtingen van de in- en externe stakeholders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725225"/>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714794"/>
                  </a:ext>
                </a:extLst>
              </a:tr>
              <a:tr h="0">
                <a:tc rowSpan="5">
                  <a:txBody>
                    <a:bodyPr/>
                    <a:lstStyle/>
                    <a:p>
                      <a:pPr algn="l" fontAlgn="t"/>
                      <a:r>
                        <a:rPr lang="nl-NL" sz="900" b="1" i="0" u="none" strike="noStrike" dirty="0">
                          <a:solidFill>
                            <a:srgbClr val="000000"/>
                          </a:solidFill>
                          <a:effectLst/>
                          <a:latin typeface="Calibri" panose="020F0502020204030204" pitchFamily="34" charset="0"/>
                        </a:rPr>
                        <a:t>MVO/Duurzaamheid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In alle organisatorische keuzes wordt het duurzaamheidsaspect en sociaal-maatschappelijk effect meegenomen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nl-NL" sz="900" b="0" i="0" u="none" strike="noStrike" dirty="0">
                          <a:solidFill>
                            <a:srgbClr val="000000"/>
                          </a:solidFill>
                          <a:effectLst/>
                          <a:latin typeface="Calibri" panose="020F0502020204030204" pitchFamily="34" charset="0"/>
                        </a:rPr>
                        <a:t>Sheet 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822171"/>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Keuzes duurzaam maatschappelijk ondernemen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668875"/>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Duurzaamheidsbeleid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410953"/>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Certificering ‘Duurzame Gastvrijheid’ (voormalig Green </a:t>
                      </a:r>
                      <a:r>
                        <a:rPr lang="nl-NL" sz="900" b="0" i="0" u="none" strike="noStrike" dirty="0" err="1">
                          <a:solidFill>
                            <a:srgbClr val="000000"/>
                          </a:solidFill>
                          <a:effectLst/>
                          <a:latin typeface="Calibri" panose="020F0502020204030204" pitchFamily="34" charset="0"/>
                        </a:rPr>
                        <a:t>Key</a:t>
                      </a:r>
                      <a:r>
                        <a:rPr lang="nl-NL" sz="900" b="0" i="0" u="none" strike="noStrike" dirty="0">
                          <a:solidFill>
                            <a:srgbClr val="000000"/>
                          </a:solidFill>
                          <a:effectLst/>
                          <a:latin typeface="Calibri" panose="020F0502020204030204" pitchFamily="34" charset="0"/>
                        </a:rPr>
                        <a: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176686"/>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Duurzaamheid is opgenomen in alle formele beleidsstukken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691978"/>
                  </a:ext>
                </a:extLst>
              </a:tr>
            </a:tbl>
          </a:graphicData>
        </a:graphic>
      </p:graphicFrame>
    </p:spTree>
    <p:extLst>
      <p:ext uri="{BB962C8B-B14F-4D97-AF65-F5344CB8AC3E}">
        <p14:creationId xmlns:p14="http://schemas.microsoft.com/office/powerpoint/2010/main" val="105831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E40509B-1AFB-44E3-BDF6-E8AD9484EBFF}"/>
              </a:ext>
            </a:extLst>
          </p:cNvPr>
          <p:cNvSpPr>
            <a:spLocks noGrp="1"/>
          </p:cNvSpPr>
          <p:nvPr>
            <p:ph type="sldNum" sz="quarter" idx="12"/>
          </p:nvPr>
        </p:nvSpPr>
        <p:spPr/>
        <p:txBody>
          <a:bodyPr/>
          <a:lstStyle/>
          <a:p>
            <a:fld id="{8A7A6979-0714-4377-B894-6BE4C2D6E202}" type="slidenum">
              <a:rPr lang="en-US" smtClean="0"/>
              <a:pPr/>
              <a:t>13</a:t>
            </a:fld>
            <a:endParaRPr lang="en-US" dirty="0"/>
          </a:p>
        </p:txBody>
      </p:sp>
      <p:graphicFrame>
        <p:nvGraphicFramePr>
          <p:cNvPr id="5" name="Tabel 4">
            <a:extLst>
              <a:ext uri="{FF2B5EF4-FFF2-40B4-BE49-F238E27FC236}">
                <a16:creationId xmlns:a16="http://schemas.microsoft.com/office/drawing/2014/main" id="{EB96D14A-FFCD-4B6D-808C-1AB9486E21E9}"/>
              </a:ext>
            </a:extLst>
          </p:cNvPr>
          <p:cNvGraphicFramePr>
            <a:graphicFrameLocks noGrp="1"/>
          </p:cNvGraphicFramePr>
          <p:nvPr>
            <p:extLst>
              <p:ext uri="{D42A27DB-BD31-4B8C-83A1-F6EECF244321}">
                <p14:modId xmlns:p14="http://schemas.microsoft.com/office/powerpoint/2010/main" val="2769127668"/>
              </p:ext>
            </p:extLst>
          </p:nvPr>
        </p:nvGraphicFramePr>
        <p:xfrm>
          <a:off x="401547" y="447722"/>
          <a:ext cx="10848838" cy="5931812"/>
        </p:xfrm>
        <a:graphic>
          <a:graphicData uri="http://schemas.openxmlformats.org/drawingml/2006/table">
            <a:tbl>
              <a:tblPr/>
              <a:tblGrid>
                <a:gridCol w="1292731">
                  <a:extLst>
                    <a:ext uri="{9D8B030D-6E8A-4147-A177-3AD203B41FA5}">
                      <a16:colId xmlns:a16="http://schemas.microsoft.com/office/drawing/2014/main" val="3297377858"/>
                    </a:ext>
                  </a:extLst>
                </a:gridCol>
                <a:gridCol w="2502512">
                  <a:extLst>
                    <a:ext uri="{9D8B030D-6E8A-4147-A177-3AD203B41FA5}">
                      <a16:colId xmlns:a16="http://schemas.microsoft.com/office/drawing/2014/main" val="1472708180"/>
                    </a:ext>
                  </a:extLst>
                </a:gridCol>
                <a:gridCol w="779010">
                  <a:extLst>
                    <a:ext uri="{9D8B030D-6E8A-4147-A177-3AD203B41FA5}">
                      <a16:colId xmlns:a16="http://schemas.microsoft.com/office/drawing/2014/main" val="486870933"/>
                    </a:ext>
                  </a:extLst>
                </a:gridCol>
                <a:gridCol w="1709485">
                  <a:extLst>
                    <a:ext uri="{9D8B030D-6E8A-4147-A177-3AD203B41FA5}">
                      <a16:colId xmlns:a16="http://schemas.microsoft.com/office/drawing/2014/main" val="3780120534"/>
                    </a:ext>
                  </a:extLst>
                </a:gridCol>
                <a:gridCol w="790314">
                  <a:extLst>
                    <a:ext uri="{9D8B030D-6E8A-4147-A177-3AD203B41FA5}">
                      <a16:colId xmlns:a16="http://schemas.microsoft.com/office/drawing/2014/main" val="3777171684"/>
                    </a:ext>
                  </a:extLst>
                </a:gridCol>
                <a:gridCol w="1800646">
                  <a:extLst>
                    <a:ext uri="{9D8B030D-6E8A-4147-A177-3AD203B41FA5}">
                      <a16:colId xmlns:a16="http://schemas.microsoft.com/office/drawing/2014/main" val="3239093352"/>
                    </a:ext>
                  </a:extLst>
                </a:gridCol>
                <a:gridCol w="572683">
                  <a:extLst>
                    <a:ext uri="{9D8B030D-6E8A-4147-A177-3AD203B41FA5}">
                      <a16:colId xmlns:a16="http://schemas.microsoft.com/office/drawing/2014/main" val="2176472636"/>
                    </a:ext>
                  </a:extLst>
                </a:gridCol>
                <a:gridCol w="647381">
                  <a:extLst>
                    <a:ext uri="{9D8B030D-6E8A-4147-A177-3AD203B41FA5}">
                      <a16:colId xmlns:a16="http://schemas.microsoft.com/office/drawing/2014/main" val="4106771894"/>
                    </a:ext>
                  </a:extLst>
                </a:gridCol>
                <a:gridCol w="754076">
                  <a:extLst>
                    <a:ext uri="{9D8B030D-6E8A-4147-A177-3AD203B41FA5}">
                      <a16:colId xmlns:a16="http://schemas.microsoft.com/office/drawing/2014/main" val="268549980"/>
                    </a:ext>
                  </a:extLst>
                </a:gridCol>
              </a:tblGrid>
              <a:tr h="0">
                <a:tc gridSpan="9">
                  <a:txBody>
                    <a:bodyPr/>
                    <a:lstStyle/>
                    <a:p>
                      <a:pPr algn="l" fontAlgn="b"/>
                      <a:r>
                        <a:rPr lang="nl-NL" sz="1100" b="1" i="0" u="none" strike="noStrike" dirty="0">
                          <a:solidFill>
                            <a:srgbClr val="000000"/>
                          </a:solidFill>
                          <a:effectLst/>
                          <a:latin typeface="Calibri" panose="020F0502020204030204" pitchFamily="34" charset="0"/>
                        </a:rPr>
                        <a:t>Thema : Processen                                                          (Identificeren en ontwerpen – Uitvoeren en beheersen – Doorlichten en verbeteren)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52740">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Aanvullende actie</a:t>
                      </a:r>
                      <a:br>
                        <a:rPr lang="nl-NL" sz="900" b="1" i="0" u="none" strike="noStrike">
                          <a:solidFill>
                            <a:srgbClr val="000000"/>
                          </a:solidFill>
                          <a:effectLst/>
                          <a:latin typeface="Calibri" panose="020F0502020204030204" pitchFamily="34" charset="0"/>
                        </a:rPr>
                      </a:br>
                      <a:r>
                        <a:rPr lang="nl-NL" sz="900" b="1" i="0" u="none" strike="noStrike">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183656">
                <a:tc rowSpan="8">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Procesorganisatie is ondersteunend aan ambitie</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Bestaande bedrijfsprocessen zijn geïnventariseerd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l" fontAlgn="t"/>
                      <a:r>
                        <a:rPr lang="nl-NL" sz="900" b="0" i="0" u="none" strike="noStrike" dirty="0">
                          <a:solidFill>
                            <a:srgbClr val="000000"/>
                          </a:solidFill>
                          <a:effectLst/>
                          <a:latin typeface="Calibri" panose="020F0502020204030204" pitchFamily="34" charset="0"/>
                        </a:rPr>
                        <a:t>Sheet 32</a:t>
                      </a:r>
                    </a:p>
                    <a:p>
                      <a:pPr algn="l" fontAlgn="t"/>
                      <a:endParaRPr lang="nl-NL" sz="900" b="0" i="0" u="none" strike="noStrike" dirty="0">
                        <a:solidFill>
                          <a:srgbClr val="000000"/>
                        </a:solidFill>
                        <a:effectLst/>
                        <a:latin typeface="Calibri" panose="020F0502020204030204" pitchFamily="34" charset="0"/>
                      </a:endParaRP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162463">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Zijn alle processen die nodig zijn om de ambities waar te maken zijn aanwezig</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306415"/>
                  </a:ext>
                </a:extLst>
              </a:tr>
              <a:tr h="16246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Welke processen zijn niet aanwezig maar wel nodig</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697609"/>
                  </a:ext>
                </a:extLst>
              </a:tr>
              <a:tr h="16778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Procesorganisatie is ingericht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Sheet 32</a:t>
                      </a: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Wijze van besturen van de processen is ingericht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84818"/>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Alle in de organisatie aanwezige kennis en expertise is gebundeld in de processen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Sheet 32</a:t>
                      </a: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75860"/>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Welke kennis en expertise wordt niet of onvoldoende gebruikt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662792"/>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Welke kennis en expertise mist de organisatie om processen met voldoende kwaliteit uit te kunnen voeren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25266"/>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714794"/>
                  </a:ext>
                </a:extLst>
              </a:tr>
              <a:tr h="0">
                <a:tc>
                  <a:txBody>
                    <a:bodyPr/>
                    <a:lstStyle/>
                    <a:p>
                      <a:pPr algn="l" fontAlgn="t"/>
                      <a:r>
                        <a:rPr lang="nl-NL" sz="900" b="1" i="0" u="none" strike="noStrike" dirty="0">
                          <a:solidFill>
                            <a:srgbClr val="000000"/>
                          </a:solidFill>
                          <a:effectLst/>
                          <a:latin typeface="Calibri" panose="020F0502020204030204" pitchFamily="34" charset="0"/>
                        </a:rPr>
                        <a:t>Onderscheid tussen besturende, primaire en ondersteunende processen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Zijn de bestaande en de inventarisatie van ontbrekenden processen ingedeeld in besturende, primaire en ondersteunende processen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Sheet 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822171"/>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668875"/>
                  </a:ext>
                </a:extLst>
              </a:tr>
              <a:tr h="0">
                <a:tc rowSpan="2">
                  <a:txBody>
                    <a:bodyPr/>
                    <a:lstStyle/>
                    <a:p>
                      <a:pPr algn="l" fontAlgn="t"/>
                      <a:r>
                        <a:rPr lang="nl-NL" sz="900" b="1" i="0" u="none" strike="noStrike" dirty="0">
                          <a:solidFill>
                            <a:srgbClr val="000000"/>
                          </a:solidFill>
                          <a:effectLst/>
                          <a:latin typeface="Calibri" panose="020F0502020204030204" pitchFamily="34" charset="0"/>
                        </a:rPr>
                        <a:t>Vaststelling verantwoordelijkheid voor uitvoering processen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Rollen en verantwoordelijkheid in de totstandkoming en uitvoering van de processen zijn vastgelegd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Sheet 33</a:t>
                      </a: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410953"/>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Verantwoordelijkheid voor uitvoering strategische processen ligt bij het management</a:t>
                      </a:r>
                    </a:p>
                    <a:p>
                      <a:pPr algn="l" fontAlgn="t"/>
                      <a:r>
                        <a:rPr lang="nl-NL" sz="900" b="0" i="0" u="none" strike="noStrike" dirty="0">
                          <a:solidFill>
                            <a:srgbClr val="000000"/>
                          </a:solidFill>
                          <a:effectLst/>
                          <a:latin typeface="Calibri" panose="020F0502020204030204" pitchFamily="34" charset="0"/>
                        </a:rPr>
                        <a:t>Verantwoordelijkheid voor uitvoering tactische  processen ligt bij het middenkader</a:t>
                      </a:r>
                    </a:p>
                    <a:p>
                      <a:pPr algn="l" fontAlgn="t"/>
                      <a:r>
                        <a:rPr lang="nl-NL" sz="900" b="0" i="0" u="none" strike="noStrike" dirty="0">
                          <a:solidFill>
                            <a:srgbClr val="000000"/>
                          </a:solidFill>
                          <a:effectLst/>
                          <a:latin typeface="Calibri" panose="020F0502020204030204" pitchFamily="34" charset="0"/>
                        </a:rPr>
                        <a:t>Verantwoordelijkheid voor de uitvoering van primaire processen ligt bij de medewerkers op de werkvloer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176686"/>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691978"/>
                  </a:ext>
                </a:extLst>
              </a:tr>
              <a:tr h="0">
                <a:tc rowSpan="3">
                  <a:txBody>
                    <a:bodyPr/>
                    <a:lstStyle/>
                    <a:p>
                      <a:pPr algn="l" fontAlgn="t"/>
                      <a:r>
                        <a:rPr lang="nl-NL" sz="900" b="1" i="0" u="none" strike="noStrike" dirty="0">
                          <a:solidFill>
                            <a:srgbClr val="000000"/>
                          </a:solidFill>
                          <a:effectLst/>
                          <a:latin typeface="Calibri" panose="020F0502020204030204" pitchFamily="34" charset="0"/>
                        </a:rPr>
                        <a:t>Beschrijving van processen en onderhoud van de procesorganisatie is integraal en dynamisch</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Er is een format voor procesbeschrijvingen beschikbaar met afbakening tussen bedrijfsprocessen, werkprocessen en taken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Sheet 33</a:t>
                      </a: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068975"/>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De processen zijn passend bij de taakvolwassenheid van degenen die het proces uitvoeren zijn efficiënt ingericht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885622"/>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Er is in het proces vastgelegd welke rol de bevoegdheid heeft om het fysieke proces te wijzigen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839028"/>
                  </a:ext>
                </a:extLst>
              </a:tr>
            </a:tbl>
          </a:graphicData>
        </a:graphic>
      </p:graphicFrame>
    </p:spTree>
    <p:extLst>
      <p:ext uri="{BB962C8B-B14F-4D97-AF65-F5344CB8AC3E}">
        <p14:creationId xmlns:p14="http://schemas.microsoft.com/office/powerpoint/2010/main" val="25143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E40509B-1AFB-44E3-BDF6-E8AD9484EBFF}"/>
              </a:ext>
            </a:extLst>
          </p:cNvPr>
          <p:cNvSpPr>
            <a:spLocks noGrp="1"/>
          </p:cNvSpPr>
          <p:nvPr>
            <p:ph type="sldNum" sz="quarter" idx="12"/>
          </p:nvPr>
        </p:nvSpPr>
        <p:spPr/>
        <p:txBody>
          <a:bodyPr/>
          <a:lstStyle/>
          <a:p>
            <a:fld id="{8A7A6979-0714-4377-B894-6BE4C2D6E202}" type="slidenum">
              <a:rPr lang="en-US" smtClean="0"/>
              <a:pPr/>
              <a:t>14</a:t>
            </a:fld>
            <a:endParaRPr lang="en-US" dirty="0"/>
          </a:p>
        </p:txBody>
      </p:sp>
      <p:graphicFrame>
        <p:nvGraphicFramePr>
          <p:cNvPr id="5" name="Tabel 4">
            <a:extLst>
              <a:ext uri="{FF2B5EF4-FFF2-40B4-BE49-F238E27FC236}">
                <a16:creationId xmlns:a16="http://schemas.microsoft.com/office/drawing/2014/main" id="{EB96D14A-FFCD-4B6D-808C-1AB9486E21E9}"/>
              </a:ext>
            </a:extLst>
          </p:cNvPr>
          <p:cNvGraphicFramePr>
            <a:graphicFrameLocks noGrp="1"/>
          </p:cNvGraphicFramePr>
          <p:nvPr>
            <p:extLst>
              <p:ext uri="{D42A27DB-BD31-4B8C-83A1-F6EECF244321}">
                <p14:modId xmlns:p14="http://schemas.microsoft.com/office/powerpoint/2010/main" val="2789627417"/>
              </p:ext>
            </p:extLst>
          </p:nvPr>
        </p:nvGraphicFramePr>
        <p:xfrm>
          <a:off x="436228" y="260834"/>
          <a:ext cx="10649863" cy="4564963"/>
        </p:xfrm>
        <a:graphic>
          <a:graphicData uri="http://schemas.openxmlformats.org/drawingml/2006/table">
            <a:tbl>
              <a:tblPr/>
              <a:tblGrid>
                <a:gridCol w="1200451">
                  <a:extLst>
                    <a:ext uri="{9D8B030D-6E8A-4147-A177-3AD203B41FA5}">
                      <a16:colId xmlns:a16="http://schemas.microsoft.com/office/drawing/2014/main" val="3297377858"/>
                    </a:ext>
                  </a:extLst>
                </a:gridCol>
                <a:gridCol w="2502512">
                  <a:extLst>
                    <a:ext uri="{9D8B030D-6E8A-4147-A177-3AD203B41FA5}">
                      <a16:colId xmlns:a16="http://schemas.microsoft.com/office/drawing/2014/main" val="1472708180"/>
                    </a:ext>
                  </a:extLst>
                </a:gridCol>
                <a:gridCol w="779010">
                  <a:extLst>
                    <a:ext uri="{9D8B030D-6E8A-4147-A177-3AD203B41FA5}">
                      <a16:colId xmlns:a16="http://schemas.microsoft.com/office/drawing/2014/main" val="486870933"/>
                    </a:ext>
                  </a:extLst>
                </a:gridCol>
                <a:gridCol w="1709485">
                  <a:extLst>
                    <a:ext uri="{9D8B030D-6E8A-4147-A177-3AD203B41FA5}">
                      <a16:colId xmlns:a16="http://schemas.microsoft.com/office/drawing/2014/main" val="3780120534"/>
                    </a:ext>
                  </a:extLst>
                </a:gridCol>
                <a:gridCol w="790314">
                  <a:extLst>
                    <a:ext uri="{9D8B030D-6E8A-4147-A177-3AD203B41FA5}">
                      <a16:colId xmlns:a16="http://schemas.microsoft.com/office/drawing/2014/main" val="3777171684"/>
                    </a:ext>
                  </a:extLst>
                </a:gridCol>
                <a:gridCol w="1800646">
                  <a:extLst>
                    <a:ext uri="{9D8B030D-6E8A-4147-A177-3AD203B41FA5}">
                      <a16:colId xmlns:a16="http://schemas.microsoft.com/office/drawing/2014/main" val="3239093352"/>
                    </a:ext>
                  </a:extLst>
                </a:gridCol>
                <a:gridCol w="572683">
                  <a:extLst>
                    <a:ext uri="{9D8B030D-6E8A-4147-A177-3AD203B41FA5}">
                      <a16:colId xmlns:a16="http://schemas.microsoft.com/office/drawing/2014/main" val="2176472636"/>
                    </a:ext>
                  </a:extLst>
                </a:gridCol>
                <a:gridCol w="647381">
                  <a:extLst>
                    <a:ext uri="{9D8B030D-6E8A-4147-A177-3AD203B41FA5}">
                      <a16:colId xmlns:a16="http://schemas.microsoft.com/office/drawing/2014/main" val="4106771894"/>
                    </a:ext>
                  </a:extLst>
                </a:gridCol>
                <a:gridCol w="647381">
                  <a:extLst>
                    <a:ext uri="{9D8B030D-6E8A-4147-A177-3AD203B41FA5}">
                      <a16:colId xmlns:a16="http://schemas.microsoft.com/office/drawing/2014/main" val="268549980"/>
                    </a:ext>
                  </a:extLst>
                </a:gridCol>
              </a:tblGrid>
              <a:tr h="225747">
                <a:tc gridSpan="9">
                  <a:txBody>
                    <a:bodyPr/>
                    <a:lstStyle/>
                    <a:p>
                      <a:pPr algn="l" fontAlgn="b"/>
                      <a:r>
                        <a:rPr lang="nl-NL" sz="1100" b="1" i="0" u="none" strike="noStrike" dirty="0">
                          <a:solidFill>
                            <a:srgbClr val="000000"/>
                          </a:solidFill>
                          <a:effectLst/>
                          <a:latin typeface="Calibri" panose="020F0502020204030204" pitchFamily="34" charset="0"/>
                        </a:rPr>
                        <a:t>Thema : Processen                                                          (Identificeren en ontwerpen – Uitvoeren en beheersen – Doorlichten en verbeteren)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52740">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Aanvullende actie</a:t>
                      </a:r>
                      <a:br>
                        <a:rPr lang="nl-NL" sz="900" b="1" i="0" u="none" strike="noStrike">
                          <a:solidFill>
                            <a:srgbClr val="000000"/>
                          </a:solidFill>
                          <a:effectLst/>
                          <a:latin typeface="Calibri" panose="020F0502020204030204" pitchFamily="34" charset="0"/>
                        </a:rPr>
                      </a:br>
                      <a:r>
                        <a:rPr lang="nl-NL" sz="900" b="1" i="0" u="none" strike="noStrike">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183656">
                <a:tc rowSpan="4">
                  <a:txBody>
                    <a:bodyPr/>
                    <a:lstStyle/>
                    <a:p>
                      <a:pPr algn="l" fontAlgn="t"/>
                      <a:r>
                        <a:rPr lang="nl-NL" sz="900" b="1" i="0" u="none" strike="noStrike" dirty="0">
                          <a:solidFill>
                            <a:srgbClr val="000000"/>
                          </a:solidFill>
                          <a:effectLst/>
                          <a:latin typeface="Calibri" panose="020F0502020204030204" pitchFamily="34" charset="0"/>
                        </a:rPr>
                        <a:t>Processen bieden koers aan keuzes en uitvoering van de strategie op de resultaatgebieden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Doelen van alle processen zijn ondersteunend aan de strategie van de organisatie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162463">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De processen bieden voldoende kaders en afbakening om keuzes te maken</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306415"/>
                  </a:ext>
                </a:extLst>
              </a:tr>
              <a:tr h="16246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De rollen in de processen zijn beschreven</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697609"/>
                  </a:ext>
                </a:extLst>
              </a:tr>
              <a:tr h="16246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Het is duidelijk welke (klant)waarde het proces levert en hoe dit bijdraagt aan de strategie</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034814"/>
                  </a:ext>
                </a:extLst>
              </a:tr>
              <a:tr h="19902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167780">
                <a:tc rowSpan="4">
                  <a:txBody>
                    <a:bodyPr/>
                    <a:lstStyle/>
                    <a:p>
                      <a:pPr algn="l" fontAlgn="t"/>
                      <a:r>
                        <a:rPr lang="nl-NL" sz="900" b="1" i="0" u="none" strike="noStrike" dirty="0">
                          <a:solidFill>
                            <a:srgbClr val="000000"/>
                          </a:solidFill>
                          <a:effectLst/>
                          <a:latin typeface="Calibri" panose="020F0502020204030204" pitchFamily="34" charset="0"/>
                        </a:rPr>
                        <a:t>Processen worden efficiënt en professioneel uitgevoerd, waarde wordt gecreëerd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Iedereen in de organisatie ziet de processen als werkinstructies om waarde voor de klant te creëren en er wordt conform proces gehandeld, PDCA </a:t>
                      </a:r>
                      <a:r>
                        <a:rPr lang="nl-NL" sz="900" b="0" i="0" u="none" strike="noStrike" dirty="0" err="1">
                          <a:solidFill>
                            <a:srgbClr val="000000"/>
                          </a:solidFill>
                          <a:effectLst/>
                          <a:latin typeface="Calibri" panose="020F0502020204030204" pitchFamily="34" charset="0"/>
                        </a:rPr>
                        <a:t>wprdt</a:t>
                      </a:r>
                      <a:r>
                        <a:rPr lang="nl-NL" sz="900" b="0" i="0" u="none" strike="noStrike" dirty="0">
                          <a:solidFill>
                            <a:srgbClr val="000000"/>
                          </a:solidFill>
                          <a:effectLst/>
                          <a:latin typeface="Calibri" panose="020F0502020204030204" pitchFamily="34" charset="0"/>
                        </a:rPr>
                        <a:t> uitgevoerd en processen zijn onderdeel van het werkoverleg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Medewerkers worden op alle niveaus ingezet om waarde te creëren</a:t>
                      </a: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8481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Effectiviteit van het processtelsel wordt beoordeeld en procesverbeteringen worden voorgesteld, uitgewerkt en doorgevoerd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508686"/>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430437"/>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668875"/>
                  </a:ext>
                </a:extLst>
              </a:tr>
              <a:tr h="0">
                <a:tc rowSpan="3">
                  <a:txBody>
                    <a:bodyPr/>
                    <a:lstStyle/>
                    <a:p>
                      <a:pPr algn="l" fontAlgn="t"/>
                      <a:r>
                        <a:rPr lang="nl-NL" sz="900" b="1" i="0" u="none" strike="noStrike" dirty="0">
                          <a:solidFill>
                            <a:srgbClr val="000000"/>
                          </a:solidFill>
                          <a:effectLst/>
                          <a:latin typeface="Calibri" panose="020F0502020204030204" pitchFamily="34" charset="0"/>
                        </a:rPr>
                        <a:t>Beoordeling van processen door stakeholders, financiers en klanten worden gebruikt als input voor verbeterideeën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Klachtenmanagement is ingericht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nl-NL" sz="900" b="0" i="0" u="none" strike="noStrike" dirty="0">
                          <a:solidFill>
                            <a:srgbClr val="000000"/>
                          </a:solidFill>
                          <a:effectLst/>
                          <a:latin typeface="Calibri" panose="020F0502020204030204" pitchFamily="34" charset="0"/>
                        </a:rPr>
                        <a:t>Sheet 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410953"/>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Klant- en stakeholdertevredenheidsonderzoeken worden uitgevoerd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176686"/>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Uitkomsten worden gebruikt als input voor verbetering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839028"/>
                  </a:ext>
                </a:extLst>
              </a:tr>
            </a:tbl>
          </a:graphicData>
        </a:graphic>
      </p:graphicFrame>
    </p:spTree>
    <p:extLst>
      <p:ext uri="{BB962C8B-B14F-4D97-AF65-F5344CB8AC3E}">
        <p14:creationId xmlns:p14="http://schemas.microsoft.com/office/powerpoint/2010/main" val="388572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CBEDC64-8787-46D9-8474-B9E5C5E64A01}"/>
              </a:ext>
            </a:extLst>
          </p:cNvPr>
          <p:cNvSpPr>
            <a:spLocks noGrp="1"/>
          </p:cNvSpPr>
          <p:nvPr>
            <p:ph type="sldNum" sz="quarter" idx="12"/>
          </p:nvPr>
        </p:nvSpPr>
        <p:spPr/>
        <p:txBody>
          <a:bodyPr/>
          <a:lstStyle/>
          <a:p>
            <a:fld id="{8A7A6979-0714-4377-B894-6BE4C2D6E202}" type="slidenum">
              <a:rPr lang="en-US" smtClean="0"/>
              <a:pPr/>
              <a:t>15</a:t>
            </a:fld>
            <a:endParaRPr lang="en-US" dirty="0"/>
          </a:p>
        </p:txBody>
      </p:sp>
      <p:graphicFrame>
        <p:nvGraphicFramePr>
          <p:cNvPr id="5" name="Tabel 4">
            <a:extLst>
              <a:ext uri="{FF2B5EF4-FFF2-40B4-BE49-F238E27FC236}">
                <a16:creationId xmlns:a16="http://schemas.microsoft.com/office/drawing/2014/main" id="{F362FEDC-2F51-44F7-B74C-34B00965685F}"/>
              </a:ext>
            </a:extLst>
          </p:cNvPr>
          <p:cNvGraphicFramePr>
            <a:graphicFrameLocks noGrp="1"/>
          </p:cNvGraphicFramePr>
          <p:nvPr>
            <p:extLst>
              <p:ext uri="{D42A27DB-BD31-4B8C-83A1-F6EECF244321}">
                <p14:modId xmlns:p14="http://schemas.microsoft.com/office/powerpoint/2010/main" val="662553618"/>
              </p:ext>
            </p:extLst>
          </p:nvPr>
        </p:nvGraphicFramePr>
        <p:xfrm>
          <a:off x="528506" y="198265"/>
          <a:ext cx="10742143" cy="6493468"/>
        </p:xfrm>
        <a:graphic>
          <a:graphicData uri="http://schemas.openxmlformats.org/drawingml/2006/table">
            <a:tbl>
              <a:tblPr/>
              <a:tblGrid>
                <a:gridCol w="1292731">
                  <a:extLst>
                    <a:ext uri="{9D8B030D-6E8A-4147-A177-3AD203B41FA5}">
                      <a16:colId xmlns:a16="http://schemas.microsoft.com/office/drawing/2014/main" val="3297377858"/>
                    </a:ext>
                  </a:extLst>
                </a:gridCol>
                <a:gridCol w="2502512">
                  <a:extLst>
                    <a:ext uri="{9D8B030D-6E8A-4147-A177-3AD203B41FA5}">
                      <a16:colId xmlns:a16="http://schemas.microsoft.com/office/drawing/2014/main" val="1472708180"/>
                    </a:ext>
                  </a:extLst>
                </a:gridCol>
                <a:gridCol w="779010">
                  <a:extLst>
                    <a:ext uri="{9D8B030D-6E8A-4147-A177-3AD203B41FA5}">
                      <a16:colId xmlns:a16="http://schemas.microsoft.com/office/drawing/2014/main" val="486870933"/>
                    </a:ext>
                  </a:extLst>
                </a:gridCol>
                <a:gridCol w="1709485">
                  <a:extLst>
                    <a:ext uri="{9D8B030D-6E8A-4147-A177-3AD203B41FA5}">
                      <a16:colId xmlns:a16="http://schemas.microsoft.com/office/drawing/2014/main" val="3780120534"/>
                    </a:ext>
                  </a:extLst>
                </a:gridCol>
                <a:gridCol w="790314">
                  <a:extLst>
                    <a:ext uri="{9D8B030D-6E8A-4147-A177-3AD203B41FA5}">
                      <a16:colId xmlns:a16="http://schemas.microsoft.com/office/drawing/2014/main" val="3777171684"/>
                    </a:ext>
                  </a:extLst>
                </a:gridCol>
                <a:gridCol w="1800646">
                  <a:extLst>
                    <a:ext uri="{9D8B030D-6E8A-4147-A177-3AD203B41FA5}">
                      <a16:colId xmlns:a16="http://schemas.microsoft.com/office/drawing/2014/main" val="3239093352"/>
                    </a:ext>
                  </a:extLst>
                </a:gridCol>
                <a:gridCol w="572683">
                  <a:extLst>
                    <a:ext uri="{9D8B030D-6E8A-4147-A177-3AD203B41FA5}">
                      <a16:colId xmlns:a16="http://schemas.microsoft.com/office/drawing/2014/main" val="2176472636"/>
                    </a:ext>
                  </a:extLst>
                </a:gridCol>
                <a:gridCol w="647381">
                  <a:extLst>
                    <a:ext uri="{9D8B030D-6E8A-4147-A177-3AD203B41FA5}">
                      <a16:colId xmlns:a16="http://schemas.microsoft.com/office/drawing/2014/main" val="4106771894"/>
                    </a:ext>
                  </a:extLst>
                </a:gridCol>
                <a:gridCol w="647381">
                  <a:extLst>
                    <a:ext uri="{9D8B030D-6E8A-4147-A177-3AD203B41FA5}">
                      <a16:colId xmlns:a16="http://schemas.microsoft.com/office/drawing/2014/main" val="268549980"/>
                    </a:ext>
                  </a:extLst>
                </a:gridCol>
              </a:tblGrid>
              <a:tr h="304976">
                <a:tc gridSpan="9">
                  <a:txBody>
                    <a:bodyPr/>
                    <a:lstStyle/>
                    <a:p>
                      <a:pPr algn="l" fontAlgn="b"/>
                      <a:r>
                        <a:rPr lang="nl-NL" sz="1100" b="1" i="0" u="none" strike="noStrike" dirty="0">
                          <a:solidFill>
                            <a:srgbClr val="000000"/>
                          </a:solidFill>
                          <a:effectLst/>
                          <a:latin typeface="Calibri" panose="020F0502020204030204" pitchFamily="34" charset="0"/>
                        </a:rPr>
                        <a:t>Thema : Maatschappelijke context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52740">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Aanvullende actie</a:t>
                      </a:r>
                      <a:br>
                        <a:rPr lang="nl-NL" sz="900" b="1" i="0" u="none" strike="noStrike">
                          <a:solidFill>
                            <a:srgbClr val="000000"/>
                          </a:solidFill>
                          <a:effectLst/>
                          <a:latin typeface="Calibri" panose="020F0502020204030204" pitchFamily="34" charset="0"/>
                        </a:rPr>
                      </a:br>
                      <a:r>
                        <a:rPr lang="nl-NL" sz="900" b="1" i="0" u="none" strike="noStrike">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413754">
                <a:tc rowSpan="4">
                  <a:txBody>
                    <a:bodyPr/>
                    <a:lstStyle/>
                    <a:p>
                      <a:pPr algn="l" fontAlgn="t"/>
                      <a:r>
                        <a:rPr lang="nl-NL" sz="900" b="1" i="0" u="none" strike="noStrike" dirty="0">
                          <a:solidFill>
                            <a:srgbClr val="000000"/>
                          </a:solidFill>
                          <a:effectLst/>
                          <a:latin typeface="Calibri" panose="020F0502020204030204" pitchFamily="34" charset="0"/>
                        </a:rPr>
                        <a:t>Het strategisch plan of kader – het MJP reflecteert de maatschappelijke vraagstukken in de lokale omgeving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Wat zijn de maatschappelijke vraagstukken binnen de gemeente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nl-NL" sz="900" b="0" i="0" u="none" strike="noStrike" dirty="0">
                          <a:solidFill>
                            <a:srgbClr val="000000"/>
                          </a:solidFill>
                          <a:effectLst/>
                          <a:latin typeface="Calibri" panose="020F0502020204030204" pitchFamily="34" charset="0"/>
                        </a:rPr>
                        <a:t>Beleidsdoelstellingen van de gemeente in het Sociaal Cultureel domein</a:t>
                      </a:r>
                      <a:br>
                        <a:rPr lang="nl-NL" sz="900" b="0" i="0" u="none" strike="noStrike" dirty="0">
                          <a:solidFill>
                            <a:srgbClr val="000000"/>
                          </a:solidFill>
                          <a:effectLst/>
                          <a:latin typeface="Calibri" panose="020F0502020204030204" pitchFamily="34" charset="0"/>
                        </a:rPr>
                      </a:br>
                      <a:r>
                        <a:rPr lang="nl-NL" sz="900" b="0" i="0" u="none" strike="noStrike" dirty="0">
                          <a:solidFill>
                            <a:srgbClr val="000000"/>
                          </a:solidFill>
                          <a:effectLst/>
                          <a:latin typeface="Calibri" panose="020F0502020204030204" pitchFamily="34" charset="0"/>
                        </a:rPr>
                        <a:t>Cultuurnota van de gemeente</a:t>
                      </a:r>
                      <a:br>
                        <a:rPr lang="nl-NL" sz="900" b="0" i="0" u="none" strike="noStrike" dirty="0">
                          <a:solidFill>
                            <a:srgbClr val="000000"/>
                          </a:solidFill>
                          <a:effectLst/>
                          <a:latin typeface="Calibri" panose="020F0502020204030204" pitchFamily="34" charset="0"/>
                        </a:rPr>
                      </a:br>
                      <a:r>
                        <a:rPr lang="nl-NL" sz="900" b="0" i="0" u="none" strike="noStrike" dirty="0">
                          <a:solidFill>
                            <a:srgbClr val="000000"/>
                          </a:solidFill>
                          <a:effectLst/>
                          <a:latin typeface="Calibri" panose="020F0502020204030204" pitchFamily="34" charset="0"/>
                        </a:rPr>
                        <a:t>Sociaal beleidskader van de gemeente</a:t>
                      </a:r>
                      <a:br>
                        <a:rPr lang="nl-NL" sz="900" b="0" i="0" u="none" strike="noStrike" dirty="0">
                          <a:solidFill>
                            <a:srgbClr val="000000"/>
                          </a:solidFill>
                          <a:effectLst/>
                          <a:latin typeface="Calibri" panose="020F0502020204030204" pitchFamily="34" charset="0"/>
                        </a:rPr>
                      </a:br>
                      <a:r>
                        <a:rPr lang="nl-NL" sz="900" b="0" i="0" u="none" strike="noStrike" dirty="0">
                          <a:solidFill>
                            <a:srgbClr val="000000"/>
                          </a:solidFill>
                          <a:effectLst/>
                          <a:latin typeface="Calibri" panose="020F0502020204030204" pitchFamily="34" charset="0"/>
                        </a:rPr>
                        <a:t>Coalitieakkoord</a:t>
                      </a:r>
                      <a:br>
                        <a:rPr lang="nl-NL" sz="900" b="0" i="0" u="none" strike="noStrike" dirty="0">
                          <a:solidFill>
                            <a:srgbClr val="000000"/>
                          </a:solidFill>
                          <a:effectLst/>
                          <a:latin typeface="Calibri" panose="020F0502020204030204" pitchFamily="34" charset="0"/>
                        </a:rPr>
                      </a:br>
                      <a:r>
                        <a:rPr lang="nl-NL" sz="900" b="0" i="0" u="none" strike="noStrike" dirty="0">
                          <a:solidFill>
                            <a:srgbClr val="000000"/>
                          </a:solidFill>
                          <a:effectLst/>
                          <a:latin typeface="Calibri" panose="020F0502020204030204" pitchFamily="34" charset="0"/>
                        </a:rPr>
                        <a:t>Lokale Educatieve Agenda</a:t>
                      </a:r>
                      <a:br>
                        <a:rPr lang="nl-NL" sz="900" b="0" i="0" u="none" strike="noStrike" dirty="0">
                          <a:solidFill>
                            <a:srgbClr val="000000"/>
                          </a:solidFill>
                          <a:effectLst/>
                          <a:latin typeface="Calibri" panose="020F0502020204030204" pitchFamily="34" charset="0"/>
                        </a:rPr>
                      </a:br>
                      <a:r>
                        <a:rPr lang="nl-NL" sz="900" b="0" i="0" u="none" strike="noStrike" dirty="0">
                          <a:solidFill>
                            <a:srgbClr val="000000"/>
                          </a:solidFill>
                          <a:effectLst/>
                          <a:latin typeface="Calibri" panose="020F0502020204030204" pitchFamily="34" charset="0"/>
                        </a:rPr>
                        <a:t>Onderwijsachterstandenbeleid</a:t>
                      </a:r>
                      <a:br>
                        <a:rPr lang="nl-NL" sz="900" b="0" i="0" u="none" strike="noStrike" dirty="0">
                          <a:solidFill>
                            <a:srgbClr val="000000"/>
                          </a:solidFill>
                          <a:effectLst/>
                          <a:latin typeface="Calibri" panose="020F0502020204030204" pitchFamily="34" charset="0"/>
                        </a:rPr>
                      </a:br>
                      <a:r>
                        <a:rPr lang="nl-NL" sz="900" b="0" i="0" u="none" strike="noStrike" dirty="0">
                          <a:solidFill>
                            <a:srgbClr val="000000"/>
                          </a:solidFill>
                          <a:effectLst/>
                          <a:latin typeface="Calibri" panose="020F0502020204030204" pitchFamily="34" charset="0"/>
                        </a:rPr>
                        <a:t>Armoedebeleid</a:t>
                      </a:r>
                      <a:br>
                        <a:rPr lang="nl-NL" sz="900" b="0" i="0" u="none" strike="noStrike" dirty="0">
                          <a:solidFill>
                            <a:srgbClr val="000000"/>
                          </a:solidFill>
                          <a:effectLst/>
                          <a:latin typeface="Calibri" panose="020F0502020204030204" pitchFamily="34" charset="0"/>
                        </a:rPr>
                      </a:br>
                      <a:r>
                        <a:rPr lang="nl-NL" sz="900" b="0" i="0" u="none" strike="noStrike" dirty="0">
                          <a:solidFill>
                            <a:srgbClr val="000000"/>
                          </a:solidFill>
                          <a:effectLst/>
                          <a:latin typeface="Calibri" panose="020F0502020204030204" pitchFamily="34" charset="0"/>
                        </a:rPr>
                        <a: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nl-NL" sz="800" b="0" i="0" u="none" strike="noStrike" dirty="0">
                          <a:solidFill>
                            <a:srgbClr val="000000"/>
                          </a:solidFill>
                          <a:effectLst/>
                          <a:latin typeface="Calibri" panose="020F0502020204030204" pitchFamily="34" charset="0"/>
                        </a:rPr>
                        <a:t>Specifiek onderdeel certificering – is een onderdeel van ‘Leiderschap’- het schrijven van het strategisch plan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 </a:t>
                      </a:r>
                    </a:p>
                    <a:p>
                      <a:pPr algn="ctr" fontAlgn="t"/>
                      <a:r>
                        <a:rPr lang="nl-NL" sz="900" b="0" i="0" u="none" strike="noStrike" dirty="0">
                          <a:solidFill>
                            <a:srgbClr val="000000"/>
                          </a:solidFill>
                          <a:effectLst/>
                          <a:latin typeface="Calibri" panose="020F0502020204030204" pitchFamily="34" charset="0"/>
                        </a:rPr>
                        <a:t> </a:t>
                      </a:r>
                    </a:p>
                    <a:p>
                      <a:pPr algn="ctr" fontAlgn="t"/>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fontAlgn="t"/>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203344">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algn="l" fontAlgn="t"/>
                      <a:r>
                        <a:rPr lang="nl-NL" sz="900" b="0" i="0" u="none" strike="noStrike" dirty="0">
                          <a:solidFill>
                            <a:srgbClr val="000000"/>
                          </a:solidFill>
                          <a:effectLst/>
                          <a:latin typeface="Calibri" panose="020F0502020204030204" pitchFamily="34" charset="0"/>
                        </a:rPr>
                        <a:t>Wat zijn de doelen van de gemeente (dus niet: wat is de opdracht van de gemeente)</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048366"/>
                  </a:ext>
                </a:extLst>
              </a:tr>
              <a:tr h="17510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Hoe komt dit tot uitdrukking in het meerjarenplan</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465699"/>
                  </a:ext>
                </a:extLst>
              </a:tr>
              <a:tr h="17510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De maatschappelijke effecten van de producten en diensten zijn inzichtelijk</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ToC – veranderpaden – impactoverzicht – Hulpmiddel KPI tot effect 2020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800" b="0" i="0" u="none" strike="noStrike" dirty="0">
                          <a:solidFill>
                            <a:srgbClr val="000000"/>
                          </a:solidFill>
                          <a:effectLst/>
                          <a:latin typeface="Calibri" panose="020F0502020204030204" pitchFamily="34" charset="0"/>
                        </a:rPr>
                        <a:t>Specifiek onderdeel certificering – KPI tot effect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908150"/>
                  </a:ext>
                </a:extLst>
              </a:tr>
              <a:tr h="182353">
                <a:tc gridSpan="9">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17895"/>
                  </a:ext>
                </a:extLst>
              </a:tr>
              <a:tr h="182353">
                <a:tc gridSpan="9">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100" b="1" i="0" u="none" strike="noStrike" kern="1200" dirty="0">
                          <a:solidFill>
                            <a:srgbClr val="000000"/>
                          </a:solidFill>
                          <a:effectLst/>
                          <a:latin typeface="Calibri" panose="020F0502020204030204" pitchFamily="34" charset="0"/>
                          <a:ea typeface="+mn-ea"/>
                          <a:cs typeface="+mn-cs"/>
                        </a:rPr>
                        <a:t>Thema: Ondernemerschap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78212067"/>
                  </a:ext>
                </a:extLst>
              </a:tr>
              <a:tr h="182353">
                <a:tc rowSpan="5">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De organisatie hanteert vanuit haar ondernemerschap een verdienmodel waarbij actief gestuurd wordt op inkomsten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Worden er begrotingen opgesteld voor programmering/projecten/activiteiten waarbij de insteek is dat deze kostendekkend moeten zijn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nl-NL" sz="800" b="0" i="0" u="none" strike="noStrike" dirty="0">
                          <a:solidFill>
                            <a:srgbClr val="000000"/>
                          </a:solidFill>
                          <a:effectLst/>
                          <a:latin typeface="Calibri" panose="020F0502020204030204" pitchFamily="34" charset="0"/>
                        </a:rPr>
                        <a:t>Specifiek onderdeel certificering – is en onderdeel van ‘middelen’- verdien- modellen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t"/>
                      <a:endParaRPr lang="nl-NL" sz="900" b="0" i="0" u="none" strike="noStrike" dirty="0">
                        <a:solidFill>
                          <a:srgbClr val="000000"/>
                        </a:solidFill>
                        <a:effectLst/>
                        <a:latin typeface="Calibri" panose="020F0502020204030204" pitchFamily="34" charset="0"/>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algn="ctr" fontAlgn="t"/>
                      <a:endPar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0952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Beschrijf hoe gestuurd wordt op het genereren van nieuwe geldstromen/aanvullende inkomsten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82774"/>
                  </a:ext>
                </a:extLst>
              </a:tr>
              <a:tr h="18235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Worden medewerkers ondersteund in het initiëren van extra geldstromen</a:t>
                      </a:r>
                    </a:p>
                    <a:p>
                      <a:pPr algn="l" fontAlgn="t"/>
                      <a:r>
                        <a:rPr lang="nl-NL" sz="900" b="0" i="0" u="none" strike="noStrike" dirty="0">
                          <a:solidFill>
                            <a:srgbClr val="000000"/>
                          </a:solidFill>
                          <a:effectLst/>
                          <a:latin typeface="Calibri" panose="020F0502020204030204" pitchFamily="34" charset="0"/>
                        </a:rPr>
                        <a:t>Op welke manier worden zij ondersteund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40559"/>
                  </a:ext>
                </a:extLst>
              </a:tr>
              <a:tr h="18235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Hoe gaat de organisatie om met het werven van fondsen en/of sponsors voor specifieke dienstverlening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972659"/>
                  </a:ext>
                </a:extLst>
              </a:tr>
              <a:tr h="18235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782938"/>
                  </a:ext>
                </a:extLst>
              </a:tr>
              <a:tr h="182353">
                <a:tc gridSpan="9">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167780">
                <a:tc gridSpan="9">
                  <a:txBody>
                    <a:bodyPr/>
                    <a:lstStyle/>
                    <a:p>
                      <a:pPr algn="l" fontAlgn="t"/>
                      <a:r>
                        <a:rPr lang="nl-NL" sz="1100" b="1" i="0" u="none" strike="noStrike" kern="1200" dirty="0">
                          <a:solidFill>
                            <a:srgbClr val="000000"/>
                          </a:solidFill>
                          <a:effectLst/>
                          <a:latin typeface="Calibri" panose="020F0502020204030204" pitchFamily="34" charset="0"/>
                          <a:ea typeface="+mn-ea"/>
                          <a:cs typeface="+mn-cs"/>
                        </a:rPr>
                        <a:t>Thema: Certificering specifiek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798919"/>
                  </a:ext>
                </a:extLst>
              </a:tr>
              <a:tr h="167780">
                <a:tc>
                  <a:txBody>
                    <a:bodyPr/>
                    <a:lstStyle/>
                    <a:p>
                      <a:pPr algn="l" fontAlgn="t"/>
                      <a:r>
                        <a:rPr lang="nl-NL" sz="900" b="1" i="0" u="none" strike="noStrike" dirty="0">
                          <a:solidFill>
                            <a:srgbClr val="000000"/>
                          </a:solidFill>
                          <a:effectLst/>
                          <a:latin typeface="Calibri" panose="020F0502020204030204" pitchFamily="34" charset="0"/>
                        </a:rPr>
                        <a:t>Ontwikkeling producten en diensten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De organisatie maakt gebruik van een projectmatige aanpak bij het ontwikkelen van producten en diensten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800" b="0" i="0" u="none" strike="noStrike" dirty="0">
                          <a:solidFill>
                            <a:srgbClr val="000000"/>
                          </a:solidFill>
                          <a:effectLst/>
                          <a:latin typeface="Calibri" panose="020F0502020204030204" pitchFamily="34" charset="0"/>
                        </a:rPr>
                        <a:t>Niet opgenomen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644883"/>
                  </a:ext>
                </a:extLst>
              </a:tr>
              <a:tr h="0">
                <a:tc rowSpan="5">
                  <a:txBody>
                    <a:bodyPr/>
                    <a:lstStyle/>
                    <a:p>
                      <a:pPr algn="l" fontAlgn="t"/>
                      <a:r>
                        <a:rPr lang="nl-NL" sz="900" b="1" i="0" u="none" strike="noStrike" dirty="0">
                          <a:solidFill>
                            <a:srgbClr val="000000"/>
                          </a:solidFill>
                          <a:effectLst/>
                          <a:latin typeface="Calibri" panose="020F0502020204030204" pitchFamily="34" charset="0"/>
                        </a:rPr>
                        <a:t>Organisatie geeft invulling aan de 5 functies (conform art. 5 en de 6 activiteiten uit de WSOB</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5">
                  <a:txBody>
                    <a:bodyPr/>
                    <a:lstStyle/>
                    <a:p>
                      <a:pPr algn="l" fontAlgn="t"/>
                      <a:r>
                        <a:rPr lang="nl-NL" sz="900" b="0" i="0" u="none" strike="noStrike" dirty="0">
                          <a:solidFill>
                            <a:srgbClr val="000000"/>
                          </a:solidFill>
                          <a:effectLst/>
                          <a:latin typeface="Calibri" panose="020F0502020204030204" pitchFamily="34" charset="0"/>
                        </a:rPr>
                        <a:t>Beschrijf hoe vorm wordt gegeven aan deze vijf kernfuncties, de 6 activiteiten en </a:t>
                      </a:r>
                      <a:r>
                        <a:rPr lang="nl-NL" sz="900" b="0" i="0" u="none" strike="noStrike" dirty="0" err="1">
                          <a:solidFill>
                            <a:srgbClr val="000000"/>
                          </a:solidFill>
                          <a:effectLst/>
                          <a:latin typeface="Calibri" panose="020F0502020204030204" pitchFamily="34" charset="0"/>
                        </a:rPr>
                        <a:t>evt</a:t>
                      </a:r>
                      <a:r>
                        <a:rPr lang="nl-NL" sz="900" b="0" i="0" u="none" strike="noStrike" dirty="0">
                          <a:solidFill>
                            <a:srgbClr val="000000"/>
                          </a:solidFill>
                          <a:effectLst/>
                          <a:latin typeface="Calibri" panose="020F0502020204030204" pitchFamily="34" charset="0"/>
                        </a:rPr>
                        <a:t> specifieke functies.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nl-NL" sz="800" b="0" i="0" u="none" strike="noStrike" dirty="0">
                          <a:solidFill>
                            <a:srgbClr val="000000"/>
                          </a:solidFill>
                          <a:effectLst/>
                          <a:latin typeface="Calibri" panose="020F0502020204030204" pitchFamily="34" charset="0"/>
                        </a:rPr>
                        <a:t>Niet opgenomen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75860"/>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l" fontAlgn="t"/>
                      <a:r>
                        <a:rPr lang="nl-NL" sz="900" b="0" i="0" u="none" strike="noStrike" dirty="0">
                          <a:solidFill>
                            <a:srgbClr val="000000"/>
                          </a:solidFill>
                          <a:effectLst/>
                          <a:latin typeface="Calibri" panose="020F0502020204030204" pitchFamily="34" charset="0"/>
                        </a:rPr>
                        <a:t>Niet financiële erkenning en waardering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662792"/>
                  </a:ext>
                </a:extLst>
              </a:tr>
              <a:tr h="0">
                <a:tc vMerge="1">
                  <a:txBody>
                    <a:bodyPr/>
                    <a:lstStyle/>
                    <a:p>
                      <a:endParaRPr lang="nl-NL"/>
                    </a:p>
                  </a:txBody>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515476"/>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886777"/>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078719"/>
                  </a:ext>
                </a:extLst>
              </a:tr>
            </a:tbl>
          </a:graphicData>
        </a:graphic>
      </p:graphicFrame>
    </p:spTree>
    <p:extLst>
      <p:ext uri="{BB962C8B-B14F-4D97-AF65-F5344CB8AC3E}">
        <p14:creationId xmlns:p14="http://schemas.microsoft.com/office/powerpoint/2010/main" val="133791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CBEDC64-8787-46D9-8474-B9E5C5E64A01}"/>
              </a:ext>
            </a:extLst>
          </p:cNvPr>
          <p:cNvSpPr>
            <a:spLocks noGrp="1"/>
          </p:cNvSpPr>
          <p:nvPr>
            <p:ph type="sldNum" sz="quarter" idx="12"/>
          </p:nvPr>
        </p:nvSpPr>
        <p:spPr/>
        <p:txBody>
          <a:bodyPr/>
          <a:lstStyle/>
          <a:p>
            <a:fld id="{8A7A6979-0714-4377-B894-6BE4C2D6E202}" type="slidenum">
              <a:rPr lang="en-US" smtClean="0"/>
              <a:pPr/>
              <a:t>16</a:t>
            </a:fld>
            <a:endParaRPr lang="en-US" dirty="0"/>
          </a:p>
        </p:txBody>
      </p:sp>
      <p:graphicFrame>
        <p:nvGraphicFramePr>
          <p:cNvPr id="5" name="Tabel 4">
            <a:extLst>
              <a:ext uri="{FF2B5EF4-FFF2-40B4-BE49-F238E27FC236}">
                <a16:creationId xmlns:a16="http://schemas.microsoft.com/office/drawing/2014/main" id="{F362FEDC-2F51-44F7-B74C-34B00965685F}"/>
              </a:ext>
            </a:extLst>
          </p:cNvPr>
          <p:cNvGraphicFramePr>
            <a:graphicFrameLocks noGrp="1"/>
          </p:cNvGraphicFramePr>
          <p:nvPr>
            <p:extLst>
              <p:ext uri="{D42A27DB-BD31-4B8C-83A1-F6EECF244321}">
                <p14:modId xmlns:p14="http://schemas.microsoft.com/office/powerpoint/2010/main" val="1373547627"/>
              </p:ext>
            </p:extLst>
          </p:nvPr>
        </p:nvGraphicFramePr>
        <p:xfrm>
          <a:off x="441694" y="239550"/>
          <a:ext cx="10742143" cy="6322864"/>
        </p:xfrm>
        <a:graphic>
          <a:graphicData uri="http://schemas.openxmlformats.org/drawingml/2006/table">
            <a:tbl>
              <a:tblPr/>
              <a:tblGrid>
                <a:gridCol w="1292731">
                  <a:extLst>
                    <a:ext uri="{9D8B030D-6E8A-4147-A177-3AD203B41FA5}">
                      <a16:colId xmlns:a16="http://schemas.microsoft.com/office/drawing/2014/main" val="3297377858"/>
                    </a:ext>
                  </a:extLst>
                </a:gridCol>
                <a:gridCol w="2502512">
                  <a:extLst>
                    <a:ext uri="{9D8B030D-6E8A-4147-A177-3AD203B41FA5}">
                      <a16:colId xmlns:a16="http://schemas.microsoft.com/office/drawing/2014/main" val="1472708180"/>
                    </a:ext>
                  </a:extLst>
                </a:gridCol>
                <a:gridCol w="779010">
                  <a:extLst>
                    <a:ext uri="{9D8B030D-6E8A-4147-A177-3AD203B41FA5}">
                      <a16:colId xmlns:a16="http://schemas.microsoft.com/office/drawing/2014/main" val="486870933"/>
                    </a:ext>
                  </a:extLst>
                </a:gridCol>
                <a:gridCol w="1709485">
                  <a:extLst>
                    <a:ext uri="{9D8B030D-6E8A-4147-A177-3AD203B41FA5}">
                      <a16:colId xmlns:a16="http://schemas.microsoft.com/office/drawing/2014/main" val="3780120534"/>
                    </a:ext>
                  </a:extLst>
                </a:gridCol>
                <a:gridCol w="790314">
                  <a:extLst>
                    <a:ext uri="{9D8B030D-6E8A-4147-A177-3AD203B41FA5}">
                      <a16:colId xmlns:a16="http://schemas.microsoft.com/office/drawing/2014/main" val="3777171684"/>
                    </a:ext>
                  </a:extLst>
                </a:gridCol>
                <a:gridCol w="1800646">
                  <a:extLst>
                    <a:ext uri="{9D8B030D-6E8A-4147-A177-3AD203B41FA5}">
                      <a16:colId xmlns:a16="http://schemas.microsoft.com/office/drawing/2014/main" val="3239093352"/>
                    </a:ext>
                  </a:extLst>
                </a:gridCol>
                <a:gridCol w="572683">
                  <a:extLst>
                    <a:ext uri="{9D8B030D-6E8A-4147-A177-3AD203B41FA5}">
                      <a16:colId xmlns:a16="http://schemas.microsoft.com/office/drawing/2014/main" val="2176472636"/>
                    </a:ext>
                  </a:extLst>
                </a:gridCol>
                <a:gridCol w="647381">
                  <a:extLst>
                    <a:ext uri="{9D8B030D-6E8A-4147-A177-3AD203B41FA5}">
                      <a16:colId xmlns:a16="http://schemas.microsoft.com/office/drawing/2014/main" val="4106771894"/>
                    </a:ext>
                  </a:extLst>
                </a:gridCol>
                <a:gridCol w="647381">
                  <a:extLst>
                    <a:ext uri="{9D8B030D-6E8A-4147-A177-3AD203B41FA5}">
                      <a16:colId xmlns:a16="http://schemas.microsoft.com/office/drawing/2014/main" val="268549980"/>
                    </a:ext>
                  </a:extLst>
                </a:gridCol>
              </a:tblGrid>
              <a:tr h="0">
                <a:tc gridSpan="9">
                  <a:txBody>
                    <a:bodyPr/>
                    <a:lstStyle/>
                    <a:p>
                      <a:pPr algn="l" fontAlgn="b"/>
                      <a:r>
                        <a:rPr lang="nl-NL" sz="1100" b="1" i="0" u="none" strike="noStrike" dirty="0">
                          <a:solidFill>
                            <a:srgbClr val="000000"/>
                          </a:solidFill>
                          <a:effectLst/>
                          <a:latin typeface="Calibri" panose="020F0502020204030204" pitchFamily="34" charset="0"/>
                        </a:rPr>
                        <a:t>Thema : Compliance – Certificering specifieke vragen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52740">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Aanvullende actie</a:t>
                      </a:r>
                      <a:br>
                        <a:rPr lang="nl-NL" sz="900" b="1" i="0" u="none" strike="noStrike">
                          <a:solidFill>
                            <a:srgbClr val="000000"/>
                          </a:solidFill>
                          <a:effectLst/>
                          <a:latin typeface="Calibri" panose="020F0502020204030204" pitchFamily="34" charset="0"/>
                        </a:rPr>
                      </a:br>
                      <a:r>
                        <a:rPr lang="nl-NL" sz="900" b="1" i="0" u="none" strike="noStrike">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175641">
                <a:tc rowSpan="5">
                  <a:txBody>
                    <a:bodyPr/>
                    <a:lstStyle/>
                    <a:p>
                      <a:pPr algn="l" fontAlgn="t"/>
                      <a:r>
                        <a:rPr lang="nl-NL" sz="900" b="1" i="0" u="none" strike="noStrike" dirty="0">
                          <a:solidFill>
                            <a:srgbClr val="000000"/>
                          </a:solidFill>
                          <a:effectLst/>
                          <a:latin typeface="Calibri" panose="020F0502020204030204" pitchFamily="34" charset="0"/>
                        </a:rPr>
                        <a:t>Weet de organisatie aan welke wet- en regelgeving zij moet voldoen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Welke wet- en regelgeving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nl-NL" sz="800" b="0" i="0" u="none" strike="noStrike" dirty="0">
                          <a:solidFill>
                            <a:srgbClr val="000000"/>
                          </a:solidFill>
                          <a:effectLst/>
                          <a:latin typeface="Calibri" panose="020F0502020204030204" pitchFamily="34" charset="0"/>
                        </a:rPr>
                        <a:t>Niet opgenomen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t"/>
                      <a:r>
                        <a:rPr lang="nl-NL" sz="900" b="0" i="0" u="none" strike="noStrike" dirty="0">
                          <a:solidFill>
                            <a:srgbClr val="000000"/>
                          </a:solidFill>
                          <a:effectLst/>
                          <a:latin typeface="Calibri" panose="020F0502020204030204" pitchFamily="34" charset="0"/>
                        </a:rPr>
                        <a:t> </a:t>
                      </a: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238113">
                <a:tc vMerge="1">
                  <a:txBody>
                    <a:bodyPr/>
                    <a:lstStyle/>
                    <a:p>
                      <a:endParaRPr lang="nl-NL"/>
                    </a:p>
                  </a:txBody>
                  <a:tcPr/>
                </a:tc>
                <a:tc>
                  <a:txBody>
                    <a:bodyPr/>
                    <a:lstStyle/>
                    <a:p>
                      <a:pPr algn="l" fontAlgn="t"/>
                      <a:r>
                        <a:rPr lang="nl-NL" sz="900" b="0" i="0" u="none" strike="noStrike" dirty="0">
                          <a:solidFill>
                            <a:srgbClr val="000000"/>
                          </a:solidFill>
                          <a:effectLst/>
                          <a:latin typeface="Calibri" panose="020F0502020204030204" pitchFamily="34" charset="0"/>
                        </a:rPr>
                        <a:t>Is het beleid op compliance geconcretiseerd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extLst>
                  <a:ext uri="{0D108BD9-81ED-4DB2-BD59-A6C34878D82A}">
                    <a16:rowId xmlns:a16="http://schemas.microsoft.com/office/drawing/2014/main" val="2315184111"/>
                  </a:ext>
                </a:extLst>
              </a:tr>
              <a:tr h="189725">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algn="l" fontAlgn="t"/>
                      <a:r>
                        <a:rPr lang="nl-NL" sz="900" b="0" i="0" u="none" strike="noStrike" dirty="0">
                          <a:solidFill>
                            <a:srgbClr val="000000"/>
                          </a:solidFill>
                          <a:effectLst/>
                          <a:latin typeface="Calibri" panose="020F0502020204030204" pitchFamily="34" charset="0"/>
                        </a:rPr>
                        <a:t>Hoe geeft de organisatie daar inhoud aan</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048366"/>
                  </a:ext>
                </a:extLst>
              </a:tr>
              <a:tr h="16246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l" fontAlgn="t"/>
                      <a:r>
                        <a:rPr lang="nl-NL" sz="900" b="0" i="0" u="none" strike="noStrike" dirty="0">
                          <a:solidFill>
                            <a:srgbClr val="000000"/>
                          </a:solidFill>
                          <a:effectLst/>
                          <a:latin typeface="Calibri" panose="020F0502020204030204" pitchFamily="34" charset="0"/>
                        </a:rPr>
                        <a:t>Hoe houdt de organisatie zich op de hoogte van wijzigingen</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296204"/>
                  </a:ext>
                </a:extLst>
              </a:tr>
              <a:tr h="16246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837101"/>
                  </a:ext>
                </a:extLst>
              </a:tr>
              <a:tr h="119245">
                <a:tc gridSpan="9">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17895"/>
                  </a:ext>
                </a:extLst>
              </a:tr>
              <a:tr h="182353">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Voldoet de organisatie feitelijk aan relevante wet- en regelgeving, ook bij uitbesteding aan derden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Heeft de organisatie een compliance </a:t>
                      </a:r>
                      <a:r>
                        <a:rPr lang="nl-NL" sz="900" b="0" i="0" u="none" strike="noStrike" dirty="0" err="1">
                          <a:solidFill>
                            <a:srgbClr val="000000"/>
                          </a:solidFill>
                          <a:effectLst/>
                          <a:latin typeface="Calibri" panose="020F0502020204030204" pitchFamily="34" charset="0"/>
                        </a:rPr>
                        <a:t>officer</a:t>
                      </a:r>
                      <a:r>
                        <a:rPr lang="nl-NL" sz="900" b="0" i="0" u="none" strike="noStrike" dirty="0">
                          <a:solidFill>
                            <a:srgbClr val="000000"/>
                          </a:solidFill>
                          <a:effectLst/>
                          <a:latin typeface="Calibri" panose="020F0502020204030204" pitchFamily="34" charset="0"/>
                        </a:rPr>
                        <a:t> of een functionaris gegevensbescherming AVG/privacy die de controle op de compliance heeft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rgbClr val="000000"/>
                          </a:solidFill>
                          <a:effectLst/>
                          <a:latin typeface="Calibri" panose="020F0502020204030204" pitchFamily="34" charset="0"/>
                        </a:rPr>
                        <a:t>Niet opgenomen</a:t>
                      </a: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0952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Welke maatregelen zijn hierin genomen om aan de compliance verplichtingen te voldoen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82774"/>
                  </a:ext>
                </a:extLst>
              </a:tr>
              <a:tr h="116134">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167780">
                <a:tc rowSpan="5">
                  <a:txBody>
                    <a:bodyPr/>
                    <a:lstStyle/>
                    <a:p>
                      <a:pPr algn="l" fontAlgn="t"/>
                      <a:r>
                        <a:rPr lang="nl-NL" sz="900" b="1" i="0" u="none" strike="noStrike" dirty="0">
                          <a:solidFill>
                            <a:srgbClr val="000000"/>
                          </a:solidFill>
                          <a:effectLst/>
                          <a:latin typeface="Calibri" panose="020F0502020204030204" pitchFamily="34" charset="0"/>
                        </a:rPr>
                        <a:t>Is de organisatie in control m.b.t. de voor haar geldende wet- en regelgeving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Hoe zijn de taken en </a:t>
                      </a:r>
                      <a:r>
                        <a:rPr lang="nl-NL" sz="900" b="0" i="0" u="none" strike="noStrike" dirty="0" err="1">
                          <a:solidFill>
                            <a:srgbClr val="000000"/>
                          </a:solidFill>
                          <a:effectLst/>
                          <a:latin typeface="Calibri" panose="020F0502020204030204" pitchFamily="34" charset="0"/>
                        </a:rPr>
                        <a:t>veranwoordelijkheden</a:t>
                      </a:r>
                      <a:r>
                        <a:rPr lang="nl-NL" sz="900" b="0" i="0" u="none" strike="noStrike" dirty="0">
                          <a:solidFill>
                            <a:srgbClr val="000000"/>
                          </a:solidFill>
                          <a:effectLst/>
                          <a:latin typeface="Calibri" panose="020F0502020204030204" pitchFamily="34" charset="0"/>
                        </a:rPr>
                        <a:t> rond compliance in de organisatie belegd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rgbClr val="000000"/>
                          </a:solidFill>
                          <a:effectLst/>
                          <a:latin typeface="Calibri" panose="020F0502020204030204" pitchFamily="34" charset="0"/>
                        </a:rPr>
                        <a:t>Niet opgenomen</a:t>
                      </a: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Hoe stelt de organisatie vast dat de maatregelen om compliant te zijn effectief zijn </a:t>
                      </a:r>
                    </a:p>
                    <a:p>
                      <a:pPr algn="l" fontAlgn="t"/>
                      <a:r>
                        <a:rPr lang="nl-NL" sz="900" b="0" i="0" u="none" strike="noStrike" dirty="0">
                          <a:solidFill>
                            <a:srgbClr val="000000"/>
                          </a:solidFill>
                          <a:effectLst/>
                          <a:latin typeface="Calibri" panose="020F0502020204030204" pitchFamily="34" charset="0"/>
                        </a:rPr>
                        <a:t>- welke methode</a:t>
                      </a:r>
                    </a:p>
                    <a:p>
                      <a:pPr algn="l" fontAlgn="t"/>
                      <a:r>
                        <a:rPr lang="nl-NL" sz="900" b="0" i="0" u="none" strike="noStrike" dirty="0">
                          <a:solidFill>
                            <a:srgbClr val="000000"/>
                          </a:solidFill>
                          <a:effectLst/>
                          <a:latin typeface="Calibri" panose="020F0502020204030204" pitchFamily="34" charset="0"/>
                        </a:rPr>
                        <a:t>- periodieke evaluatie of effectiviteit van de maatregelen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8481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Vindt incidentregistratie plaats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228576"/>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Vindt evaluatie van incidenten plaats om toekomstige incidenten te voorkomen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175186"/>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Hoe worden herstelmaatregelen die hebben plaatsgevonden op afwijkingen vastgelegd en geëvalueerd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816129"/>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644883"/>
                  </a:ext>
                </a:extLst>
              </a:tr>
              <a:tr h="0">
                <a:tc>
                  <a:txBody>
                    <a:bodyPr/>
                    <a:lstStyle/>
                    <a:p>
                      <a:pPr algn="l" fontAlgn="t"/>
                      <a:r>
                        <a:rPr lang="nl-NL" sz="900" b="1" i="0" u="none" strike="noStrike" dirty="0" err="1">
                          <a:solidFill>
                            <a:srgbClr val="000000"/>
                          </a:solidFill>
                          <a:effectLst/>
                          <a:latin typeface="Calibri" panose="020F0502020204030204" pitchFamily="34" charset="0"/>
                        </a:rPr>
                        <a:t>Toezichtsplan</a:t>
                      </a: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0" i="0" u="none" strike="noStrike" dirty="0">
                          <a:solidFill>
                            <a:srgbClr val="000000"/>
                          </a:solidFill>
                          <a:effectLst/>
                          <a:latin typeface="Calibri" panose="020F0502020204030204" pitchFamily="34" charset="0"/>
                        </a:rPr>
                        <a:t>Is er een </a:t>
                      </a:r>
                      <a:r>
                        <a:rPr lang="nl-NL" sz="900" b="0" i="0" u="none" strike="noStrike" dirty="0" err="1">
                          <a:solidFill>
                            <a:srgbClr val="000000"/>
                          </a:solidFill>
                          <a:effectLst/>
                          <a:latin typeface="Calibri" panose="020F0502020204030204" pitchFamily="34" charset="0"/>
                        </a:rPr>
                        <a:t>toezichtsplan</a:t>
                      </a:r>
                      <a:r>
                        <a:rPr lang="nl-NL" sz="900" b="0" i="0" u="none" strike="noStrike" dirty="0">
                          <a:solidFill>
                            <a:srgbClr val="000000"/>
                          </a:solidFill>
                          <a:effectLst/>
                          <a:latin typeface="Calibri" panose="020F0502020204030204" pitchFamily="34" charset="0"/>
                        </a:rPr>
                        <a:t> opgesteld voor de organisatie door de Rvt?</a:t>
                      </a:r>
                    </a:p>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rgbClr val="000000"/>
                          </a:solidFill>
                          <a:effectLst/>
                          <a:latin typeface="Calibri" panose="020F0502020204030204" pitchFamily="34" charset="0"/>
                        </a:rPr>
                        <a:t>Niet opgenomen</a:t>
                      </a:r>
                    </a:p>
                    <a:p>
                      <a:pPr algn="l" fontAlgn="t"/>
                      <a:endParaRPr lang="nl-NL" sz="8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75860"/>
                  </a:ext>
                </a:extLst>
              </a:tr>
              <a:tr h="164402">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8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422751"/>
                  </a:ext>
                </a:extLst>
              </a:tr>
              <a:tr h="223624">
                <a:tc rowSpan="4">
                  <a:txBody>
                    <a:bodyPr/>
                    <a:lstStyle/>
                    <a:p>
                      <a:pPr algn="l" fontAlgn="t"/>
                      <a:r>
                        <a:rPr lang="nl-NL" sz="900" b="1" i="0" u="none" strike="noStrike" dirty="0">
                          <a:solidFill>
                            <a:srgbClr val="000000"/>
                          </a:solidFill>
                          <a:effectLst/>
                          <a:latin typeface="Calibri" panose="020F0502020204030204" pitchFamily="34" charset="0"/>
                        </a:rPr>
                        <a:t>Indien de organisatie niet voldoet aan relevante wet- en regelgeving, kan dit goed verklaard worden door de organisatie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Op welke onderdelen is de organisatie (nog) niet compliant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rgbClr val="000000"/>
                          </a:solidFill>
                          <a:effectLst/>
                          <a:latin typeface="Calibri" panose="020F0502020204030204" pitchFamily="34" charset="0"/>
                        </a:rPr>
                        <a:t>Niet opgenomen</a:t>
                      </a:r>
                    </a:p>
                    <a:p>
                      <a:pPr algn="l" fontAlgn="t"/>
                      <a:endParaRPr lang="nl-NL" sz="8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335432"/>
                  </a:ext>
                </a:extLst>
              </a:tr>
              <a:tr h="223624">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Onderbouw  de keuze</a:t>
                      </a:r>
                    </a:p>
                    <a:p>
                      <a:pPr algn="l" fontAlgn="t"/>
                      <a:r>
                        <a:rPr lang="nl-NL" sz="900" b="0" i="0" u="none" strike="noStrike" dirty="0">
                          <a:solidFill>
                            <a:srgbClr val="000000"/>
                          </a:solidFill>
                          <a:effectLst/>
                          <a:latin typeface="Calibri" panose="020F0502020204030204" pitchFamily="34" charset="0"/>
                        </a:rPr>
                        <a:t>Is er een plan van aanpak om wel te voldoen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8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540058"/>
                  </a:ext>
                </a:extLst>
              </a:tr>
              <a:tr h="223624">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Welke potentiële (aanvaardbare of niet-aanvaardbare) risico's brengt het niet voldoen met zich mee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8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995786"/>
                  </a:ext>
                </a:extLst>
              </a:tr>
              <a:tr h="223624">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Op welke wijze worden de risico's beheerst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8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087874"/>
                  </a:ext>
                </a:extLst>
              </a:tr>
            </a:tbl>
          </a:graphicData>
        </a:graphic>
      </p:graphicFrame>
    </p:spTree>
    <p:extLst>
      <p:ext uri="{BB962C8B-B14F-4D97-AF65-F5344CB8AC3E}">
        <p14:creationId xmlns:p14="http://schemas.microsoft.com/office/powerpoint/2010/main" val="79896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354B254-47D6-4BE1-9A86-F716CD0CE72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graphicFrame>
        <p:nvGraphicFramePr>
          <p:cNvPr id="5" name="Tabel 4">
            <a:extLst>
              <a:ext uri="{FF2B5EF4-FFF2-40B4-BE49-F238E27FC236}">
                <a16:creationId xmlns:a16="http://schemas.microsoft.com/office/drawing/2014/main" id="{C3ADB86E-9469-445D-BE46-CB64EACA1F9F}"/>
              </a:ext>
            </a:extLst>
          </p:cNvPr>
          <p:cNvGraphicFramePr>
            <a:graphicFrameLocks noGrp="1"/>
          </p:cNvGraphicFramePr>
          <p:nvPr>
            <p:extLst>
              <p:ext uri="{D42A27DB-BD31-4B8C-83A1-F6EECF244321}">
                <p14:modId xmlns:p14="http://schemas.microsoft.com/office/powerpoint/2010/main" val="558500872"/>
              </p:ext>
            </p:extLst>
          </p:nvPr>
        </p:nvGraphicFramePr>
        <p:xfrm>
          <a:off x="1629244" y="1112464"/>
          <a:ext cx="7910053" cy="4351533"/>
        </p:xfrm>
        <a:graphic>
          <a:graphicData uri="http://schemas.openxmlformats.org/drawingml/2006/table">
            <a:tbl>
              <a:tblPr>
                <a:tableStyleId>{5C22544A-7EE6-4342-B048-85BDC9FD1C3A}</a:tableStyleId>
              </a:tblPr>
              <a:tblGrid>
                <a:gridCol w="1777948">
                  <a:extLst>
                    <a:ext uri="{9D8B030D-6E8A-4147-A177-3AD203B41FA5}">
                      <a16:colId xmlns:a16="http://schemas.microsoft.com/office/drawing/2014/main" val="970924600"/>
                    </a:ext>
                  </a:extLst>
                </a:gridCol>
                <a:gridCol w="1777948">
                  <a:extLst>
                    <a:ext uri="{9D8B030D-6E8A-4147-A177-3AD203B41FA5}">
                      <a16:colId xmlns:a16="http://schemas.microsoft.com/office/drawing/2014/main" val="719792867"/>
                    </a:ext>
                  </a:extLst>
                </a:gridCol>
                <a:gridCol w="1814232">
                  <a:extLst>
                    <a:ext uri="{9D8B030D-6E8A-4147-A177-3AD203B41FA5}">
                      <a16:colId xmlns:a16="http://schemas.microsoft.com/office/drawing/2014/main" val="3775496133"/>
                    </a:ext>
                  </a:extLst>
                </a:gridCol>
                <a:gridCol w="1814232">
                  <a:extLst>
                    <a:ext uri="{9D8B030D-6E8A-4147-A177-3AD203B41FA5}">
                      <a16:colId xmlns:a16="http://schemas.microsoft.com/office/drawing/2014/main" val="3643914719"/>
                    </a:ext>
                  </a:extLst>
                </a:gridCol>
                <a:gridCol w="725693">
                  <a:extLst>
                    <a:ext uri="{9D8B030D-6E8A-4147-A177-3AD203B41FA5}">
                      <a16:colId xmlns:a16="http://schemas.microsoft.com/office/drawing/2014/main" val="3130857125"/>
                    </a:ext>
                  </a:extLst>
                </a:gridCol>
              </a:tblGrid>
              <a:tr h="157555">
                <a:tc gridSpan="2">
                  <a:txBody>
                    <a:bodyPr/>
                    <a:lstStyle/>
                    <a:p>
                      <a:pPr algn="l" fontAlgn="b"/>
                      <a:r>
                        <a:rPr lang="nl-NL" sz="900" u="none" strike="noStrike" dirty="0">
                          <a:effectLst/>
                        </a:rPr>
                        <a:t>Beoordelingsvragen per norm voor de certificering CBCT</a:t>
                      </a:r>
                      <a:endParaRPr lang="nl-NL" sz="900" b="1" i="0" u="none" strike="noStrike" dirty="0">
                        <a:solidFill>
                          <a:srgbClr val="FFFFFF"/>
                        </a:solidFill>
                        <a:effectLst/>
                        <a:latin typeface="Calibri" panose="020F0502020204030204" pitchFamily="34" charset="0"/>
                      </a:endParaRPr>
                    </a:p>
                  </a:txBody>
                  <a:tcPr marL="4040" marR="4040" marT="4040" marB="0" anchor="b">
                    <a:solidFill>
                      <a:schemeClr val="accent6">
                        <a:lumMod val="60000"/>
                        <a:lumOff val="40000"/>
                      </a:schemeClr>
                    </a:solidFill>
                  </a:tcPr>
                </a:tc>
                <a:tc hMerge="1">
                  <a:txBody>
                    <a:bodyPr/>
                    <a:lstStyle/>
                    <a:p>
                      <a:endParaRPr lang="nl-NL"/>
                    </a:p>
                  </a:txBody>
                  <a:tcPr/>
                </a:tc>
                <a:tc>
                  <a:txBody>
                    <a:bodyPr/>
                    <a:lstStyle/>
                    <a:p>
                      <a:pPr algn="l" fontAlgn="b"/>
                      <a:r>
                        <a:rPr lang="nl-NL" sz="900" u="none" strike="noStrike" dirty="0">
                          <a:effectLst/>
                        </a:rPr>
                        <a:t> </a:t>
                      </a:r>
                      <a:endParaRPr lang="nl-NL" sz="900" b="1" i="0" u="none" strike="noStrike" dirty="0">
                        <a:solidFill>
                          <a:srgbClr val="FFFFFF"/>
                        </a:solidFill>
                        <a:effectLst/>
                        <a:latin typeface="Calibri" panose="020F0502020204030204" pitchFamily="34" charset="0"/>
                      </a:endParaRPr>
                    </a:p>
                  </a:txBody>
                  <a:tcPr marL="4040" marR="4040" marT="4040" marB="0" anchor="b">
                    <a:solidFill>
                      <a:schemeClr val="accent6">
                        <a:lumMod val="60000"/>
                        <a:lumOff val="40000"/>
                      </a:schemeClr>
                    </a:solidFill>
                  </a:tcPr>
                </a:tc>
                <a:tc gridSpan="2">
                  <a:txBody>
                    <a:bodyPr/>
                    <a:lstStyle/>
                    <a:p>
                      <a:pPr algn="l" fontAlgn="b"/>
                      <a:r>
                        <a:rPr lang="nl-NL" sz="900" u="none" strike="noStrike" dirty="0">
                          <a:effectLst/>
                        </a:rPr>
                        <a:t> </a:t>
                      </a:r>
                      <a:endParaRPr lang="nl-NL" sz="900" b="1" i="0" u="none" strike="noStrike" dirty="0">
                        <a:solidFill>
                          <a:srgbClr val="FFFFFF"/>
                        </a:solidFill>
                        <a:effectLst/>
                        <a:latin typeface="Calibri" panose="020F0502020204030204" pitchFamily="34" charset="0"/>
                      </a:endParaRPr>
                    </a:p>
                  </a:txBody>
                  <a:tcPr marL="4040" marR="4040" marT="4040" marB="0" anchor="b">
                    <a:solidFill>
                      <a:schemeClr val="accent6">
                        <a:lumMod val="60000"/>
                        <a:lumOff val="40000"/>
                      </a:schemeClr>
                    </a:solidFill>
                  </a:tcPr>
                </a:tc>
                <a:tc hMerge="1">
                  <a:txBody>
                    <a:bodyPr/>
                    <a:lstStyle/>
                    <a:p>
                      <a:endParaRPr lang="nl-NL"/>
                    </a:p>
                  </a:txBody>
                  <a:tcPr/>
                </a:tc>
                <a:extLst>
                  <a:ext uri="{0D108BD9-81ED-4DB2-BD59-A6C34878D82A}">
                    <a16:rowId xmlns:a16="http://schemas.microsoft.com/office/drawing/2014/main" val="1296179441"/>
                  </a:ext>
                </a:extLst>
              </a:tr>
              <a:tr h="566793">
                <a:tc gridSpan="2">
                  <a:txBody>
                    <a:bodyPr/>
                    <a:lstStyle/>
                    <a:p>
                      <a:pPr algn="l" fontAlgn="b"/>
                      <a:r>
                        <a:rPr lang="nl-NL" sz="700" u="none" strike="noStrike" dirty="0">
                          <a:effectLst/>
                        </a:rPr>
                        <a:t> </a:t>
                      </a:r>
                      <a:endParaRPr lang="nl-NL" sz="700" b="1" i="0" u="none" strike="noStrike" dirty="0">
                        <a:solidFill>
                          <a:srgbClr val="000000"/>
                        </a:solidFill>
                        <a:effectLst/>
                        <a:latin typeface="Calibri" panose="020F0502020204030204" pitchFamily="34" charset="0"/>
                      </a:endParaRPr>
                    </a:p>
                  </a:txBody>
                  <a:tcPr marL="4040" marR="4040" marT="4040" marB="0" anchor="b">
                    <a:solidFill>
                      <a:schemeClr val="accent6">
                        <a:lumMod val="20000"/>
                        <a:lumOff val="80000"/>
                      </a:schemeClr>
                    </a:solidFill>
                  </a:tcPr>
                </a:tc>
                <a:tc hMerge="1">
                  <a:txBody>
                    <a:bodyPr/>
                    <a:lstStyle/>
                    <a:p>
                      <a:endParaRPr lang="nl-NL"/>
                    </a:p>
                  </a:txBody>
                  <a:tcPr/>
                </a:tc>
                <a:tc gridSpan="3">
                  <a:txBody>
                    <a:bodyPr/>
                    <a:lstStyle/>
                    <a:p>
                      <a:pPr algn="l" fontAlgn="b"/>
                      <a:r>
                        <a:rPr lang="nl-NL" sz="700" u="none" strike="noStrike" dirty="0">
                          <a:effectLst/>
                        </a:rPr>
                        <a:t>Beoordeling </a:t>
                      </a:r>
                      <a:br>
                        <a:rPr lang="nl-NL" sz="700" u="none" strike="noStrike" dirty="0">
                          <a:effectLst/>
                        </a:rPr>
                      </a:br>
                      <a:r>
                        <a:rPr lang="nl-NL" sz="700" u="none" strike="noStrike" dirty="0">
                          <a:effectLst/>
                        </a:rPr>
                        <a:t>0= niet</a:t>
                      </a:r>
                      <a:br>
                        <a:rPr lang="nl-NL" sz="700" u="none" strike="noStrike" dirty="0">
                          <a:effectLst/>
                        </a:rPr>
                      </a:br>
                      <a:r>
                        <a:rPr lang="nl-NL" sz="700" u="none" strike="noStrike" dirty="0">
                          <a:effectLst/>
                        </a:rPr>
                        <a:t>1= beperkt</a:t>
                      </a:r>
                      <a:br>
                        <a:rPr lang="nl-NL" sz="700" u="none" strike="noStrike" dirty="0">
                          <a:effectLst/>
                        </a:rPr>
                      </a:br>
                      <a:r>
                        <a:rPr lang="nl-NL" sz="700" u="none" strike="noStrike" dirty="0">
                          <a:effectLst/>
                        </a:rPr>
                        <a:t>2= grotendeels</a:t>
                      </a:r>
                      <a:br>
                        <a:rPr lang="nl-NL" sz="700" u="none" strike="noStrike" dirty="0">
                          <a:effectLst/>
                        </a:rPr>
                      </a:br>
                      <a:r>
                        <a:rPr lang="nl-NL" sz="700" u="none" strike="noStrike" dirty="0">
                          <a:effectLst/>
                        </a:rPr>
                        <a:t>3= volledig</a:t>
                      </a:r>
                      <a:endParaRPr lang="nl-NL" sz="700" b="1" i="0" u="none" strike="noStrike" dirty="0">
                        <a:solidFill>
                          <a:srgbClr val="000000"/>
                        </a:solidFill>
                        <a:effectLst/>
                        <a:latin typeface="Calibri" panose="020F0502020204030204" pitchFamily="34" charset="0"/>
                      </a:endParaRPr>
                    </a:p>
                  </a:txBody>
                  <a:tcPr marL="4040" marR="4040" marT="4040" marB="0" anchor="b">
                    <a:solidFill>
                      <a:schemeClr val="accent6">
                        <a:lumMod val="20000"/>
                        <a:lumOff val="80000"/>
                      </a:schemeClr>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373507293"/>
                  </a:ext>
                </a:extLst>
              </a:tr>
              <a:tr h="127256">
                <a:tc>
                  <a:txBody>
                    <a:bodyPr/>
                    <a:lstStyle/>
                    <a:p>
                      <a:pPr algn="l" fontAlgn="b"/>
                      <a:r>
                        <a:rPr lang="nl-NL" sz="700" u="none" strike="noStrike" dirty="0">
                          <a:effectLst/>
                        </a:rPr>
                        <a:t>Norm</a:t>
                      </a:r>
                      <a:endParaRPr lang="nl-NL" sz="700" b="1" i="0" u="none" strike="noStrike" dirty="0">
                        <a:solidFill>
                          <a:srgbClr val="000000"/>
                        </a:solidFill>
                        <a:effectLst/>
                        <a:latin typeface="Calibri" panose="020F0502020204030204" pitchFamily="34" charset="0"/>
                      </a:endParaRPr>
                    </a:p>
                  </a:txBody>
                  <a:tcPr marL="4040" marR="4040" marT="4040" marB="0" anchor="b">
                    <a:solidFill>
                      <a:schemeClr val="accent6">
                        <a:lumMod val="20000"/>
                        <a:lumOff val="80000"/>
                      </a:schemeClr>
                    </a:solidFill>
                  </a:tcPr>
                </a:tc>
                <a:tc>
                  <a:txBody>
                    <a:bodyPr/>
                    <a:lstStyle/>
                    <a:p>
                      <a:pPr algn="l" fontAlgn="t"/>
                      <a:r>
                        <a:rPr lang="nl-NL" sz="700" u="none" strike="noStrike" dirty="0">
                          <a:effectLst/>
                        </a:rPr>
                        <a:t>Beoordelingsvraag</a:t>
                      </a:r>
                      <a:endParaRPr lang="nl-NL" sz="700" b="1" i="0" u="none" strike="noStrike" dirty="0">
                        <a:solidFill>
                          <a:srgbClr val="000000"/>
                        </a:solidFill>
                        <a:effectLst/>
                        <a:latin typeface="Calibri" panose="020F0502020204030204" pitchFamily="34" charset="0"/>
                      </a:endParaRPr>
                    </a:p>
                  </a:txBody>
                  <a:tcPr marL="4040" marR="4040" marT="4040" marB="0">
                    <a:solidFill>
                      <a:schemeClr val="accent6">
                        <a:lumMod val="20000"/>
                        <a:lumOff val="80000"/>
                      </a:schemeClr>
                    </a:solidFill>
                  </a:tcPr>
                </a:tc>
                <a:tc>
                  <a:txBody>
                    <a:bodyPr/>
                    <a:lstStyle/>
                    <a:p>
                      <a:pPr algn="l" fontAlgn="t"/>
                      <a:r>
                        <a:rPr lang="nl-NL" sz="700" u="none" strike="noStrike">
                          <a:effectLst/>
                        </a:rPr>
                        <a:t>Ja - waar blijkt dat uit</a:t>
                      </a:r>
                      <a:endParaRPr lang="nl-NL" sz="700" b="1" i="0" u="none" strike="noStrike">
                        <a:solidFill>
                          <a:srgbClr val="000000"/>
                        </a:solidFill>
                        <a:effectLst/>
                        <a:latin typeface="Calibri" panose="020F0502020204030204" pitchFamily="34" charset="0"/>
                      </a:endParaRPr>
                    </a:p>
                  </a:txBody>
                  <a:tcPr marL="4040" marR="4040" marT="4040" marB="0">
                    <a:solidFill>
                      <a:schemeClr val="accent6">
                        <a:lumMod val="20000"/>
                        <a:lumOff val="80000"/>
                      </a:schemeClr>
                    </a:solidFill>
                  </a:tcPr>
                </a:tc>
                <a:tc>
                  <a:txBody>
                    <a:bodyPr/>
                    <a:lstStyle/>
                    <a:p>
                      <a:pPr algn="l" fontAlgn="b"/>
                      <a:r>
                        <a:rPr lang="nl-NL" sz="700" u="none" strike="noStrike" dirty="0">
                          <a:effectLst/>
                        </a:rPr>
                        <a:t>Nee  -  Wat moet er gebeuren om er te komen</a:t>
                      </a:r>
                      <a:endParaRPr lang="nl-NL" sz="700" b="1" i="0" u="none" strike="noStrike" dirty="0">
                        <a:solidFill>
                          <a:srgbClr val="000000"/>
                        </a:solidFill>
                        <a:effectLst/>
                        <a:latin typeface="Calibri" panose="020F0502020204030204" pitchFamily="34" charset="0"/>
                      </a:endParaRPr>
                    </a:p>
                  </a:txBody>
                  <a:tcPr marL="4040" marR="4040" marT="4040" marB="0" anchor="b">
                    <a:solidFill>
                      <a:schemeClr val="accent6">
                        <a:lumMod val="20000"/>
                        <a:lumOff val="80000"/>
                      </a:schemeClr>
                    </a:solidFill>
                  </a:tcPr>
                </a:tc>
                <a:tc>
                  <a:txBody>
                    <a:bodyPr/>
                    <a:lstStyle/>
                    <a:p>
                      <a:pPr algn="l" fontAlgn="b"/>
                      <a:r>
                        <a:rPr lang="nl-NL" sz="700" u="none" strike="noStrike" dirty="0">
                          <a:effectLst/>
                        </a:rPr>
                        <a:t>Planning</a:t>
                      </a:r>
                      <a:endParaRPr lang="nl-NL" sz="700" b="1" i="0" u="none" strike="noStrike" dirty="0">
                        <a:solidFill>
                          <a:srgbClr val="000000"/>
                        </a:solidFill>
                        <a:effectLst/>
                        <a:latin typeface="Calibri" panose="020F0502020204030204" pitchFamily="34" charset="0"/>
                      </a:endParaRPr>
                    </a:p>
                  </a:txBody>
                  <a:tcPr marL="4040" marR="4040" marT="4040" marB="0" anchor="b">
                    <a:solidFill>
                      <a:schemeClr val="accent6">
                        <a:lumMod val="20000"/>
                        <a:lumOff val="80000"/>
                      </a:schemeClr>
                    </a:solidFill>
                  </a:tcPr>
                </a:tc>
                <a:extLst>
                  <a:ext uri="{0D108BD9-81ED-4DB2-BD59-A6C34878D82A}">
                    <a16:rowId xmlns:a16="http://schemas.microsoft.com/office/drawing/2014/main" val="127679880"/>
                  </a:ext>
                </a:extLst>
              </a:tr>
              <a:tr h="430650">
                <a:tc rowSpan="5">
                  <a:txBody>
                    <a:bodyPr/>
                    <a:lstStyle/>
                    <a:p>
                      <a:pPr algn="l" fontAlgn="ctr"/>
                      <a:r>
                        <a:rPr lang="nl-NL" sz="700" u="none" strike="noStrike" dirty="0">
                          <a:effectLst/>
                        </a:rPr>
                        <a:t>Missie-visie-strategie-beleid en </a:t>
                      </a:r>
                      <a:r>
                        <a:rPr lang="nl-NL" sz="700" u="none" strike="noStrike" dirty="0" err="1">
                          <a:effectLst/>
                        </a:rPr>
                        <a:t>Opdrachtnemerschap</a:t>
                      </a:r>
                      <a:r>
                        <a:rPr lang="nl-NL" sz="700" u="none" strike="noStrike" dirty="0">
                          <a:effectLst/>
                        </a:rPr>
                        <a:t>, </a:t>
                      </a:r>
                      <a:br>
                        <a:rPr lang="nl-NL" sz="700" u="none" strike="noStrike" dirty="0">
                          <a:effectLst/>
                        </a:rPr>
                      </a:br>
                      <a:r>
                        <a:rPr lang="nl-NL" sz="700" u="none" strike="noStrike" dirty="0">
                          <a:effectLst/>
                        </a:rPr>
                        <a:t>Middelen, Mensen,</a:t>
                      </a:r>
                      <a:br>
                        <a:rPr lang="nl-NL" sz="700" u="none" strike="noStrike" dirty="0">
                          <a:effectLst/>
                        </a:rPr>
                      </a:br>
                      <a:r>
                        <a:rPr lang="nl-NL" sz="700" u="none" strike="noStrike" dirty="0">
                          <a:effectLst/>
                        </a:rPr>
                        <a:t>Samenwerking en </a:t>
                      </a:r>
                      <a:br>
                        <a:rPr lang="nl-NL" sz="700" u="none" strike="noStrike" dirty="0">
                          <a:effectLst/>
                        </a:rPr>
                      </a:br>
                      <a:r>
                        <a:rPr lang="nl-NL" sz="700" u="none" strike="noStrike" dirty="0">
                          <a:effectLst/>
                        </a:rPr>
                        <a:t>Producten &amp; diensten </a:t>
                      </a:r>
                      <a:endParaRPr lang="nl-NL" sz="700" b="0" i="0" u="none" strike="noStrike" dirty="0">
                        <a:solidFill>
                          <a:srgbClr val="000000"/>
                        </a:solidFill>
                        <a:effectLst/>
                        <a:latin typeface="Calibri" panose="020F0502020204030204" pitchFamily="34" charset="0"/>
                      </a:endParaRPr>
                    </a:p>
                  </a:txBody>
                  <a:tcPr marL="4040" marR="4040" marT="4040" marB="0" anchor="ctr">
                    <a:solidFill>
                      <a:schemeClr val="accent6">
                        <a:lumMod val="20000"/>
                        <a:lumOff val="80000"/>
                      </a:schemeClr>
                    </a:solidFill>
                  </a:tcPr>
                </a:tc>
                <a:tc>
                  <a:txBody>
                    <a:bodyPr/>
                    <a:lstStyle/>
                    <a:p>
                      <a:pPr algn="l" fontAlgn="t"/>
                      <a:r>
                        <a:rPr lang="nl-NL" sz="700" u="none" strike="noStrike">
                          <a:effectLst/>
                        </a:rPr>
                        <a:t>Is sprake van een innovatieve en wendbare aanpak die – in lijn met de ambitie van de organisatie -leidt tot een toekomstbestendige organisatie</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dirty="0">
                          <a:effectLst/>
                        </a:rPr>
                        <a:t> </a:t>
                      </a:r>
                      <a:endParaRPr lang="nl-NL" sz="700" b="0" i="0" u="none" strike="noStrike" dirty="0">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3629546612"/>
                  </a:ext>
                </a:extLst>
              </a:tr>
              <a:tr h="363588">
                <a:tc vMerge="1">
                  <a:txBody>
                    <a:bodyPr/>
                    <a:lstStyle/>
                    <a:p>
                      <a:endParaRPr lang="nl-NL"/>
                    </a:p>
                  </a:txBody>
                  <a:tcPr/>
                </a:tc>
                <a:tc>
                  <a:txBody>
                    <a:bodyPr/>
                    <a:lstStyle/>
                    <a:p>
                      <a:pPr algn="l" fontAlgn="t"/>
                      <a:r>
                        <a:rPr lang="nl-NL" sz="700" u="none" strike="noStrike">
                          <a:effectLst/>
                        </a:rPr>
                        <a:t>Is de aanpak SMART- geformuleerd in gewenste resultaten c.q. (bijdrage aan) maatschappelijke effecten</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2303884220"/>
                  </a:ext>
                </a:extLst>
              </a:tr>
              <a:tr h="121196">
                <a:tc vMerge="1">
                  <a:txBody>
                    <a:bodyPr/>
                    <a:lstStyle/>
                    <a:p>
                      <a:endParaRPr lang="nl-NL"/>
                    </a:p>
                  </a:txBody>
                  <a:tcPr/>
                </a:tc>
                <a:tc>
                  <a:txBody>
                    <a:bodyPr/>
                    <a:lstStyle/>
                    <a:p>
                      <a:pPr algn="l" fontAlgn="t"/>
                      <a:r>
                        <a:rPr lang="nl-NL" sz="700" u="none" strike="noStrike">
                          <a:effectLst/>
                        </a:rPr>
                        <a:t>Is de aanpak geïmplementeerd in de praktijk</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3180736080"/>
                  </a:ext>
                </a:extLst>
              </a:tr>
              <a:tr h="363588">
                <a:tc vMerge="1">
                  <a:txBody>
                    <a:bodyPr/>
                    <a:lstStyle/>
                    <a:p>
                      <a:endParaRPr lang="nl-NL"/>
                    </a:p>
                  </a:txBody>
                  <a:tcPr/>
                </a:tc>
                <a:tc>
                  <a:txBody>
                    <a:bodyPr/>
                    <a:lstStyle/>
                    <a:p>
                      <a:pPr algn="l" fontAlgn="t"/>
                      <a:r>
                        <a:rPr lang="nl-NL" sz="700" u="none" strike="noStrike">
                          <a:effectLst/>
                        </a:rPr>
                        <a:t>Wordt de aanpak periodiek geëvalueerd en, indien noodzakelijk, opgevolgd met concrete verbetermaatregelen</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1619489837"/>
                  </a:ext>
                </a:extLst>
              </a:tr>
              <a:tr h="323997">
                <a:tc vMerge="1">
                  <a:txBody>
                    <a:bodyPr/>
                    <a:lstStyle/>
                    <a:p>
                      <a:endParaRPr lang="nl-NL"/>
                    </a:p>
                  </a:txBody>
                  <a:tcPr/>
                </a:tc>
                <a:tc>
                  <a:txBody>
                    <a:bodyPr/>
                    <a:lstStyle/>
                    <a:p>
                      <a:pPr algn="l" fontAlgn="t"/>
                      <a:r>
                        <a:rPr lang="nl-NL" sz="700" u="none" strike="noStrike">
                          <a:effectLst/>
                        </a:rPr>
                        <a:t>Is de aanpak besproken met de stakeholders? En in lijn met gezamenlijke aanpak bepaalde ketenprojecten?</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760953572"/>
                  </a:ext>
                </a:extLst>
              </a:tr>
              <a:tr h="509023">
                <a:tc rowSpan="4">
                  <a:txBody>
                    <a:bodyPr/>
                    <a:lstStyle/>
                    <a:p>
                      <a:pPr algn="l" fontAlgn="ctr"/>
                      <a:r>
                        <a:rPr lang="nl-NL" sz="700" u="none" strike="noStrike" dirty="0">
                          <a:effectLst/>
                        </a:rPr>
                        <a:t>Resultaten &amp; verantwoording </a:t>
                      </a:r>
                      <a:endParaRPr lang="nl-NL" sz="700" b="0" i="0" u="none" strike="noStrike" dirty="0">
                        <a:solidFill>
                          <a:srgbClr val="000000"/>
                        </a:solidFill>
                        <a:effectLst/>
                        <a:latin typeface="Calibri" panose="020F0502020204030204" pitchFamily="34" charset="0"/>
                      </a:endParaRPr>
                    </a:p>
                  </a:txBody>
                  <a:tcPr marL="4040" marR="4040" marT="4040" marB="0" anchor="ctr">
                    <a:solidFill>
                      <a:schemeClr val="accent6">
                        <a:lumMod val="20000"/>
                        <a:lumOff val="80000"/>
                      </a:schemeClr>
                    </a:solidFill>
                  </a:tcPr>
                </a:tc>
                <a:tc>
                  <a:txBody>
                    <a:bodyPr/>
                    <a:lstStyle/>
                    <a:p>
                      <a:pPr algn="l" fontAlgn="t"/>
                      <a:r>
                        <a:rPr lang="nl-NL" sz="700" u="none" strike="noStrike">
                          <a:effectLst/>
                        </a:rPr>
                        <a:t>Heeft de organisatie een aanpak om gewenste resultaten c.q. (bijdrage aan) maatschappelijke effecten te meten/monitoren en wordt deze periode gedeeld met de opdrachtgever?</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4154742433"/>
                  </a:ext>
                </a:extLst>
              </a:tr>
              <a:tr h="484784">
                <a:tc vMerge="1">
                  <a:txBody>
                    <a:bodyPr/>
                    <a:lstStyle/>
                    <a:p>
                      <a:endParaRPr lang="nl-NL"/>
                    </a:p>
                  </a:txBody>
                  <a:tcPr/>
                </a:tc>
                <a:tc>
                  <a:txBody>
                    <a:bodyPr/>
                    <a:lstStyle/>
                    <a:p>
                      <a:pPr algn="l" fontAlgn="t"/>
                      <a:r>
                        <a:rPr lang="nl-NL" sz="700" u="none" strike="noStrike">
                          <a:effectLst/>
                        </a:rPr>
                        <a:t>Beschikt de organisatie over relevante informatie die laat zien in hoeverre gewenste resultaten c.q. (bijdragen aan) maatschappelijke effecten zijn gerealiseerd</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1075555566"/>
                  </a:ext>
                </a:extLst>
              </a:tr>
              <a:tr h="533262">
                <a:tc vMerge="1">
                  <a:txBody>
                    <a:bodyPr/>
                    <a:lstStyle/>
                    <a:p>
                      <a:endParaRPr lang="nl-NL"/>
                    </a:p>
                  </a:txBody>
                  <a:tcPr/>
                </a:tc>
                <a:tc>
                  <a:txBody>
                    <a:bodyPr/>
                    <a:lstStyle/>
                    <a:p>
                      <a:pPr algn="l" fontAlgn="t"/>
                      <a:r>
                        <a:rPr lang="nl-NL" sz="700" u="none" strike="noStrike">
                          <a:effectLst/>
                        </a:rPr>
                        <a:t>Indien blijkt dat de gewenste resultaten c.q. (bijdrage aan) maatschappelijke effecten niet zijn gerealiseerd, wordt dit dan verklaard en opgevolgd met concrete verbetermaatregelen</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2475818358"/>
                  </a:ext>
                </a:extLst>
              </a:tr>
              <a:tr h="369648">
                <a:tc vMerge="1">
                  <a:txBody>
                    <a:bodyPr/>
                    <a:lstStyle/>
                    <a:p>
                      <a:endParaRPr lang="nl-NL"/>
                    </a:p>
                  </a:txBody>
                  <a:tcPr/>
                </a:tc>
                <a:tc>
                  <a:txBody>
                    <a:bodyPr/>
                    <a:lstStyle/>
                    <a:p>
                      <a:pPr algn="l" fontAlgn="t"/>
                      <a:r>
                        <a:rPr lang="nl-NL" sz="700" u="none" strike="noStrike">
                          <a:effectLst/>
                        </a:rPr>
                        <a:t>Wordt de aanpak m.b.t. meten/monitoren van gewenste resultaten c.q. (bijdrage aan) maatschappelijke effecten geëvalueerd</a:t>
                      </a:r>
                      <a:endParaRPr lang="nl-NL" sz="700" b="0" i="0" u="none" strike="noStrike">
                        <a:solidFill>
                          <a:srgbClr val="000000"/>
                        </a:solidFill>
                        <a:effectLst/>
                        <a:latin typeface="Calibri" panose="020F0502020204030204" pitchFamily="34" charset="0"/>
                      </a:endParaRPr>
                    </a:p>
                  </a:txBody>
                  <a:tcPr marL="4040" marR="4040" marT="4040" marB="0"/>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4040" marR="4040" marT="4040" marB="0" anchor="ctr"/>
                </a:tc>
                <a:tc>
                  <a:txBody>
                    <a:bodyPr/>
                    <a:lstStyle/>
                    <a:p>
                      <a:pPr algn="l" fontAlgn="ctr"/>
                      <a:r>
                        <a:rPr lang="nl-NL" sz="700" u="none" strike="noStrike" dirty="0">
                          <a:effectLst/>
                        </a:rPr>
                        <a:t> </a:t>
                      </a:r>
                      <a:endParaRPr lang="nl-NL" sz="700" b="0" i="0" u="none" strike="noStrike" dirty="0">
                        <a:solidFill>
                          <a:srgbClr val="000000"/>
                        </a:solidFill>
                        <a:effectLst/>
                        <a:latin typeface="Calibri" panose="020F0502020204030204" pitchFamily="34" charset="0"/>
                      </a:endParaRPr>
                    </a:p>
                  </a:txBody>
                  <a:tcPr marL="4040" marR="4040" marT="4040" marB="0" anchor="ctr"/>
                </a:tc>
                <a:extLst>
                  <a:ext uri="{0D108BD9-81ED-4DB2-BD59-A6C34878D82A}">
                    <a16:rowId xmlns:a16="http://schemas.microsoft.com/office/drawing/2014/main" val="185206955"/>
                  </a:ext>
                </a:extLst>
              </a:tr>
            </a:tbl>
          </a:graphicData>
        </a:graphic>
      </p:graphicFrame>
      <p:sp>
        <p:nvSpPr>
          <p:cNvPr id="6" name="Tekstvak 5">
            <a:extLst>
              <a:ext uri="{FF2B5EF4-FFF2-40B4-BE49-F238E27FC236}">
                <a16:creationId xmlns:a16="http://schemas.microsoft.com/office/drawing/2014/main" id="{1A53D20F-4522-480D-B32F-8CCB08CBC33D}"/>
              </a:ext>
            </a:extLst>
          </p:cNvPr>
          <p:cNvSpPr txBox="1"/>
          <p:nvPr/>
        </p:nvSpPr>
        <p:spPr>
          <a:xfrm>
            <a:off x="1629244" y="587229"/>
            <a:ext cx="1082797" cy="344710"/>
          </a:xfrm>
          <a:prstGeom prst="rect">
            <a:avLst/>
          </a:prstGeom>
          <a:noFill/>
        </p:spPr>
        <p:txBody>
          <a:bodyPr wrap="none" rtlCol="0">
            <a:spAutoFit/>
          </a:bodyPr>
          <a:lstStyle/>
          <a:p>
            <a:pPr>
              <a:lnSpc>
                <a:spcPct val="80000"/>
              </a:lnSpc>
              <a:spcBef>
                <a:spcPct val="0"/>
              </a:spcBef>
            </a:pPr>
            <a:r>
              <a:rPr lang="nl-NL" sz="2000" b="1" dirty="0">
                <a:solidFill>
                  <a:srgbClr val="008ACE"/>
                </a:solidFill>
                <a:ea typeface="+mj-ea"/>
                <a:cs typeface="+mj-cs"/>
              </a:rPr>
              <a:t>Bijlage 1</a:t>
            </a:r>
          </a:p>
        </p:txBody>
      </p:sp>
    </p:spTree>
    <p:extLst>
      <p:ext uri="{BB962C8B-B14F-4D97-AF65-F5344CB8AC3E}">
        <p14:creationId xmlns:p14="http://schemas.microsoft.com/office/powerpoint/2010/main" val="346471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21">
            <a:extLst>
              <a:ext uri="{FF2B5EF4-FFF2-40B4-BE49-F238E27FC236}">
                <a16:creationId xmlns:a16="http://schemas.microsoft.com/office/drawing/2014/main" id="{3A44D377-B56C-4A3C-862C-243BC9F72396}"/>
              </a:ext>
            </a:extLst>
          </p:cNvPr>
          <p:cNvSpPr>
            <a:spLocks noGrp="1"/>
          </p:cNvSpPr>
          <p:nvPr>
            <p:ph type="body" sz="quarter" idx="15"/>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l-NL" sz="1200" b="0" i="0" u="none" strike="noStrike" kern="1200" cap="none" spc="0" normalizeH="0" baseline="0" noProof="0" dirty="0">
              <a:ln>
                <a:noFill/>
              </a:ln>
              <a:solidFill>
                <a:srgbClr val="008ACE"/>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nl-NL" sz="1200" dirty="0">
              <a:latin typeface="Calibri Light" panose="020F0302020204030204"/>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l-NL" sz="1200" b="0" i="0" u="none" strike="noStrike" kern="1200" cap="none" spc="0" normalizeH="0" baseline="0" noProof="0" dirty="0">
              <a:ln>
                <a:noFill/>
              </a:ln>
              <a:solidFill>
                <a:srgbClr val="008ACE"/>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nl-NL" sz="1200" dirty="0">
              <a:latin typeface="Calibri Light" panose="020F0302020204030204"/>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l-NL" sz="1200" b="0" i="0" u="none" strike="noStrike" kern="1200" cap="none" spc="0" normalizeH="0" baseline="0" noProof="0" dirty="0">
              <a:ln>
                <a:noFill/>
              </a:ln>
              <a:solidFill>
                <a:srgbClr val="008ACE"/>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8ACE"/>
                </a:solidFill>
                <a:effectLst/>
                <a:uLnTx/>
                <a:uFillTx/>
                <a:latin typeface="Calibri Light" panose="020F0302020204030204"/>
                <a:ea typeface="+mn-ea"/>
                <a:cs typeface="+mn-cs"/>
              </a:rPr>
              <a:t>Frederike Kuijpers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l-NL" sz="1200" b="0" i="0" u="none" strike="noStrike" kern="1200" cap="none" spc="0" normalizeH="0" baseline="0" noProof="0" dirty="0">
              <a:ln>
                <a:noFill/>
              </a:ln>
              <a:solidFill>
                <a:srgbClr val="008ACE"/>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8ACE"/>
                </a:solidFill>
                <a:effectLst/>
                <a:uLnTx/>
                <a:uFillTx/>
                <a:latin typeface="Calibri Light" panose="020F0302020204030204"/>
                <a:ea typeface="+mn-ea"/>
                <a:cs typeface="+mn-cs"/>
              </a:rPr>
              <a:t>Heb je vragen? Laat het me weten @ </a:t>
            </a:r>
            <a:r>
              <a:rPr kumimoji="0" lang="nl-NL" sz="1200" b="0" i="0" u="none" strike="noStrike" kern="1200" cap="none" spc="0" normalizeH="0" baseline="0" noProof="0" dirty="0">
                <a:ln>
                  <a:noFill/>
                </a:ln>
                <a:solidFill>
                  <a:srgbClr val="008ACE"/>
                </a:solidFill>
                <a:effectLst/>
                <a:uLnTx/>
                <a:uFillTx/>
                <a:latin typeface="Calibri Light" panose="020F0302020204030204"/>
                <a:ea typeface="+mn-ea"/>
                <a:cs typeface="+mn-cs"/>
                <a:hlinkClick r:id="rId2"/>
              </a:rPr>
              <a:t>fkuijpers@probiblio.nl</a:t>
            </a:r>
            <a:r>
              <a:rPr kumimoji="0" lang="nl-NL" sz="1200" b="0" i="0" u="none" strike="noStrike" kern="1200" cap="none" spc="0" normalizeH="0" baseline="0" noProof="0" dirty="0">
                <a:ln>
                  <a:noFill/>
                </a:ln>
                <a:solidFill>
                  <a:srgbClr val="008ACE"/>
                </a:solidFill>
                <a:effectLst/>
                <a:uLnTx/>
                <a:uFillTx/>
                <a:latin typeface="Calibri Light" panose="020F0302020204030204"/>
                <a:ea typeface="+mn-ea"/>
                <a:cs typeface="+mn-cs"/>
              </a:rPr>
              <a:t> </a:t>
            </a:r>
          </a:p>
          <a:p>
            <a:endParaRPr lang="nl-NL" dirty="0"/>
          </a:p>
        </p:txBody>
      </p:sp>
    </p:spTree>
    <p:extLst>
      <p:ext uri="{BB962C8B-B14F-4D97-AF65-F5344CB8AC3E}">
        <p14:creationId xmlns:p14="http://schemas.microsoft.com/office/powerpoint/2010/main" val="268414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E60B5A3-F032-4FFD-BA59-F52A9501013B}"/>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3" name="Tijdelijke aanduiding voor tekst 2">
            <a:extLst>
              <a:ext uri="{FF2B5EF4-FFF2-40B4-BE49-F238E27FC236}">
                <a16:creationId xmlns:a16="http://schemas.microsoft.com/office/drawing/2014/main" id="{345AAAB6-9A20-4B44-B947-D6D2010E7078}"/>
              </a:ext>
            </a:extLst>
          </p:cNvPr>
          <p:cNvSpPr>
            <a:spLocks noGrp="1"/>
          </p:cNvSpPr>
          <p:nvPr>
            <p:ph type="body" sz="quarter" idx="13"/>
          </p:nvPr>
        </p:nvSpPr>
        <p:spPr>
          <a:xfrm>
            <a:off x="1275814" y="1455628"/>
            <a:ext cx="7212203" cy="4525722"/>
          </a:xfrm>
        </p:spPr>
        <p:txBody>
          <a:bodyPr/>
          <a:lstStyle/>
          <a:p>
            <a:pPr marL="0" marR="0" lvl="0" indent="0" algn="l" defTabSz="914400" rtl="0" eaLnBrk="1" fontAlgn="auto" latinLnBrk="0" hangingPunct="1">
              <a:lnSpc>
                <a:spcPct val="100000"/>
              </a:lnSpc>
              <a:spcBef>
                <a:spcPts val="500"/>
              </a:spcBef>
              <a:spcAft>
                <a:spcPts val="500"/>
              </a:spcAft>
              <a:buClrTx/>
              <a:buSzTx/>
              <a:buFontTx/>
              <a:buNone/>
              <a:tabLst/>
              <a:defRPr/>
            </a:pPr>
            <a:endParaRPr kumimoji="0" lang="nl-NL" sz="1600" b="1" i="0" u="none" strike="noStrike" kern="1200" cap="none" spc="0" normalizeH="0" baseline="0" noProof="0" dirty="0">
              <a:ln>
                <a:noFill/>
              </a:ln>
              <a:solidFill>
                <a:srgbClr val="008ACE"/>
              </a:solidFill>
              <a:effectLst/>
              <a:uLnTx/>
              <a:uFillTx/>
              <a:latin typeface="Calibri" panose="020F0502020204030204" pitchFamily="34" charset="0"/>
              <a:ea typeface="+mn-ea"/>
              <a:cs typeface="Calibri" panose="020F0502020204030204" pitchFamily="34" charset="0"/>
            </a:endParaRPr>
          </a:p>
          <a:p>
            <a:pPr marL="228600" marR="0" lvl="0" indent="-228600" algn="just" defTabSz="914400" rtl="0" eaLnBrk="1" fontAlgn="auto" latinLnBrk="0" hangingPunct="1">
              <a:lnSpc>
                <a:spcPct val="100000"/>
              </a:lnSpc>
              <a:spcBef>
                <a:spcPts val="500"/>
              </a:spcBef>
              <a:spcAft>
                <a:spcPts val="500"/>
              </a:spcAft>
              <a:buClrTx/>
              <a:buSzTx/>
              <a:buFontTx/>
              <a:buAutoNum type="arabicPeriod"/>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Inleiding……………………………………………………………………………………………………..  3</a:t>
            </a:r>
          </a:p>
          <a:p>
            <a:pPr marL="228600" marR="0" lvl="0" indent="-228600" algn="just" defTabSz="914400" rtl="0" eaLnBrk="1" fontAlgn="auto" latinLnBrk="0" hangingPunct="1">
              <a:lnSpc>
                <a:spcPct val="100000"/>
              </a:lnSpc>
              <a:spcBef>
                <a:spcPts val="500"/>
              </a:spcBef>
              <a:spcAft>
                <a:spcPts val="500"/>
              </a:spcAft>
              <a:buClrTx/>
              <a:buSzTx/>
              <a:buFontTx/>
              <a:buAutoNum type="arabicPeriod"/>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Quotes………………………..…………………………………………………………………….…..…..  4</a:t>
            </a:r>
          </a:p>
          <a:p>
            <a:pPr marL="228600" marR="0" lvl="0" indent="-228600" algn="just" defTabSz="914400" rtl="0" eaLnBrk="1" fontAlgn="auto" latinLnBrk="0" hangingPunct="1">
              <a:lnSpc>
                <a:spcPct val="100000"/>
              </a:lnSpc>
              <a:spcBef>
                <a:spcPts val="500"/>
              </a:spcBef>
              <a:spcAft>
                <a:spcPts val="500"/>
              </a:spcAft>
              <a:buClrTx/>
              <a:buSzTx/>
              <a:buFontTx/>
              <a:buAutoNum type="arabicPeriod"/>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Voordat je begint..………………………………………………………………………..…………….  5</a:t>
            </a:r>
          </a:p>
          <a:p>
            <a:pPr marL="228600" marR="0" lvl="0" indent="-228600" algn="just" defTabSz="914400" rtl="0" eaLnBrk="1" fontAlgn="auto" latinLnBrk="0" hangingPunct="1">
              <a:lnSpc>
                <a:spcPct val="100000"/>
              </a:lnSpc>
              <a:spcBef>
                <a:spcPts val="500"/>
              </a:spcBef>
              <a:spcAft>
                <a:spcPts val="500"/>
              </a:spcAft>
              <a:buClrTx/>
              <a:buSzTx/>
              <a:buFontTx/>
              <a:buAutoNum type="arabicPeriod"/>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Thema’s ………………………………………………………………………………………………….….  6</a:t>
            </a:r>
          </a:p>
          <a:p>
            <a:pPr marL="0" marR="0" lvl="0" indent="0" algn="just" defTabSz="914400" rtl="0" eaLnBrk="1" fontAlgn="auto" latinLnBrk="0" hangingPunct="1">
              <a:lnSpc>
                <a:spcPct val="100000"/>
              </a:lnSpc>
              <a:spcBef>
                <a:spcPts val="500"/>
              </a:spcBef>
              <a:spcAft>
                <a:spcPts val="500"/>
              </a:spcAft>
              <a:buClrTx/>
              <a:buSzTx/>
              <a:buFontTx/>
              <a:buNone/>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      Leiderschap………….……………...………………………………………………………………...….  6</a:t>
            </a:r>
          </a:p>
          <a:p>
            <a:pPr marL="0" marR="0" lvl="0" indent="0" algn="just" defTabSz="914400" rtl="0" eaLnBrk="1" fontAlgn="auto" latinLnBrk="0" hangingPunct="1">
              <a:lnSpc>
                <a:spcPct val="100000"/>
              </a:lnSpc>
              <a:spcBef>
                <a:spcPts val="500"/>
              </a:spcBef>
              <a:spcAft>
                <a:spcPts val="500"/>
              </a:spcAft>
              <a:buClrTx/>
              <a:buSzTx/>
              <a:buFontTx/>
              <a:buNone/>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      Strategie en beleid…………………….…………………………………….……….…..…………...  7               </a:t>
            </a:r>
          </a:p>
          <a:p>
            <a:pPr marL="0" marR="0" lvl="0" indent="0" algn="just" defTabSz="914400" rtl="0" eaLnBrk="1" fontAlgn="auto" latinLnBrk="0" hangingPunct="1">
              <a:lnSpc>
                <a:spcPct val="100000"/>
              </a:lnSpc>
              <a:spcBef>
                <a:spcPts val="500"/>
              </a:spcBef>
              <a:spcAft>
                <a:spcPts val="500"/>
              </a:spcAft>
              <a:buClrTx/>
              <a:buSzTx/>
              <a:buFontTx/>
              <a:buNone/>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      Management van medewerkers…………………………………………….…………….…..…  8</a:t>
            </a:r>
          </a:p>
          <a:p>
            <a:pPr marL="0" marR="0" lvl="0" indent="0" algn="just" defTabSz="914400" rtl="0" eaLnBrk="1" fontAlgn="auto" latinLnBrk="0" hangingPunct="1">
              <a:lnSpc>
                <a:spcPct val="100000"/>
              </a:lnSpc>
              <a:spcBef>
                <a:spcPts val="500"/>
              </a:spcBef>
              <a:spcAft>
                <a:spcPts val="500"/>
              </a:spcAft>
              <a:buClrTx/>
              <a:buSzTx/>
              <a:buFontTx/>
              <a:buNone/>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      Management van middelen……………………………………………………………….…..…..  9</a:t>
            </a:r>
          </a:p>
          <a:p>
            <a:pPr marL="0" marR="0" lvl="0" indent="0" algn="just" defTabSz="914400" rtl="0" eaLnBrk="1" fontAlgn="auto" latinLnBrk="0" hangingPunct="1">
              <a:lnSpc>
                <a:spcPct val="100000"/>
              </a:lnSpc>
              <a:spcBef>
                <a:spcPts val="500"/>
              </a:spcBef>
              <a:spcAft>
                <a:spcPts val="500"/>
              </a:spcAft>
              <a:buClrTx/>
              <a:buSzTx/>
              <a:buFontTx/>
              <a:buNone/>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      Management van processen…………………………….……………………….……..……….. 12</a:t>
            </a:r>
          </a:p>
          <a:p>
            <a:pPr marL="0" marR="0" lvl="0" indent="0" algn="just" defTabSz="914400" rtl="0" eaLnBrk="1" fontAlgn="auto" latinLnBrk="0" hangingPunct="1">
              <a:lnSpc>
                <a:spcPct val="100000"/>
              </a:lnSpc>
              <a:spcBef>
                <a:spcPts val="500"/>
              </a:spcBef>
              <a:spcAft>
                <a:spcPts val="500"/>
              </a:spcAft>
              <a:buClrTx/>
              <a:buSzTx/>
              <a:buFontTx/>
              <a:buNone/>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      Maatschappelijke context, ondernemerschap en </a:t>
            </a:r>
            <a:r>
              <a:rPr lang="nl-NL" sz="1400" b="1" dirty="0">
                <a:solidFill>
                  <a:srgbClr val="008ACE"/>
                </a:solidFill>
                <a:latin typeface="Calibri" panose="020F0502020204030204"/>
              </a:rPr>
              <a:t>c</a:t>
            </a:r>
            <a:r>
              <a:rPr kumimoji="0" lang="nl-NL" sz="1400" b="1" i="0" u="none" strike="noStrike" kern="1200" cap="none" spc="0" normalizeH="0" baseline="0" noProof="0" dirty="0" err="1">
                <a:ln>
                  <a:noFill/>
                </a:ln>
                <a:solidFill>
                  <a:srgbClr val="008ACE"/>
                </a:solidFill>
                <a:effectLst/>
                <a:uLnTx/>
                <a:uFillTx/>
                <a:latin typeface="Calibri" panose="020F0502020204030204"/>
                <a:ea typeface="+mn-ea"/>
                <a:cs typeface="+mn-cs"/>
              </a:rPr>
              <a:t>ertificering</a:t>
            </a: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 specifiek……… 14</a:t>
            </a:r>
          </a:p>
          <a:p>
            <a:pPr marL="0" marR="0" lvl="0" indent="0" algn="just" defTabSz="914400" rtl="0" eaLnBrk="1" fontAlgn="auto" latinLnBrk="0" hangingPunct="1">
              <a:lnSpc>
                <a:spcPct val="100000"/>
              </a:lnSpc>
              <a:spcBef>
                <a:spcPts val="500"/>
              </a:spcBef>
              <a:spcAft>
                <a:spcPts val="500"/>
              </a:spcAft>
              <a:buClrTx/>
              <a:buSzTx/>
              <a:buFontTx/>
              <a:buNone/>
              <a:tabLst/>
              <a:defRPr/>
            </a:pPr>
            <a:r>
              <a:rPr lang="nl-NL" sz="1400" b="1" dirty="0">
                <a:solidFill>
                  <a:srgbClr val="008ACE"/>
                </a:solidFill>
                <a:latin typeface="Calibri" panose="020F0502020204030204"/>
              </a:rPr>
              <a:t>      Compliance……………………………………………………………………………………………….. 15</a:t>
            </a:r>
            <a:endPar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500"/>
              </a:spcBef>
              <a:spcAft>
                <a:spcPts val="500"/>
              </a:spcAft>
              <a:buClrTx/>
              <a:buSzTx/>
              <a:buFontTx/>
              <a:buNone/>
              <a:tabLst/>
              <a:defRPr/>
            </a:pPr>
            <a:r>
              <a:rPr kumimoji="0" lang="nl-NL" sz="1400" b="1" i="0" u="none" strike="noStrike" kern="1200" cap="none" spc="0" normalizeH="0" baseline="0" noProof="0" dirty="0">
                <a:ln>
                  <a:noFill/>
                </a:ln>
                <a:solidFill>
                  <a:srgbClr val="008ACE"/>
                </a:solidFill>
                <a:effectLst/>
                <a:uLnTx/>
                <a:uFillTx/>
                <a:latin typeface="Calibri" panose="020F0502020204030204"/>
                <a:ea typeface="+mn-ea"/>
                <a:cs typeface="+mn-cs"/>
              </a:rPr>
              <a:t>Bijlage  - Beoordelingsvragen per norm voor de certificering CBCT..................... 16</a:t>
            </a:r>
          </a:p>
          <a:p>
            <a:endParaRPr lang="nl-NL" dirty="0"/>
          </a:p>
        </p:txBody>
      </p:sp>
      <p:sp>
        <p:nvSpPr>
          <p:cNvPr id="4" name="Titel 3">
            <a:extLst>
              <a:ext uri="{FF2B5EF4-FFF2-40B4-BE49-F238E27FC236}">
                <a16:creationId xmlns:a16="http://schemas.microsoft.com/office/drawing/2014/main" id="{86842662-B8EC-4D62-B33B-FEA5D66D9358}"/>
              </a:ext>
            </a:extLst>
          </p:cNvPr>
          <p:cNvSpPr>
            <a:spLocks noGrp="1"/>
          </p:cNvSpPr>
          <p:nvPr>
            <p:ph type="title"/>
          </p:nvPr>
        </p:nvSpPr>
        <p:spPr>
          <a:xfrm>
            <a:off x="1275814" y="1011219"/>
            <a:ext cx="9324007" cy="356188"/>
          </a:xfrm>
        </p:spPr>
        <p:txBody>
          <a:bodyPr/>
          <a:lstStyle/>
          <a:p>
            <a:r>
              <a:rPr lang="nl-NL" sz="2800" dirty="0"/>
              <a:t>Inhoudsopgave</a:t>
            </a:r>
          </a:p>
        </p:txBody>
      </p:sp>
    </p:spTree>
    <p:extLst>
      <p:ext uri="{BB962C8B-B14F-4D97-AF65-F5344CB8AC3E}">
        <p14:creationId xmlns:p14="http://schemas.microsoft.com/office/powerpoint/2010/main" val="414070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0274BAA-F596-40AB-8E02-5480562D7A39}"/>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4" name="Titel 3">
            <a:extLst>
              <a:ext uri="{FF2B5EF4-FFF2-40B4-BE49-F238E27FC236}">
                <a16:creationId xmlns:a16="http://schemas.microsoft.com/office/drawing/2014/main" id="{33A76389-7D59-4C4B-A294-F7BACB4F13D5}"/>
              </a:ext>
            </a:extLst>
          </p:cNvPr>
          <p:cNvSpPr>
            <a:spLocks noGrp="1"/>
          </p:cNvSpPr>
          <p:nvPr>
            <p:ph type="title"/>
          </p:nvPr>
        </p:nvSpPr>
        <p:spPr>
          <a:xfrm>
            <a:off x="444381" y="661346"/>
            <a:ext cx="4717279" cy="661171"/>
          </a:xfrm>
        </p:spPr>
        <p:txBody>
          <a:bodyPr/>
          <a:lstStyle/>
          <a:p>
            <a:pPr marL="0" marR="0" lvl="0" indent="0" defTabSz="914400" rtl="0" eaLnBrk="1" fontAlgn="auto" latinLnBrk="0" hangingPunct="1">
              <a:lnSpc>
                <a:spcPct val="100000"/>
              </a:lnSpc>
              <a:spcBef>
                <a:spcPts val="0"/>
              </a:spcBef>
              <a:spcAft>
                <a:spcPts val="0"/>
              </a:spcAft>
              <a:tabLst/>
              <a:defRPr/>
            </a:pPr>
            <a:r>
              <a:rPr kumimoji="0" lang="nl-NL" sz="2400" b="1" i="0" u="none" strike="noStrike" kern="1200" cap="none" spc="0" normalizeH="0" baseline="0" noProof="0" dirty="0">
                <a:ln>
                  <a:noFill/>
                </a:ln>
                <a:solidFill>
                  <a:srgbClr val="008ACE"/>
                </a:solidFill>
                <a:effectLst/>
                <a:uLnTx/>
                <a:uFillTx/>
                <a:latin typeface="Calibri" panose="020F0502020204030204"/>
                <a:ea typeface="+mn-ea"/>
                <a:cs typeface="+mn-cs"/>
              </a:rPr>
              <a:t>Inleiding</a:t>
            </a:r>
            <a:br>
              <a:rPr kumimoji="0" lang="nl-NL" sz="2400" b="1" i="0" u="none" strike="noStrike" kern="1200" cap="none" spc="0" normalizeH="0" baseline="0" noProof="0" dirty="0">
                <a:ln>
                  <a:noFill/>
                </a:ln>
                <a:solidFill>
                  <a:srgbClr val="008ACE"/>
                </a:solidFill>
                <a:effectLst/>
                <a:uLnTx/>
                <a:uFillTx/>
                <a:latin typeface="Calibri" panose="020F0502020204030204"/>
                <a:ea typeface="+mn-ea"/>
                <a:cs typeface="+mn-cs"/>
              </a:rPr>
            </a:br>
            <a:r>
              <a:rPr kumimoji="0" lang="nl-NL" sz="2400" b="1" i="0" u="none" strike="noStrike" kern="1200" cap="none" spc="0" normalizeH="0" baseline="0" noProof="0" dirty="0">
                <a:ln>
                  <a:noFill/>
                </a:ln>
                <a:solidFill>
                  <a:srgbClr val="008ACE"/>
                </a:solidFill>
                <a:effectLst/>
                <a:uLnTx/>
                <a:uFillTx/>
                <a:latin typeface="Calibri" panose="020F0502020204030204"/>
                <a:ea typeface="+mn-ea"/>
                <a:cs typeface="+mn-cs"/>
              </a:rPr>
              <a:t>Organisatiediagnose of zelfevaluatie</a:t>
            </a:r>
            <a:b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nl-NL" dirty="0"/>
          </a:p>
        </p:txBody>
      </p:sp>
      <p:sp>
        <p:nvSpPr>
          <p:cNvPr id="5" name="Tijdelijke aanduiding voor tekst 3">
            <a:extLst>
              <a:ext uri="{FF2B5EF4-FFF2-40B4-BE49-F238E27FC236}">
                <a16:creationId xmlns:a16="http://schemas.microsoft.com/office/drawing/2014/main" id="{CABCD867-110B-4ED6-BE85-1D906DCD8BC5}"/>
              </a:ext>
            </a:extLst>
          </p:cNvPr>
          <p:cNvSpPr txBox="1">
            <a:spLocks/>
          </p:cNvSpPr>
          <p:nvPr/>
        </p:nvSpPr>
        <p:spPr>
          <a:xfrm>
            <a:off x="444381" y="1508191"/>
            <a:ext cx="4717279" cy="3649210"/>
          </a:xfrm>
          <a:prstGeom prst="rect">
            <a:avLst/>
          </a:prstGeom>
          <a:ln>
            <a:solidFill>
              <a:schemeClr val="accent5">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400" dirty="0"/>
          </a:p>
          <a:p>
            <a:pPr marL="0" indent="0">
              <a:buFont typeface="Arial" panose="020B0604020202020204" pitchFamily="34" charset="0"/>
              <a:buNone/>
            </a:pPr>
            <a:r>
              <a:rPr lang="nl-NL" sz="1400" dirty="0"/>
              <a:t>Iedere organisatie is in meer of mindere mate bezig met ontwikkeling, transitie, transformatie of welke naam je het ook wilt geven. Maar waar te beginnen en hoe ga je het gestructureerd aanpakken zodat je verandering voor de organisatie ook behapbaar houdt.</a:t>
            </a:r>
          </a:p>
          <a:p>
            <a:pPr marL="0" indent="0">
              <a:buFont typeface="Wingdings" panose="05000000000000000000" pitchFamily="2" charset="2"/>
              <a:buNone/>
            </a:pPr>
            <a:r>
              <a:rPr lang="nl-NL" sz="1400" dirty="0"/>
              <a:t>Dit document is ontwikkeld en beschikbaar gesteld vanuit de overtuiging dat een gedegen diagnose van de organisatie randvoorwaardelijk is om de transitie gestructureerd vorm te geven en de eventuele interventies te prioriteren.</a:t>
            </a:r>
          </a:p>
          <a:p>
            <a:pPr marL="0" indent="0">
              <a:buFont typeface="Wingdings" panose="05000000000000000000" pitchFamily="2" charset="2"/>
              <a:buNone/>
            </a:pPr>
            <a:r>
              <a:rPr lang="nl-NL" sz="1400" dirty="0"/>
              <a:t>Hiermee is dit document een goed </a:t>
            </a:r>
            <a:r>
              <a:rPr lang="nl-NL" sz="1400" b="1" dirty="0"/>
              <a:t>hulpmiddel voor </a:t>
            </a:r>
            <a:r>
              <a:rPr lang="nl-NL" sz="1400" dirty="0"/>
              <a:t>de voorbereiding op </a:t>
            </a:r>
            <a:r>
              <a:rPr lang="nl-NL" sz="1400" b="1" dirty="0"/>
              <a:t>de certificering </a:t>
            </a:r>
            <a:r>
              <a:rPr lang="nl-NL" sz="1400" dirty="0"/>
              <a:t>en een mooie</a:t>
            </a:r>
            <a:r>
              <a:rPr lang="nl-NL" sz="1400" b="1" dirty="0"/>
              <a:t> start voor organisatieontwikkeling</a:t>
            </a:r>
          </a:p>
          <a:p>
            <a:pPr marL="0" indent="0">
              <a:buFont typeface="Wingdings" panose="05000000000000000000" pitchFamily="2" charset="2"/>
              <a:buNone/>
            </a:pPr>
            <a:endParaRPr lang="nl-NL" sz="1400" dirty="0"/>
          </a:p>
          <a:p>
            <a:pPr marL="0" indent="0">
              <a:buFont typeface="Arial" panose="020B0604020202020204" pitchFamily="34" charset="0"/>
              <a:buNone/>
            </a:pPr>
            <a:endParaRPr lang="nl-NL" sz="1500" strike="sngStrike" dirty="0"/>
          </a:p>
        </p:txBody>
      </p:sp>
      <p:sp>
        <p:nvSpPr>
          <p:cNvPr id="6" name="Titel 2">
            <a:extLst>
              <a:ext uri="{FF2B5EF4-FFF2-40B4-BE49-F238E27FC236}">
                <a16:creationId xmlns:a16="http://schemas.microsoft.com/office/drawing/2014/main" id="{AF1AF6D1-D9E7-4990-AB8A-FC07899FE6F8}"/>
              </a:ext>
            </a:extLst>
          </p:cNvPr>
          <p:cNvSpPr txBox="1">
            <a:spLocks/>
          </p:cNvSpPr>
          <p:nvPr/>
        </p:nvSpPr>
        <p:spPr>
          <a:xfrm>
            <a:off x="5631679" y="1046860"/>
            <a:ext cx="6044286" cy="5149794"/>
          </a:xfrm>
          <a:prstGeom prst="rect">
            <a:avLst/>
          </a:prstGeom>
          <a:ln>
            <a:solidFill>
              <a:schemeClr val="accent5">
                <a:lumMod val="60000"/>
                <a:lumOff val="40000"/>
              </a:schemeClr>
            </a:solidFill>
          </a:ln>
        </p:spPr>
        <p:txBody>
          <a:bodyPr lIns="0" tIns="0" rIns="0" bIns="0"/>
          <a:lstStyle>
            <a:lvl1pPr algn="l" defTabSz="914400" rtl="0" eaLnBrk="1" latinLnBrk="0" hangingPunct="1">
              <a:lnSpc>
                <a:spcPct val="80000"/>
              </a:lnSpc>
              <a:spcBef>
                <a:spcPct val="0"/>
              </a:spcBef>
              <a:buNone/>
              <a:defRPr sz="4000" b="1" kern="1200">
                <a:solidFill>
                  <a:srgbClr val="008ACE"/>
                </a:solidFill>
                <a:latin typeface="+mn-lt"/>
                <a:ea typeface="+mj-ea"/>
                <a:cs typeface="+mj-cs"/>
              </a:defRPr>
            </a:lvl1pPr>
          </a:lstStyle>
          <a:p>
            <a:endParaRPr lang="nl-NL" sz="1400" dirty="0">
              <a:solidFill>
                <a:schemeClr val="tx1"/>
              </a:solidFill>
              <a:ea typeface="+mn-ea"/>
              <a:cs typeface="+mn-cs"/>
            </a:endParaRPr>
          </a:p>
          <a:p>
            <a:r>
              <a:rPr lang="nl-NL" sz="1400" dirty="0">
                <a:solidFill>
                  <a:schemeClr val="tx1"/>
                </a:solidFill>
                <a:ea typeface="+mn-ea"/>
                <a:cs typeface="+mn-cs"/>
              </a:rPr>
              <a:t>Nut en noodzaak van de organisatiediagnose en zelfevaluatie voor de certificering</a:t>
            </a:r>
          </a:p>
          <a:p>
            <a:endParaRPr lang="nl-NL" sz="1400" dirty="0">
              <a:solidFill>
                <a:schemeClr val="tx1"/>
              </a:solidFill>
              <a:ea typeface="+mn-ea"/>
              <a:cs typeface="+mn-cs"/>
            </a:endParaRPr>
          </a:p>
          <a:p>
            <a:r>
              <a:rPr lang="nl-NL" sz="1400" b="0" dirty="0">
                <a:solidFill>
                  <a:schemeClr val="tx1"/>
                </a:solidFill>
                <a:ea typeface="+mn-ea"/>
                <a:cs typeface="+mn-cs"/>
              </a:rPr>
              <a:t>De organisatiediagnose is bedoeld om zo eerlijk en open mogelijk te kijken naar hoe de organisatie er op dit ogenblik voorstaat op alle terreinen. Het gaat er om zaken realistisch, feitelijk en eerlijk weer te geven. Daar waar verbeterpunten geconstateerd worden, worden acties benoemd. Indicatoren worden zo veel mogelijk onderbouwd.</a:t>
            </a:r>
          </a:p>
          <a:p>
            <a:endParaRPr lang="nl-NL" sz="1400" b="0" dirty="0">
              <a:solidFill>
                <a:schemeClr val="tx1"/>
              </a:solidFill>
              <a:ea typeface="+mn-ea"/>
              <a:cs typeface="+mn-cs"/>
            </a:endParaRPr>
          </a:p>
          <a:p>
            <a:r>
              <a:rPr lang="nl-NL" sz="1400" b="0" dirty="0">
                <a:solidFill>
                  <a:schemeClr val="tx1"/>
                </a:solidFill>
                <a:ea typeface="+mn-ea"/>
                <a:cs typeface="+mn-cs"/>
              </a:rPr>
              <a:t>Inzicht in de feitelijke status van ontwikkeling waarin de organisatie zich bevindt geeft inzicht in de interventies die je nog moet of wil doen in de organisatie, geeft inzicht in urgentie en maakt het mogelijk om te prioriteren en keuzes te maken.</a:t>
            </a:r>
          </a:p>
          <a:p>
            <a:endParaRPr lang="nl-NL" sz="1400" b="0" dirty="0">
              <a:solidFill>
                <a:schemeClr val="tx1"/>
              </a:solidFill>
              <a:ea typeface="+mn-ea"/>
              <a:cs typeface="+mn-cs"/>
            </a:endParaRPr>
          </a:p>
          <a:p>
            <a:r>
              <a:rPr lang="nl-NL" sz="1400" b="0" dirty="0">
                <a:solidFill>
                  <a:schemeClr val="tx1"/>
                </a:solidFill>
                <a:ea typeface="+mn-ea"/>
                <a:cs typeface="+mn-cs"/>
              </a:rPr>
              <a:t>Je gaat actief op zoek naar stukken of ander ‘bewijsmateriaal’ dat onderbouwing vormt voor je antwoord. Vervolgens beoordeel je of dit een compleet beeld geeft en (aan je kwaliteitsnorm) voldoet. Als de kwaliteit voldoet plan je een moment in de toekomst om deze stukken te herijken, wanneer de kwaliteit niet voldoende is of wanneer onderdelen van de onderbouwing ontbreekt stel je vast wat de actie moet zijn, wie en wanneer de actie uitgevoerd moet worden en wanneer die gereed is.</a:t>
            </a:r>
          </a:p>
          <a:p>
            <a:endParaRPr lang="nl-NL" sz="1400" b="0" dirty="0">
              <a:solidFill>
                <a:schemeClr val="tx1"/>
              </a:solidFill>
              <a:ea typeface="+mn-ea"/>
              <a:cs typeface="+mn-cs"/>
            </a:endParaRPr>
          </a:p>
          <a:p>
            <a:r>
              <a:rPr lang="nl-NL" sz="1400" b="0" dirty="0">
                <a:solidFill>
                  <a:schemeClr val="tx1"/>
                </a:solidFill>
                <a:ea typeface="+mn-ea"/>
                <a:cs typeface="+mn-cs"/>
              </a:rPr>
              <a:t>Wanneer je de diagnose hebt uitgevoerd en je bevindingen hebt vastgelegd ben je op ieder moment klaar voor de certificering. Je weet wat je hebt, wat je kan aanleveren en nog belangrijker, je weet wat je nog niet hebt en wat nog verder ontwikkeld moet worden. Als je op basis hiervan het verhaal kan vertellen waar je staat, dat je je bewust bent van de zaken die nog niet op orde zijn en kan aangeven welke keuzes je hebt gemaakt in op welke wijze je je activiteiten hebt geprioriteerd, heb je de basis voor het juiste gesprek op orde.</a:t>
            </a:r>
          </a:p>
          <a:p>
            <a:endParaRPr lang="nl-NL" sz="1200" b="0" dirty="0">
              <a:solidFill>
                <a:schemeClr val="tx1"/>
              </a:solidFill>
              <a:latin typeface="Calibri" panose="020F0502020204030204" pitchFamily="34" charset="0"/>
              <a:cs typeface="Times New Roman" panose="02020603050405020304" pitchFamily="18" charset="0"/>
            </a:endParaRPr>
          </a:p>
          <a:p>
            <a:endParaRPr lang="nl-NL" sz="1200" dirty="0">
              <a:solidFill>
                <a:schemeClr val="tx1"/>
              </a:solidFill>
              <a:latin typeface="Calibri" panose="020F0502020204030204" pitchFamily="34" charset="0"/>
              <a:cs typeface="Times New Roman" panose="02020603050405020304" pitchFamily="18" charset="0"/>
            </a:endParaRPr>
          </a:p>
          <a:p>
            <a:br>
              <a:rPr lang="nl-NL" sz="1200" b="0" dirty="0">
                <a:solidFill>
                  <a:schemeClr val="tx1"/>
                </a:solidFill>
              </a:rPr>
            </a:br>
            <a:br>
              <a:rPr lang="nl-NL" sz="1200" b="0" dirty="0">
                <a:solidFill>
                  <a:schemeClr val="tx1"/>
                </a:solidFill>
              </a:rPr>
            </a:br>
            <a:br>
              <a:rPr lang="nl-NL" sz="1200" b="0" dirty="0">
                <a:solidFill>
                  <a:schemeClr val="tx1"/>
                </a:solidFill>
              </a:rPr>
            </a:br>
            <a:endParaRPr lang="nl-NL" sz="1200" b="0" dirty="0">
              <a:solidFill>
                <a:schemeClr val="tx1"/>
              </a:solidFill>
            </a:endParaRPr>
          </a:p>
          <a:p>
            <a:endParaRPr lang="nl-NL" sz="1200" b="0" dirty="0">
              <a:solidFill>
                <a:schemeClr val="tx1"/>
              </a:solidFill>
            </a:endParaRPr>
          </a:p>
        </p:txBody>
      </p:sp>
      <p:sp>
        <p:nvSpPr>
          <p:cNvPr id="8" name="Rechthoek: afgeronde hoeken 7">
            <a:extLst>
              <a:ext uri="{FF2B5EF4-FFF2-40B4-BE49-F238E27FC236}">
                <a16:creationId xmlns:a16="http://schemas.microsoft.com/office/drawing/2014/main" id="{B0288599-9CF7-49D5-914B-3F6B73D5AE39}"/>
              </a:ext>
            </a:extLst>
          </p:cNvPr>
          <p:cNvSpPr/>
          <p:nvPr/>
        </p:nvSpPr>
        <p:spPr>
          <a:xfrm>
            <a:off x="444381" y="4957562"/>
            <a:ext cx="4717279" cy="12390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r>
              <a:rPr lang="nl-NL" sz="900" dirty="0">
                <a:solidFill>
                  <a:schemeClr val="accent5">
                    <a:lumMod val="75000"/>
                  </a:schemeClr>
                </a:solidFill>
              </a:rPr>
              <a:t>Als vervolg op het uitvoeren van de organisatiediagnose is het </a:t>
            </a:r>
            <a:r>
              <a:rPr lang="nl-NL" sz="900" b="1" dirty="0">
                <a:solidFill>
                  <a:schemeClr val="accent5">
                    <a:lumMod val="75000"/>
                  </a:schemeClr>
                </a:solidFill>
              </a:rPr>
              <a:t>hulpmiddel ‘het Fundament</a:t>
            </a:r>
            <a:r>
              <a:rPr lang="nl-NL" sz="900" dirty="0">
                <a:solidFill>
                  <a:schemeClr val="accent5">
                    <a:lumMod val="75000"/>
                  </a:schemeClr>
                </a:solidFill>
              </a:rPr>
              <a:t>’ handig om de gewenste organisatieontwikkeling (op de organisatiegebieden van het INK/A3-model) te plannen. In het document is een meerjarenplanning opgenomen.</a:t>
            </a:r>
          </a:p>
          <a:p>
            <a:pPr marL="0" indent="0">
              <a:buFont typeface="Wingdings" panose="05000000000000000000" pitchFamily="2" charset="2"/>
              <a:buNone/>
            </a:pPr>
            <a:r>
              <a:rPr lang="nl-NL" sz="900" dirty="0">
                <a:solidFill>
                  <a:schemeClr val="accent5">
                    <a:lumMod val="75000"/>
                  </a:schemeClr>
                </a:solidFill>
              </a:rPr>
              <a:t>Door het vaststellen van KPI’s, prestatie-indicatoren en activiteiten op (verdere) professionalisering van de organisatie is de ontwikkeling planbaar, prioriteerbaar en te monitoren. </a:t>
            </a:r>
          </a:p>
          <a:p>
            <a:pPr marL="0" indent="0">
              <a:buFont typeface="Wingdings" panose="05000000000000000000" pitchFamily="2" charset="2"/>
              <a:buNone/>
            </a:pPr>
            <a:r>
              <a:rPr lang="nl-NL" sz="900" dirty="0">
                <a:solidFill>
                  <a:schemeClr val="accent5">
                    <a:lumMod val="75000"/>
                  </a:schemeClr>
                </a:solidFill>
              </a:rPr>
              <a:t>Het hulpmiddel hiervoor is beschikbaar op de website van Probiblio. </a:t>
            </a:r>
          </a:p>
        </p:txBody>
      </p:sp>
      <p:sp>
        <p:nvSpPr>
          <p:cNvPr id="9" name="Rechthoek: afgeronde hoeken 8">
            <a:extLst>
              <a:ext uri="{FF2B5EF4-FFF2-40B4-BE49-F238E27FC236}">
                <a16:creationId xmlns:a16="http://schemas.microsoft.com/office/drawing/2014/main" id="{E646682A-8671-4533-803C-43718D2345F5}"/>
              </a:ext>
            </a:extLst>
          </p:cNvPr>
          <p:cNvSpPr/>
          <p:nvPr/>
        </p:nvSpPr>
        <p:spPr>
          <a:xfrm>
            <a:off x="5631679" y="5866068"/>
            <a:ext cx="5361460" cy="6611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r>
              <a:rPr lang="nl-NL" sz="900" dirty="0">
                <a:solidFill>
                  <a:schemeClr val="accent5">
                    <a:lumMod val="75000"/>
                  </a:schemeClr>
                </a:solidFill>
              </a:rPr>
              <a:t>Het hulpmiddel ‘Plan van aanpak Zelfevaluatie’ kan helpen om de zelfevaluatie in de organisatie uit te zetten, hierin zijn bijvoorbeeld ook de aanbevelingen uit eerdere certificeringsrondes opgenomen.</a:t>
            </a:r>
          </a:p>
        </p:txBody>
      </p:sp>
    </p:spTree>
    <p:extLst>
      <p:ext uri="{BB962C8B-B14F-4D97-AF65-F5344CB8AC3E}">
        <p14:creationId xmlns:p14="http://schemas.microsoft.com/office/powerpoint/2010/main" val="228356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5CAA2-F84B-4D7F-952E-0BB6C62319C8}"/>
              </a:ext>
            </a:extLst>
          </p:cNvPr>
          <p:cNvSpPr>
            <a:spLocks noGrp="1"/>
          </p:cNvSpPr>
          <p:nvPr>
            <p:ph type="ctrTitle"/>
          </p:nvPr>
        </p:nvSpPr>
        <p:spPr>
          <a:xfrm>
            <a:off x="719365" y="717122"/>
            <a:ext cx="8378822" cy="1468154"/>
          </a:xfrm>
        </p:spPr>
        <p:txBody>
          <a:bodyPr/>
          <a:lstStyle/>
          <a:p>
            <a:r>
              <a:rPr lang="nl-NL" sz="2400" dirty="0"/>
              <a:t>Maike Lefeber van de bibliotheek Zuid Kennemerland heeft (versie 2019 van) de organisatiediagnose gebruikt in de zelfevaluatie voor de certificering – Jantine Zeeman van Probiblio heeft haar geïnterviewd over het gebruik</a:t>
            </a:r>
            <a:br>
              <a:rPr lang="nl-NL" sz="3200" dirty="0"/>
            </a:br>
            <a:r>
              <a:rPr lang="nl-NL" sz="1000" dirty="0"/>
              <a:t>Het volledige interview vind je hier: </a:t>
            </a:r>
            <a:r>
              <a:rPr lang="nl-NL" sz="1000" dirty="0">
                <a:hlinkClick r:id="rId2"/>
              </a:rPr>
              <a:t>https://www.probiblio.nl/blog/hulpmiddel-probiblio-goede-houvast-bij-certificering</a:t>
            </a:r>
            <a:r>
              <a:rPr lang="nl-NL" sz="1000" dirty="0"/>
              <a:t> </a:t>
            </a:r>
          </a:p>
        </p:txBody>
      </p:sp>
      <p:sp>
        <p:nvSpPr>
          <p:cNvPr id="6" name="Tekstvak 5">
            <a:extLst>
              <a:ext uri="{FF2B5EF4-FFF2-40B4-BE49-F238E27FC236}">
                <a16:creationId xmlns:a16="http://schemas.microsoft.com/office/drawing/2014/main" id="{6AD3887E-17F5-4296-A679-CF674C233843}"/>
              </a:ext>
            </a:extLst>
          </p:cNvPr>
          <p:cNvSpPr txBox="1"/>
          <p:nvPr/>
        </p:nvSpPr>
        <p:spPr>
          <a:xfrm>
            <a:off x="9056220" y="2758838"/>
            <a:ext cx="3135779" cy="3139321"/>
          </a:xfrm>
          <a:prstGeom prst="rect">
            <a:avLst/>
          </a:prstGeom>
          <a:solidFill>
            <a:srgbClr val="88C2E6"/>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nl-NL" u="none" strike="noStrike" dirty="0">
                <a:solidFill>
                  <a:srgbClr val="3B3B3B"/>
                </a:solidFill>
                <a:effectLst/>
                <a:latin typeface="Fira Sans"/>
              </a:rPr>
              <a:t>'Het zelfdiagnose-model van Probiblio kwam goed van pas, want dat is heel grondig.’</a:t>
            </a:r>
          </a:p>
          <a:p>
            <a:endParaRPr lang="nl-NL" dirty="0">
              <a:solidFill>
                <a:srgbClr val="3B3B3B"/>
              </a:solidFill>
              <a:latin typeface="Fira Sans"/>
            </a:endParaRPr>
          </a:p>
          <a:p>
            <a:endParaRPr lang="nl-NL" dirty="0">
              <a:solidFill>
                <a:srgbClr val="3B3B3B"/>
              </a:solidFill>
              <a:latin typeface="Fira Sans"/>
            </a:endParaRPr>
          </a:p>
          <a:p>
            <a:endParaRPr lang="nl-NL" dirty="0">
              <a:solidFill>
                <a:srgbClr val="3B3B3B"/>
              </a:solidFill>
              <a:latin typeface="Fira Sans"/>
            </a:endParaRPr>
          </a:p>
          <a:p>
            <a:endParaRPr lang="nl-NL" dirty="0">
              <a:solidFill>
                <a:srgbClr val="3B3B3B"/>
              </a:solidFill>
              <a:latin typeface="Fira Sans"/>
            </a:endParaRPr>
          </a:p>
          <a:p>
            <a:endParaRPr lang="nl-NL" dirty="0">
              <a:solidFill>
                <a:srgbClr val="3B3B3B"/>
              </a:solidFill>
              <a:latin typeface="Fira Sans"/>
            </a:endParaRPr>
          </a:p>
          <a:p>
            <a:endParaRPr lang="nl-NL" dirty="0">
              <a:solidFill>
                <a:srgbClr val="3B3B3B"/>
              </a:solidFill>
              <a:latin typeface="Fira Sans"/>
            </a:endParaRPr>
          </a:p>
          <a:p>
            <a:endParaRPr lang="nl-NL" dirty="0"/>
          </a:p>
        </p:txBody>
      </p:sp>
      <p:sp>
        <p:nvSpPr>
          <p:cNvPr id="8" name="Tekstvak 7">
            <a:extLst>
              <a:ext uri="{FF2B5EF4-FFF2-40B4-BE49-F238E27FC236}">
                <a16:creationId xmlns:a16="http://schemas.microsoft.com/office/drawing/2014/main" id="{9C542465-7B7A-44FC-98C0-EF36ADF59D23}"/>
              </a:ext>
            </a:extLst>
          </p:cNvPr>
          <p:cNvSpPr txBox="1"/>
          <p:nvPr/>
        </p:nvSpPr>
        <p:spPr>
          <a:xfrm>
            <a:off x="3858490" y="2758837"/>
            <a:ext cx="3098879" cy="3139321"/>
          </a:xfrm>
          <a:prstGeom prst="rect">
            <a:avLst/>
          </a:prstGeom>
          <a:solidFill>
            <a:srgbClr val="008ACE"/>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nl-NL" b="0" i="0" u="none" strike="noStrike" dirty="0">
                <a:solidFill>
                  <a:schemeClr val="bg1"/>
                </a:solidFill>
                <a:effectLst/>
                <a:latin typeface="Fira Sans"/>
              </a:rPr>
              <a:t>‘Op deze manier kennis delen vind ik heel mooi. Zeker bibliotheken die minder ervaring met certificering hebben, kan het heel erg helpen. Je hoeft het wiel niet opnieuw uit te vinden. Dat vind ik echt een voordeel.’</a:t>
            </a:r>
          </a:p>
          <a:p>
            <a:endParaRPr lang="nl-NL" dirty="0">
              <a:solidFill>
                <a:srgbClr val="3B3B3B"/>
              </a:solidFill>
              <a:latin typeface="Fira Sans"/>
            </a:endParaRPr>
          </a:p>
          <a:p>
            <a:endParaRPr lang="nl-NL" dirty="0"/>
          </a:p>
        </p:txBody>
      </p:sp>
      <p:sp>
        <p:nvSpPr>
          <p:cNvPr id="12" name="Tekstvak 11">
            <a:extLst>
              <a:ext uri="{FF2B5EF4-FFF2-40B4-BE49-F238E27FC236}">
                <a16:creationId xmlns:a16="http://schemas.microsoft.com/office/drawing/2014/main" id="{FCAD2201-D9C3-491D-878D-5634F1A4AB9A}"/>
              </a:ext>
            </a:extLst>
          </p:cNvPr>
          <p:cNvSpPr txBox="1"/>
          <p:nvPr/>
        </p:nvSpPr>
        <p:spPr>
          <a:xfrm>
            <a:off x="699242" y="2758837"/>
            <a:ext cx="3139125" cy="3139321"/>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nl-NL" b="0" i="0" u="none" strike="noStrike" dirty="0">
                <a:solidFill>
                  <a:srgbClr val="3B3B3B"/>
                </a:solidFill>
                <a:effectLst/>
                <a:latin typeface="Fira Sans"/>
              </a:rPr>
              <a:t>‘Op deze manier de organisatiediagnose uitvoeren is een heel </a:t>
            </a:r>
          </a:p>
          <a:p>
            <a:r>
              <a:rPr lang="nl-NL" b="0" i="0" u="none" strike="noStrike" dirty="0">
                <a:solidFill>
                  <a:srgbClr val="3B3B3B"/>
                </a:solidFill>
                <a:effectLst/>
                <a:latin typeface="Fira Sans"/>
              </a:rPr>
              <a:t>mooie stap om inzicht te krijgen in in de fase van ontwikkeling van de organisatie en welke stappen vervolgens nog ondernomen kunnen worden om verder door te ontwikkelen’. </a:t>
            </a:r>
            <a:endParaRPr lang="nl-NL" dirty="0"/>
          </a:p>
        </p:txBody>
      </p:sp>
      <p:pic>
        <p:nvPicPr>
          <p:cNvPr id="15" name="Afbeelding 14" descr="Afbeelding met persoon, person, glimlachen, poseren&#10;&#10;Automatisch gegenereerde beschrijving">
            <a:extLst>
              <a:ext uri="{FF2B5EF4-FFF2-40B4-BE49-F238E27FC236}">
                <a16:creationId xmlns:a16="http://schemas.microsoft.com/office/drawing/2014/main" id="{B879E417-1DB5-4796-B014-9979F6B9A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369" y="2758839"/>
            <a:ext cx="2098851" cy="3139320"/>
          </a:xfrm>
          <a:prstGeom prst="rect">
            <a:avLst/>
          </a:prstGeom>
        </p:spPr>
      </p:pic>
    </p:spTree>
    <p:extLst>
      <p:ext uri="{BB962C8B-B14F-4D97-AF65-F5344CB8AC3E}">
        <p14:creationId xmlns:p14="http://schemas.microsoft.com/office/powerpoint/2010/main" val="113504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2E6A6F27-0C6E-45C6-8ABD-A76F571D4B44}"/>
              </a:ext>
            </a:extLst>
          </p:cNvPr>
          <p:cNvPicPr>
            <a:picLocks noChangeAspect="1"/>
          </p:cNvPicPr>
          <p:nvPr/>
        </p:nvPicPr>
        <p:blipFill>
          <a:blip r:embed="rId2"/>
          <a:stretch>
            <a:fillRect/>
          </a:stretch>
        </p:blipFill>
        <p:spPr>
          <a:xfrm>
            <a:off x="7268181" y="3507220"/>
            <a:ext cx="2353260" cy="1542422"/>
          </a:xfrm>
          <a:prstGeom prst="rect">
            <a:avLst/>
          </a:prstGeom>
        </p:spPr>
      </p:pic>
      <p:sp>
        <p:nvSpPr>
          <p:cNvPr id="2" name="Tijdelijke aanduiding voor dianummer 1">
            <a:extLst>
              <a:ext uri="{FF2B5EF4-FFF2-40B4-BE49-F238E27FC236}">
                <a16:creationId xmlns:a16="http://schemas.microsoft.com/office/drawing/2014/main" id="{DC2CB6BB-4AFB-47BA-9D2A-A3F838964E87}"/>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3" name="Titel 2">
            <a:extLst>
              <a:ext uri="{FF2B5EF4-FFF2-40B4-BE49-F238E27FC236}">
                <a16:creationId xmlns:a16="http://schemas.microsoft.com/office/drawing/2014/main" id="{463A7F1C-BA22-48BE-BE4A-27375630BA64}"/>
              </a:ext>
            </a:extLst>
          </p:cNvPr>
          <p:cNvSpPr>
            <a:spLocks noGrp="1"/>
          </p:cNvSpPr>
          <p:nvPr>
            <p:ph type="title"/>
          </p:nvPr>
        </p:nvSpPr>
        <p:spPr>
          <a:xfrm>
            <a:off x="558773" y="405471"/>
            <a:ext cx="9324007" cy="661171"/>
          </a:xfrm>
        </p:spPr>
        <p:txBody>
          <a:bodyPr/>
          <a:lstStyle/>
          <a:p>
            <a:r>
              <a:rPr lang="nl-NL" dirty="0"/>
              <a:t>Voordat je begint </a:t>
            </a:r>
          </a:p>
        </p:txBody>
      </p:sp>
      <p:sp>
        <p:nvSpPr>
          <p:cNvPr id="6" name="Tijdelijke aanduiding voor tekst 3">
            <a:extLst>
              <a:ext uri="{FF2B5EF4-FFF2-40B4-BE49-F238E27FC236}">
                <a16:creationId xmlns:a16="http://schemas.microsoft.com/office/drawing/2014/main" id="{0B807AE3-0EE6-4C4D-B775-7011393585FF}"/>
              </a:ext>
            </a:extLst>
          </p:cNvPr>
          <p:cNvSpPr txBox="1">
            <a:spLocks/>
          </p:cNvSpPr>
          <p:nvPr/>
        </p:nvSpPr>
        <p:spPr>
          <a:xfrm>
            <a:off x="447413" y="1112166"/>
            <a:ext cx="3462305" cy="5450248"/>
          </a:xfrm>
          <a:prstGeom prst="rect">
            <a:avLst/>
          </a:prstGeom>
          <a:ln>
            <a:solidFill>
              <a:schemeClr val="accent5">
                <a:lumMod val="40000"/>
                <a:lumOff val="60000"/>
              </a:schemeClr>
            </a:solidFill>
          </a:ln>
        </p:spPr>
        <p:txBody>
          <a:bodyPr lIns="0" tIns="0" rIns="0" bIns="0"/>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ct val="0"/>
              </a:spcBef>
              <a:buNone/>
            </a:pPr>
            <a:r>
              <a:rPr lang="nl-NL" sz="2000" b="1" dirty="0">
                <a:solidFill>
                  <a:srgbClr val="008ACE"/>
                </a:solidFill>
                <a:latin typeface="+mn-lt"/>
                <a:ea typeface="+mj-ea"/>
                <a:cs typeface="+mj-cs"/>
              </a:rPr>
              <a:t>Opzet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 organisatiediagnose is bedoeld om zo eerlijk en open mogelijk te kijken naar hoe de organisatie er op dit ogenblik voorstaat op alle terreinen. Het gaat er om de status realistisch, feitelijk en eerlijk weer te geven, zowel wat betreft de sterke als de zwakkere punten. Daar waar verbeterpunten geconstateerd worden, worden acties benoemd. Indicatoren worden zo veel mogelijk onderbouwd.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Je gaat actief op zoek naar stukken of ander ‘bewijsmateriaal’ dat onderbouwing vormt voor je antwoord. Vervolgens beoordeel je of dit een compleet beeld geeft en (aan je kwaliteitsnorm) voldoet. Als de kwaliteit voldoet plan je een moment in de toekomst om deze stukken te herijken, wanneer de kwaliteit niet voldoende is of wanneer onderdelen van de onderbouwing ontbreekt stel je vast wat de actie moet zijn, wie en wanneer de actie uitgevoerd moet worden en wanneer die gereed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prstClr val="black"/>
                </a:solidFill>
                <a:latin typeface="Calibri" panose="020F0502020204030204" pitchFamily="34" charset="0"/>
                <a:cs typeface="Times New Roman" panose="02020603050405020304" pitchFamily="18" charset="0"/>
              </a:rPr>
              <a:t>Het </a:t>
            </a:r>
            <a:r>
              <a:rPr lang="nl-NL" sz="1200" b="1" dirty="0">
                <a:solidFill>
                  <a:prstClr val="black"/>
                </a:solidFill>
                <a:latin typeface="Calibri" panose="020F0502020204030204" pitchFamily="34" charset="0"/>
                <a:cs typeface="Times New Roman" panose="02020603050405020304" pitchFamily="18" charset="0"/>
              </a:rPr>
              <a:t>hulpmiddel ‘Plan van aanpak Zelfevaluatie’ </a:t>
            </a:r>
            <a:r>
              <a:rPr lang="nl-NL" sz="1200" dirty="0">
                <a:solidFill>
                  <a:prstClr val="black"/>
                </a:solidFill>
                <a:latin typeface="Calibri" panose="020F0502020204030204" pitchFamily="34" charset="0"/>
                <a:cs typeface="Times New Roman" panose="02020603050405020304" pitchFamily="18" charset="0"/>
              </a:rPr>
              <a:t>kan helpen om de zelfevaluatie in de organisatie uit te zetten, hierin zijn bijvoorbeeld ook de aanbevelingen uit eerdere certificeringsrondes opgenomen.</a:t>
            </a:r>
            <a:endPar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Een </a:t>
            </a:r>
            <a:r>
              <a:rPr kumimoji="0" lang="nl-NL"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meerjarenplanning</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is te vinden in het hulpmiddel voor organisatieontwikkeling </a:t>
            </a:r>
            <a:r>
              <a:rPr kumimoji="0" lang="nl-NL"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‘het Fundament’. </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 dit hulpmiddel is de aansluiting bij normen en indicatoren certificering CBCT geborgd.</a:t>
            </a:r>
          </a:p>
          <a:p>
            <a:pPr marL="0" indent="0">
              <a:lnSpc>
                <a:spcPct val="80000"/>
              </a:lnSpc>
              <a:spcBef>
                <a:spcPct val="0"/>
              </a:spcBef>
              <a:buNone/>
            </a:pPr>
            <a:endParaRPr lang="nl-NL" sz="2000" b="1" dirty="0">
              <a:solidFill>
                <a:srgbClr val="008ACE"/>
              </a:solidFill>
              <a:latin typeface="+mn-lt"/>
              <a:ea typeface="+mj-ea"/>
              <a:cs typeface="+mj-cs"/>
            </a:endParaRPr>
          </a:p>
        </p:txBody>
      </p:sp>
      <p:sp>
        <p:nvSpPr>
          <p:cNvPr id="7" name="Tijdelijke aanduiding voor tekst 3">
            <a:extLst>
              <a:ext uri="{FF2B5EF4-FFF2-40B4-BE49-F238E27FC236}">
                <a16:creationId xmlns:a16="http://schemas.microsoft.com/office/drawing/2014/main" id="{8F0E722C-832F-49D7-AC92-A8B3E0FF061D}"/>
              </a:ext>
            </a:extLst>
          </p:cNvPr>
          <p:cNvSpPr txBox="1">
            <a:spLocks/>
          </p:cNvSpPr>
          <p:nvPr/>
        </p:nvSpPr>
        <p:spPr>
          <a:xfrm>
            <a:off x="4067798" y="1112166"/>
            <a:ext cx="3042303" cy="5450248"/>
          </a:xfrm>
          <a:prstGeom prst="rect">
            <a:avLst/>
          </a:prstGeom>
          <a:ln>
            <a:solidFill>
              <a:schemeClr val="accent5">
                <a:lumMod val="40000"/>
                <a:lumOff val="60000"/>
              </a:schemeClr>
            </a:solidFill>
          </a:ln>
        </p:spPr>
        <p:txBody>
          <a:bodyPr lIns="0" tIns="0" rIns="0" bIns="0"/>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ct val="0"/>
              </a:spcBef>
              <a:buNone/>
            </a:pPr>
            <a:r>
              <a:rPr lang="nl-NL" sz="2000" b="1" dirty="0">
                <a:solidFill>
                  <a:srgbClr val="008ACE"/>
                </a:solidFill>
                <a:latin typeface="+mn-lt"/>
                <a:ea typeface="+mj-ea"/>
                <a:cs typeface="+mj-cs"/>
              </a:rPr>
              <a:t>Aanpak</a:t>
            </a:r>
          </a:p>
          <a:p>
            <a:pPr marL="0" indent="0">
              <a:lnSpc>
                <a:spcPct val="80000"/>
              </a:lnSpc>
              <a:spcBef>
                <a:spcPct val="0"/>
              </a:spcBef>
              <a:buNone/>
            </a:pPr>
            <a:r>
              <a:rPr lang="nl-NL" sz="1200" dirty="0">
                <a:solidFill>
                  <a:prstClr val="black"/>
                </a:solidFill>
                <a:latin typeface="Calibri" panose="020F0502020204030204" pitchFamily="34" charset="0"/>
                <a:cs typeface="Times New Roman" panose="02020603050405020304" pitchFamily="18" charset="0"/>
              </a:rPr>
              <a:t>De sheets in dit document zijn opgebouwd volgens de indeling van het Fundament, het hulpmiddel voor (planning van) organisatieontwikkeling op basis van het INK-/A3 model.</a:t>
            </a:r>
          </a:p>
          <a:p>
            <a:pPr marL="0" indent="0">
              <a:lnSpc>
                <a:spcPct val="80000"/>
              </a:lnSpc>
              <a:spcBef>
                <a:spcPct val="0"/>
              </a:spcBef>
              <a:buNone/>
            </a:pPr>
            <a:r>
              <a:rPr lang="nl-NL" sz="1200" dirty="0">
                <a:solidFill>
                  <a:prstClr val="black"/>
                </a:solidFill>
                <a:latin typeface="Calibri" panose="020F0502020204030204" pitchFamily="34" charset="0"/>
                <a:cs typeface="Times New Roman" panose="02020603050405020304" pitchFamily="18" charset="0"/>
              </a:rPr>
              <a:t>In de eerste kolommen vind je de onderwerpen en de vragen die je zou kunnen stellen om de status van het onderwerp vast te stellen </a:t>
            </a:r>
          </a:p>
          <a:p>
            <a:pPr marL="0" indent="0">
              <a:lnSpc>
                <a:spcPct val="80000"/>
              </a:lnSpc>
              <a:spcBef>
                <a:spcPct val="0"/>
              </a:spcBef>
              <a:buNone/>
            </a:pPr>
            <a:r>
              <a:rPr lang="nl-NL" sz="1200" dirty="0">
                <a:solidFill>
                  <a:prstClr val="black"/>
                </a:solidFill>
                <a:latin typeface="Calibri" panose="020F0502020204030204" pitchFamily="34" charset="0"/>
                <a:cs typeface="Times New Roman" panose="02020603050405020304" pitchFamily="18" charset="0"/>
              </a:rPr>
              <a:t> </a:t>
            </a:r>
          </a:p>
          <a:p>
            <a:pPr marL="0" indent="0">
              <a:lnSpc>
                <a:spcPct val="80000"/>
              </a:lnSpc>
              <a:spcBef>
                <a:spcPct val="0"/>
              </a:spcBef>
              <a:buNone/>
            </a:pPr>
            <a:endParaRPr lang="nl-NL" sz="2000" b="1" dirty="0">
              <a:solidFill>
                <a:srgbClr val="008ACE"/>
              </a:solidFill>
              <a:latin typeface="+mn-lt"/>
              <a:ea typeface="+mj-ea"/>
              <a:cs typeface="+mj-cs"/>
            </a:endParaRPr>
          </a:p>
          <a:p>
            <a:pPr marL="0" indent="0">
              <a:lnSpc>
                <a:spcPct val="80000"/>
              </a:lnSpc>
              <a:spcBef>
                <a:spcPct val="0"/>
              </a:spcBef>
              <a:buNone/>
            </a:pPr>
            <a:endParaRPr lang="nl-NL" sz="2000" b="1" dirty="0">
              <a:solidFill>
                <a:srgbClr val="008ACE"/>
              </a:solidFill>
              <a:latin typeface="+mn-lt"/>
              <a:ea typeface="+mj-ea"/>
              <a:cs typeface="+mj-cs"/>
            </a:endParaRPr>
          </a:p>
          <a:p>
            <a:pPr marL="0" indent="0">
              <a:lnSpc>
                <a:spcPct val="80000"/>
              </a:lnSpc>
              <a:spcBef>
                <a:spcPct val="0"/>
              </a:spcBef>
              <a:buNone/>
            </a:pPr>
            <a:endParaRPr lang="nl-NL" sz="2000" b="1" dirty="0">
              <a:solidFill>
                <a:srgbClr val="008ACE"/>
              </a:solidFill>
              <a:latin typeface="+mn-lt"/>
              <a:ea typeface="+mj-ea"/>
              <a:cs typeface="+mj-cs"/>
            </a:endParaRPr>
          </a:p>
          <a:p>
            <a:pPr marL="0" indent="0">
              <a:lnSpc>
                <a:spcPct val="80000"/>
              </a:lnSpc>
              <a:spcBef>
                <a:spcPct val="0"/>
              </a:spcBef>
              <a:buNone/>
            </a:pPr>
            <a:endParaRPr lang="nl-NL" sz="2000" b="1" dirty="0">
              <a:solidFill>
                <a:srgbClr val="008ACE"/>
              </a:solidFill>
              <a:latin typeface="+mn-lt"/>
              <a:ea typeface="+mj-ea"/>
              <a:cs typeface="+mj-cs"/>
            </a:endParaRPr>
          </a:p>
          <a:p>
            <a:pPr marL="0" indent="0">
              <a:lnSpc>
                <a:spcPct val="80000"/>
              </a:lnSpc>
              <a:spcBef>
                <a:spcPct val="0"/>
              </a:spcBef>
              <a:buNone/>
            </a:pPr>
            <a:endParaRPr lang="nl-NL" sz="2000" b="1" dirty="0">
              <a:solidFill>
                <a:srgbClr val="008ACE"/>
              </a:solidFill>
              <a:latin typeface="+mn-lt"/>
              <a:ea typeface="+mj-ea"/>
              <a:cs typeface="+mj-cs"/>
            </a:endParaRPr>
          </a:p>
          <a:p>
            <a:pPr marL="0" indent="0">
              <a:lnSpc>
                <a:spcPct val="80000"/>
              </a:lnSpc>
              <a:spcBef>
                <a:spcPct val="0"/>
              </a:spcBef>
              <a:buNone/>
            </a:pPr>
            <a:endParaRPr lang="nl-NL" sz="2000" b="1" dirty="0">
              <a:solidFill>
                <a:srgbClr val="008ACE"/>
              </a:solidFill>
              <a:latin typeface="+mn-lt"/>
              <a:ea typeface="+mj-ea"/>
              <a:cs typeface="+mj-cs"/>
            </a:endParaRPr>
          </a:p>
          <a:p>
            <a:pPr marL="0" indent="0">
              <a:lnSpc>
                <a:spcPct val="80000"/>
              </a:lnSpc>
              <a:spcBef>
                <a:spcPct val="0"/>
              </a:spcBef>
              <a:buNone/>
            </a:pPr>
            <a:r>
              <a:rPr lang="nl-NL" sz="1200" dirty="0">
                <a:solidFill>
                  <a:prstClr val="black"/>
                </a:solidFill>
                <a:latin typeface="Calibri" panose="020F0502020204030204" pitchFamily="34" charset="0"/>
                <a:cs typeface="Times New Roman" panose="02020603050405020304" pitchFamily="18" charset="0"/>
              </a:rPr>
              <a:t>In de derde kolom geef je aan of het er is en de kwaliteit voldoende is. Aansluitend vul je in de vierde kolom in waar het ‘bewijsmateriaal’ te vinden is. Dit scheelt ook zoekwerk wanneer er voor de certificering stukken opgevraagd worden.</a:t>
            </a:r>
          </a:p>
        </p:txBody>
      </p:sp>
      <p:pic>
        <p:nvPicPr>
          <p:cNvPr id="8" name="Afbeelding 7">
            <a:extLst>
              <a:ext uri="{FF2B5EF4-FFF2-40B4-BE49-F238E27FC236}">
                <a16:creationId xmlns:a16="http://schemas.microsoft.com/office/drawing/2014/main" id="{0D4A1880-2AEC-477D-8EA9-2CB1EF405F07}"/>
              </a:ext>
            </a:extLst>
          </p:cNvPr>
          <p:cNvPicPr>
            <a:picLocks noChangeAspect="1"/>
          </p:cNvPicPr>
          <p:nvPr/>
        </p:nvPicPr>
        <p:blipFill>
          <a:blip r:embed="rId3"/>
          <a:stretch>
            <a:fillRect/>
          </a:stretch>
        </p:blipFill>
        <p:spPr>
          <a:xfrm>
            <a:off x="4532784" y="2582913"/>
            <a:ext cx="2353396" cy="1535737"/>
          </a:xfrm>
          <a:prstGeom prst="rect">
            <a:avLst/>
          </a:prstGeom>
        </p:spPr>
      </p:pic>
      <p:cxnSp>
        <p:nvCxnSpPr>
          <p:cNvPr id="12" name="Rechte verbindingslijn met pijl 11">
            <a:extLst>
              <a:ext uri="{FF2B5EF4-FFF2-40B4-BE49-F238E27FC236}">
                <a16:creationId xmlns:a16="http://schemas.microsoft.com/office/drawing/2014/main" id="{8099087B-3803-47D2-9BFC-C578D80D271C}"/>
              </a:ext>
            </a:extLst>
          </p:cNvPr>
          <p:cNvCxnSpPr>
            <a:cxnSpLocks/>
          </p:cNvCxnSpPr>
          <p:nvPr/>
        </p:nvCxnSpPr>
        <p:spPr>
          <a:xfrm flipV="1">
            <a:off x="4479486" y="2910589"/>
            <a:ext cx="237176" cy="1020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Rechte verbindingslijn met pijl 13">
            <a:extLst>
              <a:ext uri="{FF2B5EF4-FFF2-40B4-BE49-F238E27FC236}">
                <a16:creationId xmlns:a16="http://schemas.microsoft.com/office/drawing/2014/main" id="{65EA846B-C04E-425B-882E-3E9A3F4EE12A}"/>
              </a:ext>
            </a:extLst>
          </p:cNvPr>
          <p:cNvCxnSpPr>
            <a:cxnSpLocks/>
          </p:cNvCxnSpPr>
          <p:nvPr/>
        </p:nvCxnSpPr>
        <p:spPr>
          <a:xfrm flipV="1">
            <a:off x="4653301" y="3064835"/>
            <a:ext cx="288908" cy="119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ijdelijke aanduiding voor tekst 3">
            <a:extLst>
              <a:ext uri="{FF2B5EF4-FFF2-40B4-BE49-F238E27FC236}">
                <a16:creationId xmlns:a16="http://schemas.microsoft.com/office/drawing/2014/main" id="{25991E4E-113F-4B45-A758-EABB7B1A9D6D}"/>
              </a:ext>
            </a:extLst>
          </p:cNvPr>
          <p:cNvSpPr txBox="1">
            <a:spLocks/>
          </p:cNvSpPr>
          <p:nvPr/>
        </p:nvSpPr>
        <p:spPr>
          <a:xfrm>
            <a:off x="7268181" y="1112166"/>
            <a:ext cx="4476406" cy="5450248"/>
          </a:xfrm>
          <a:prstGeom prst="rect">
            <a:avLst/>
          </a:prstGeom>
          <a:ln>
            <a:solidFill>
              <a:schemeClr val="accent5">
                <a:lumMod val="40000"/>
                <a:lumOff val="60000"/>
              </a:schemeClr>
            </a:solidFill>
          </a:ln>
        </p:spPr>
        <p:txBody>
          <a:bodyPr lIns="0" tIns="0" rIns="0" bIns="0"/>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ct val="0"/>
              </a:spcBef>
              <a:buNone/>
            </a:pPr>
            <a:endParaRPr lang="nl-NL" sz="2000" b="1" dirty="0">
              <a:solidFill>
                <a:srgbClr val="008ACE"/>
              </a:solidFill>
              <a:latin typeface="+mn-lt"/>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nl-NL" sz="1200" dirty="0">
                <a:solidFill>
                  <a:prstClr val="black"/>
                </a:solidFill>
                <a:latin typeface="Calibri" panose="020F0502020204030204" pitchFamily="34" charset="0"/>
                <a:cs typeface="Times New Roman" panose="02020603050405020304" pitchFamily="18" charset="0"/>
              </a:rPr>
              <a:t>In de vijfde kolom geef je aan of je de status wilt consolideren, of er documenten herijkt moeten worden of dat er iets nog ontwikkeld moet worden. De aanvullende acties beschrijf je in de zesde kolom.</a:t>
            </a: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nl-NL" sz="1200" dirty="0">
                <a:solidFill>
                  <a:prstClr val="black"/>
                </a:solidFill>
                <a:latin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nl-NL" sz="1200" dirty="0">
                <a:solidFill>
                  <a:prstClr val="black"/>
                </a:solidFill>
                <a:latin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80000"/>
              </a:lnSpc>
              <a:spcBef>
                <a:spcPct val="0"/>
              </a:spcBef>
              <a:spcAft>
                <a:spcPts val="0"/>
              </a:spcAft>
              <a:buClrTx/>
              <a:buSzTx/>
              <a:buFontTx/>
              <a:buNone/>
              <a:tabLst/>
              <a:defRPr/>
            </a:pPr>
            <a:r>
              <a:rPr lang="nl-NL" sz="1200" dirty="0">
                <a:solidFill>
                  <a:prstClr val="black"/>
                </a:solidFill>
                <a:latin typeface="Calibri" panose="020F0502020204030204" pitchFamily="34" charset="0"/>
                <a:cs typeface="Times New Roman" panose="02020603050405020304" pitchFamily="18" charset="0"/>
              </a:rPr>
              <a:t>                                                                    De zevende kolom ‘sheet’                                               		                verwijst naar het activiteitenplan   		                in de bijlage van het hulpmiddel       		                ‘het Fundament’ voor            		                 organisatieontwikkeling, hierin 		                kan je ook de planning voor de 		                acties opnemen en deze 		                toewijzen.</a:t>
            </a: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nl-NL" sz="1200" dirty="0">
                <a:solidFill>
                  <a:prstClr val="black"/>
                </a:solidFill>
                <a:latin typeface="Calibri" panose="020F0502020204030204" pitchFamily="34" charset="0"/>
                <a:cs typeface="Times New Roman" panose="02020603050405020304" pitchFamily="18" charset="0"/>
              </a:rPr>
              <a:t>In de twee laatste kolommen kan je een actie gereed melden en weet je of het onderdeel uitmaakt van de certificering.</a:t>
            </a: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nl-NL" sz="1200" dirty="0">
                <a:solidFill>
                  <a:prstClr val="black"/>
                </a:solidFill>
                <a:latin typeface="Calibri" panose="020F0502020204030204" pitchFamily="34" charset="0"/>
                <a:cs typeface="Times New Roman" panose="02020603050405020304" pitchFamily="18" charset="0"/>
              </a:rPr>
              <a:t>Sheet 14 en 15 van dit document bevatten aanvullende thema’s voor de certificering rond maatschappelijke thema’s, ondernemerschap en compliance. </a:t>
            </a:r>
          </a:p>
          <a:p>
            <a:pPr marL="0" indent="0">
              <a:lnSpc>
                <a:spcPct val="80000"/>
              </a:lnSpc>
              <a:spcBef>
                <a:spcPct val="0"/>
              </a:spcBef>
              <a:buNone/>
              <a:defRPr/>
            </a:pPr>
            <a:r>
              <a:rPr lang="nl-NL" sz="1200" dirty="0">
                <a:solidFill>
                  <a:prstClr val="black"/>
                </a:solidFill>
                <a:latin typeface="Calibri" panose="020F0502020204030204" pitchFamily="34" charset="0"/>
                <a:cs typeface="Times New Roman" panose="02020603050405020304" pitchFamily="18" charset="0"/>
              </a:rPr>
              <a:t>Bijlage 1 op sheet 16 geeft inzicht in de beoordelingsvragen per norm voor de certificering CBCT</a:t>
            </a: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nl-NL" sz="1200" dirty="0">
              <a:solidFill>
                <a:prstClr val="black"/>
              </a:solidFill>
              <a:latin typeface="Calibri" panose="020F0502020204030204" pitchFamily="34" charset="0"/>
              <a:cs typeface="Times New Roman" panose="02020603050405020304" pitchFamily="18" charset="0"/>
            </a:endParaRPr>
          </a:p>
          <a:p>
            <a:pPr marL="0" indent="0">
              <a:lnSpc>
                <a:spcPct val="80000"/>
              </a:lnSpc>
              <a:spcBef>
                <a:spcPct val="0"/>
              </a:spcBef>
              <a:buNone/>
            </a:pPr>
            <a:r>
              <a:rPr lang="nl-NL" sz="2000" b="1" dirty="0">
                <a:solidFill>
                  <a:srgbClr val="008ACE"/>
                </a:solidFill>
                <a:latin typeface="+mn-lt"/>
                <a:ea typeface="+mj-ea"/>
                <a:cs typeface="+mj-cs"/>
              </a:rPr>
              <a:t> </a:t>
            </a:r>
          </a:p>
        </p:txBody>
      </p:sp>
      <p:pic>
        <p:nvPicPr>
          <p:cNvPr id="18" name="Afbeelding 17">
            <a:extLst>
              <a:ext uri="{FF2B5EF4-FFF2-40B4-BE49-F238E27FC236}">
                <a16:creationId xmlns:a16="http://schemas.microsoft.com/office/drawing/2014/main" id="{27992CF2-CF2C-4360-A707-F233936987CA}"/>
              </a:ext>
            </a:extLst>
          </p:cNvPr>
          <p:cNvPicPr>
            <a:picLocks noChangeAspect="1"/>
          </p:cNvPicPr>
          <p:nvPr/>
        </p:nvPicPr>
        <p:blipFill>
          <a:blip r:embed="rId4"/>
          <a:stretch>
            <a:fillRect/>
          </a:stretch>
        </p:blipFill>
        <p:spPr>
          <a:xfrm>
            <a:off x="4532784" y="4960176"/>
            <a:ext cx="2353260" cy="1536325"/>
          </a:xfrm>
          <a:prstGeom prst="rect">
            <a:avLst/>
          </a:prstGeom>
        </p:spPr>
      </p:pic>
      <p:cxnSp>
        <p:nvCxnSpPr>
          <p:cNvPr id="19" name="Rechte verbindingslijn met pijl 18">
            <a:extLst>
              <a:ext uri="{FF2B5EF4-FFF2-40B4-BE49-F238E27FC236}">
                <a16:creationId xmlns:a16="http://schemas.microsoft.com/office/drawing/2014/main" id="{88F89833-72A4-434C-841E-3E912294B6DE}"/>
              </a:ext>
            </a:extLst>
          </p:cNvPr>
          <p:cNvCxnSpPr>
            <a:cxnSpLocks/>
          </p:cNvCxnSpPr>
          <p:nvPr/>
        </p:nvCxnSpPr>
        <p:spPr>
          <a:xfrm flipV="1">
            <a:off x="5385188" y="5661926"/>
            <a:ext cx="291705" cy="1328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Rechte verbindingslijn met pijl 19">
            <a:extLst>
              <a:ext uri="{FF2B5EF4-FFF2-40B4-BE49-F238E27FC236}">
                <a16:creationId xmlns:a16="http://schemas.microsoft.com/office/drawing/2014/main" id="{A16A1226-4AFE-40DF-981F-23C1C557C0D1}"/>
              </a:ext>
            </a:extLst>
          </p:cNvPr>
          <p:cNvCxnSpPr>
            <a:cxnSpLocks/>
          </p:cNvCxnSpPr>
          <p:nvPr/>
        </p:nvCxnSpPr>
        <p:spPr>
          <a:xfrm flipV="1">
            <a:off x="5146110" y="5482180"/>
            <a:ext cx="291705" cy="1328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6" name="Afbeelding 25">
            <a:extLst>
              <a:ext uri="{FF2B5EF4-FFF2-40B4-BE49-F238E27FC236}">
                <a16:creationId xmlns:a16="http://schemas.microsoft.com/office/drawing/2014/main" id="{E4395D81-C127-4CEA-80CF-44041AF6627F}"/>
              </a:ext>
            </a:extLst>
          </p:cNvPr>
          <p:cNvPicPr>
            <a:picLocks noChangeAspect="1"/>
          </p:cNvPicPr>
          <p:nvPr/>
        </p:nvPicPr>
        <p:blipFill>
          <a:blip r:embed="rId4"/>
          <a:stretch>
            <a:fillRect/>
          </a:stretch>
        </p:blipFill>
        <p:spPr>
          <a:xfrm>
            <a:off x="7268181" y="1814455"/>
            <a:ext cx="2353260" cy="1536325"/>
          </a:xfrm>
          <a:prstGeom prst="rect">
            <a:avLst/>
          </a:prstGeom>
        </p:spPr>
      </p:pic>
      <p:cxnSp>
        <p:nvCxnSpPr>
          <p:cNvPr id="27" name="Rechte verbindingslijn met pijl 26">
            <a:extLst>
              <a:ext uri="{FF2B5EF4-FFF2-40B4-BE49-F238E27FC236}">
                <a16:creationId xmlns:a16="http://schemas.microsoft.com/office/drawing/2014/main" id="{BC998487-9F0F-4F2A-8AEE-E10CD141F721}"/>
              </a:ext>
            </a:extLst>
          </p:cNvPr>
          <p:cNvCxnSpPr>
            <a:cxnSpLocks/>
          </p:cNvCxnSpPr>
          <p:nvPr/>
        </p:nvCxnSpPr>
        <p:spPr>
          <a:xfrm flipV="1">
            <a:off x="8496835" y="2460671"/>
            <a:ext cx="288908" cy="119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Rechte verbindingslijn met pijl 27">
            <a:extLst>
              <a:ext uri="{FF2B5EF4-FFF2-40B4-BE49-F238E27FC236}">
                <a16:creationId xmlns:a16="http://schemas.microsoft.com/office/drawing/2014/main" id="{39F69DBF-FCA9-43D0-881B-81BAC46ABE0E}"/>
              </a:ext>
            </a:extLst>
          </p:cNvPr>
          <p:cNvCxnSpPr>
            <a:cxnSpLocks/>
          </p:cNvCxnSpPr>
          <p:nvPr/>
        </p:nvCxnSpPr>
        <p:spPr>
          <a:xfrm flipV="1">
            <a:off x="8641289" y="2676982"/>
            <a:ext cx="288908" cy="119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Rechte verbindingslijn met pijl 29">
            <a:extLst>
              <a:ext uri="{FF2B5EF4-FFF2-40B4-BE49-F238E27FC236}">
                <a16:creationId xmlns:a16="http://schemas.microsoft.com/office/drawing/2014/main" id="{BDB031C2-A243-4A7A-9A18-144113121CAC}"/>
              </a:ext>
            </a:extLst>
          </p:cNvPr>
          <p:cNvCxnSpPr>
            <a:cxnSpLocks/>
          </p:cNvCxnSpPr>
          <p:nvPr/>
        </p:nvCxnSpPr>
        <p:spPr>
          <a:xfrm flipV="1">
            <a:off x="9016744" y="4455689"/>
            <a:ext cx="288908" cy="119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776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1F5D947-E58A-424A-9E14-5640F2CE60DA}"/>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6" name="Rectangle 1">
            <a:extLst>
              <a:ext uri="{FF2B5EF4-FFF2-40B4-BE49-F238E27FC236}">
                <a16:creationId xmlns:a16="http://schemas.microsoft.com/office/drawing/2014/main" id="{BDFD78D0-4E4B-4174-86FF-1023572D3F46}"/>
              </a:ext>
            </a:extLst>
          </p:cNvPr>
          <p:cNvSpPr>
            <a:spLocks noChangeArrowheads="1"/>
          </p:cNvSpPr>
          <p:nvPr/>
        </p:nvSpPr>
        <p:spPr bwMode="auto">
          <a:xfrm>
            <a:off x="3219450" y="4836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5" name="Tabel 14">
            <a:extLst>
              <a:ext uri="{FF2B5EF4-FFF2-40B4-BE49-F238E27FC236}">
                <a16:creationId xmlns:a16="http://schemas.microsoft.com/office/drawing/2014/main" id="{036A3AE3-D57B-4732-933C-3D87F98E8A7E}"/>
              </a:ext>
            </a:extLst>
          </p:cNvPr>
          <p:cNvGraphicFramePr>
            <a:graphicFrameLocks noGrp="1"/>
          </p:cNvGraphicFramePr>
          <p:nvPr>
            <p:extLst>
              <p:ext uri="{D42A27DB-BD31-4B8C-83A1-F6EECF244321}">
                <p14:modId xmlns:p14="http://schemas.microsoft.com/office/powerpoint/2010/main" val="3492242619"/>
              </p:ext>
            </p:extLst>
          </p:nvPr>
        </p:nvGraphicFramePr>
        <p:xfrm>
          <a:off x="236764" y="712236"/>
          <a:ext cx="11504515" cy="5188015"/>
        </p:xfrm>
        <a:graphic>
          <a:graphicData uri="http://schemas.openxmlformats.org/drawingml/2006/table">
            <a:tbl>
              <a:tblPr/>
              <a:tblGrid>
                <a:gridCol w="1434900">
                  <a:extLst>
                    <a:ext uri="{9D8B030D-6E8A-4147-A177-3AD203B41FA5}">
                      <a16:colId xmlns:a16="http://schemas.microsoft.com/office/drawing/2014/main" val="3297377858"/>
                    </a:ext>
                  </a:extLst>
                </a:gridCol>
                <a:gridCol w="2699478">
                  <a:extLst>
                    <a:ext uri="{9D8B030D-6E8A-4147-A177-3AD203B41FA5}">
                      <a16:colId xmlns:a16="http://schemas.microsoft.com/office/drawing/2014/main" val="1472708180"/>
                    </a:ext>
                  </a:extLst>
                </a:gridCol>
                <a:gridCol w="840323">
                  <a:extLst>
                    <a:ext uri="{9D8B030D-6E8A-4147-A177-3AD203B41FA5}">
                      <a16:colId xmlns:a16="http://schemas.microsoft.com/office/drawing/2014/main" val="486870933"/>
                    </a:ext>
                  </a:extLst>
                </a:gridCol>
                <a:gridCol w="1844033">
                  <a:extLst>
                    <a:ext uri="{9D8B030D-6E8A-4147-A177-3AD203B41FA5}">
                      <a16:colId xmlns:a16="http://schemas.microsoft.com/office/drawing/2014/main" val="3780120534"/>
                    </a:ext>
                  </a:extLst>
                </a:gridCol>
                <a:gridCol w="852518">
                  <a:extLst>
                    <a:ext uri="{9D8B030D-6E8A-4147-A177-3AD203B41FA5}">
                      <a16:colId xmlns:a16="http://schemas.microsoft.com/office/drawing/2014/main" val="3777171684"/>
                    </a:ext>
                  </a:extLst>
                </a:gridCol>
                <a:gridCol w="1942370">
                  <a:extLst>
                    <a:ext uri="{9D8B030D-6E8A-4147-A177-3AD203B41FA5}">
                      <a16:colId xmlns:a16="http://schemas.microsoft.com/office/drawing/2014/main" val="3239093352"/>
                    </a:ext>
                  </a:extLst>
                </a:gridCol>
                <a:gridCol w="617758">
                  <a:extLst>
                    <a:ext uri="{9D8B030D-6E8A-4147-A177-3AD203B41FA5}">
                      <a16:colId xmlns:a16="http://schemas.microsoft.com/office/drawing/2014/main" val="2176472636"/>
                    </a:ext>
                  </a:extLst>
                </a:gridCol>
                <a:gridCol w="698334">
                  <a:extLst>
                    <a:ext uri="{9D8B030D-6E8A-4147-A177-3AD203B41FA5}">
                      <a16:colId xmlns:a16="http://schemas.microsoft.com/office/drawing/2014/main" val="4106771894"/>
                    </a:ext>
                  </a:extLst>
                </a:gridCol>
                <a:gridCol w="574801">
                  <a:extLst>
                    <a:ext uri="{9D8B030D-6E8A-4147-A177-3AD203B41FA5}">
                      <a16:colId xmlns:a16="http://schemas.microsoft.com/office/drawing/2014/main" val="268549980"/>
                    </a:ext>
                  </a:extLst>
                </a:gridCol>
              </a:tblGrid>
              <a:tr h="0">
                <a:tc gridSpan="9">
                  <a:txBody>
                    <a:bodyPr/>
                    <a:lstStyle/>
                    <a:p>
                      <a:pPr algn="l" fontAlgn="b"/>
                      <a:r>
                        <a:rPr lang="nl-NL" sz="1100" b="1" i="0" u="none" strike="noStrike" dirty="0">
                          <a:solidFill>
                            <a:srgbClr val="000000"/>
                          </a:solidFill>
                          <a:effectLst/>
                          <a:latin typeface="Calibri" panose="020F0502020204030204" pitchFamily="34" charset="0"/>
                        </a:rPr>
                        <a:t>Thema : Leiderschap                                            (Richten – Inrichten – Verrichten)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81991131"/>
                  </a:ext>
                </a:extLst>
              </a:tr>
              <a:tr h="416396">
                <a:tc>
                  <a:txBody>
                    <a:bodyPr/>
                    <a:lstStyle/>
                    <a:p>
                      <a:pPr algn="l" fontAlgn="t"/>
                      <a:r>
                        <a:rPr lang="nl-NL" sz="900" b="1" i="0" u="none" strike="noStrike" dirty="0">
                          <a:solidFill>
                            <a:srgbClr val="000000"/>
                          </a:solidFill>
                          <a:effectLst/>
                          <a:latin typeface="Calibri Light" panose="020F0302020204030204" pitchFamily="34" charset="0"/>
                          <a:cs typeface="Calibri Light" panose="020F03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dirty="0">
                          <a:solidFill>
                            <a:srgbClr val="000000"/>
                          </a:solidFill>
                          <a:effectLst/>
                          <a:latin typeface="Calibri" panose="020F0502020204030204" pitchFamily="34" charset="0"/>
                        </a:rPr>
                        <a:t>Vra</a:t>
                      </a:r>
                      <a:r>
                        <a:rPr lang="nl-NL" sz="900" b="1" i="0" u="none" strike="noStrike" dirty="0">
                          <a:solidFill>
                            <a:srgbClr val="000000"/>
                          </a:solidFill>
                          <a:effectLst/>
                          <a:latin typeface="Calibri" panose="020F0502020204030204" pitchFamily="34" charset="0"/>
                        </a:rPr>
                        <a:t>ag aan organisatie</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Waar blijkt dat uit, waar te vinden (bijv. plek in database of hoor/wederhoor)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Aanvullende actie</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380540">
                <a:tc rowSpan="10">
                  <a:txBody>
                    <a:bodyPr/>
                    <a:lstStyle/>
                    <a:p>
                      <a:pPr algn="l" fontAlgn="t"/>
                      <a:r>
                        <a:rPr lang="nl-NL" sz="900" b="1" i="0" u="none" strike="noStrike" dirty="0">
                          <a:solidFill>
                            <a:srgbClr val="000000"/>
                          </a:solidFill>
                          <a:effectLst/>
                          <a:latin typeface="Calibri" panose="020F0502020204030204" pitchFamily="34" charset="0"/>
                        </a:rPr>
                        <a:t>Bestaansrecht en unieke kracht - vertaalt naar ambitie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Strategisch kader/ meerjarenbeleidsplan + doorvertaling naar strategische doelen?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1100" b="1" i="0" u="none" strike="noStrike" dirty="0">
                          <a:solidFill>
                            <a:srgbClr val="000000"/>
                          </a:solidFill>
                          <a:effectLst/>
                          <a:latin typeface="Calibri" panose="020F0502020204030204" pitchFamily="34" charset="0"/>
                        </a:rPr>
                        <a:t> </a:t>
                      </a:r>
                      <a:r>
                        <a:rPr lang="nl-NL" sz="1100" b="1" i="0" u="none" strike="noStrike" dirty="0">
                          <a:solidFill>
                            <a:srgbClr val="00B050"/>
                          </a:solidFill>
                          <a:effectLst/>
                          <a:latin typeface="Calibri" panose="020F0502020204030204" pitchFamily="34" charset="0"/>
                        </a:rPr>
                        <a:t>V </a:t>
                      </a:r>
                      <a:r>
                        <a:rPr lang="nl-NL" sz="1100" b="1" i="0" u="none" strike="noStrike" dirty="0">
                          <a:solidFill>
                            <a:srgbClr val="FF0000"/>
                          </a:solidFill>
                          <a:effectLst/>
                          <a:latin typeface="Calibri" panose="020F0502020204030204" pitchFamily="34" charset="0"/>
                        </a:rPr>
                        <a:t>X</a:t>
                      </a:r>
                      <a:r>
                        <a:rPr lang="nl-NL" sz="1100" b="1" i="0" u="none" strike="noStrike" dirty="0">
                          <a:solidFill>
                            <a:srgbClr val="000000"/>
                          </a:solidFill>
                          <a:effectLst/>
                          <a:latin typeface="Calibri" panose="020F0502020204030204" pitchFamily="34" charset="0"/>
                        </a:rPr>
                        <a:t> </a:t>
                      </a:r>
                      <a:r>
                        <a:rPr lang="nl-NL" sz="1100" b="1" i="0" u="none" strike="noStrike" dirty="0">
                          <a:solidFill>
                            <a:srgbClr val="0070C0"/>
                          </a:solidFill>
                          <a:effectLst/>
                          <a:latin typeface="Calibri" panose="020F0502020204030204" pitchFamily="34" charset="0"/>
                        </a:rPr>
                        <a:t>X</a:t>
                      </a:r>
                      <a:r>
                        <a:rPr lang="nl-NL" sz="1100" b="1" i="0" u="none" strike="noStrike" dirty="0">
                          <a:solidFill>
                            <a:srgbClr val="FFC000"/>
                          </a:solidFill>
                          <a:effectLst/>
                          <a:latin typeface="Calibri" panose="020F0502020204030204" pitchFamily="34" charset="0"/>
                        </a:rPr>
                        <a:t> !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l" fontAlgn="t"/>
                      <a:r>
                        <a:rPr lang="nl-NL" sz="900" b="0" i="0" u="none" strike="noStrike" dirty="0">
                          <a:solidFill>
                            <a:srgbClr val="000000"/>
                          </a:solidFill>
                          <a:effectLst/>
                          <a:latin typeface="Calibri" panose="020F0502020204030204" pitchFamily="34" charset="0"/>
                        </a:rPr>
                        <a:t> Sheet 12</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1100" b="0" i="0" u="none" strike="noStrike" dirty="0">
                          <a:solidFill>
                            <a:srgbClr val="000000"/>
                          </a:solidFill>
                          <a:effectLst/>
                          <a:latin typeface="Calibri" panose="020F0502020204030204" pitchFamily="34" charset="0"/>
                        </a:rPr>
                        <a:t> </a:t>
                      </a:r>
                      <a:r>
                        <a:rPr lang="nl-NL" sz="1100" b="1" i="0" u="none" strike="noStrike" dirty="0">
                          <a:solidFill>
                            <a:srgbClr val="00B050"/>
                          </a:solidFill>
                          <a:effectLst/>
                          <a:latin typeface="Calibri" panose="020F0502020204030204" pitchFamily="34" charset="0"/>
                        </a:rPr>
                        <a:t>V</a:t>
                      </a:r>
                      <a:endParaRPr lang="nl-NL" sz="11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nl-NL" sz="1000" b="0" i="0" u="none" strike="noStrike" dirty="0">
                          <a:solidFill>
                            <a:srgbClr val="000000"/>
                          </a:solidFill>
                          <a:effectLst/>
                          <a:latin typeface="Calibri" panose="020F0502020204030204" pitchFamily="34" charset="0"/>
                        </a:rPr>
                        <a:t> </a:t>
                      </a:r>
                      <a:r>
                        <a:rPr lang="nl-NL" sz="1000" b="1" i="0" u="none" strike="noStrike" dirty="0">
                          <a:solidFill>
                            <a:srgbClr val="00B050"/>
                          </a:solidFill>
                          <a:effectLst/>
                          <a:latin typeface="Calibri" panose="020F0502020204030204" pitchFamily="34" charset="0"/>
                        </a:rPr>
                        <a:t>V</a:t>
                      </a:r>
                      <a:r>
                        <a:rPr lang="nl-NL" sz="10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283380">
                <a:tc vMerge="1">
                  <a:txBody>
                    <a:bodyPr/>
                    <a:lstStyle/>
                    <a:p>
                      <a:endParaRPr lang="nl-NL"/>
                    </a:p>
                  </a:txBody>
                  <a:tcPr/>
                </a:tc>
                <a:tc>
                  <a:txBody>
                    <a:bodyPr/>
                    <a:lstStyle/>
                    <a:p>
                      <a:pPr algn="l" fontAlgn="b"/>
                      <a:r>
                        <a:rPr lang="nl-NL" sz="900" b="0" i="0" u="none" strike="noStrike" kern="1200" dirty="0">
                          <a:solidFill>
                            <a:srgbClr val="000000"/>
                          </a:solidFill>
                          <a:effectLst/>
                          <a:latin typeface="Calibri" panose="020F0502020204030204" pitchFamily="34" charset="0"/>
                          <a:ea typeface="+mn-ea"/>
                          <a:cs typeface="+mn-cs"/>
                        </a:rPr>
                        <a:t>(Meerjarige) KPI-set op realisatie strategische doelen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nl-NL" sz="1000" b="0" i="0" u="none" strike="noStrike">
                          <a:solidFill>
                            <a:srgbClr val="000000"/>
                          </a:solidFill>
                          <a:effectLst/>
                          <a:latin typeface="Calibri" panose="020F0502020204030204" pitchFamily="34" charset="0"/>
                        </a:rPr>
                        <a:t> </a:t>
                      </a:r>
                      <a:r>
                        <a:rPr kumimoji="0" lang="nl-NL"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nl-NL" sz="10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V</a:t>
                      </a:r>
                      <a:endParaRPr lang="nl-NL" sz="10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101476"/>
                  </a:ext>
                </a:extLst>
              </a:tr>
              <a:tr h="314437">
                <a:tc vMerge="1">
                  <a:txBody>
                    <a:bodyPr/>
                    <a:lstStyle/>
                    <a:p>
                      <a:endParaRPr lang="nl-NL"/>
                    </a:p>
                  </a:txBody>
                  <a:tcPr/>
                </a:tc>
                <a:tc>
                  <a:txBody>
                    <a:bodyPr/>
                    <a:lstStyle/>
                    <a:p>
                      <a:pPr algn="l" fontAlgn="ctr"/>
                      <a:r>
                        <a:rPr lang="nl-NL" sz="900" b="0" i="0" u="none" strike="noStrike" kern="1200" dirty="0">
                          <a:solidFill>
                            <a:srgbClr val="000000"/>
                          </a:solidFill>
                          <a:effectLst/>
                          <a:latin typeface="Calibri" panose="020F0502020204030204" pitchFamily="34" charset="0"/>
                          <a:ea typeface="+mn-ea"/>
                          <a:cs typeface="+mn-cs"/>
                        </a:rPr>
                        <a:t>Wijze van management op realisatie doelen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nl-NL" sz="1000" b="0" i="0" u="none" strike="noStrike">
                          <a:solidFill>
                            <a:srgbClr val="000000"/>
                          </a:solidFill>
                          <a:effectLst/>
                          <a:latin typeface="Calibri" panose="020F0502020204030204" pitchFamily="34" charset="0"/>
                        </a:rPr>
                        <a:t> </a:t>
                      </a:r>
                      <a:r>
                        <a:rPr kumimoji="0" lang="nl-NL"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nl-NL" sz="10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V</a:t>
                      </a:r>
                      <a:endParaRPr lang="nl-NL" sz="10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502407"/>
                  </a:ext>
                </a:extLst>
              </a:tr>
              <a:tr h="201129">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algn="l" fontAlgn="ctr"/>
                      <a:r>
                        <a:rPr lang="nl-NL" sz="900" b="0" i="0" u="none" strike="noStrike" kern="1200" dirty="0">
                          <a:solidFill>
                            <a:srgbClr val="000000"/>
                          </a:solidFill>
                          <a:effectLst/>
                          <a:latin typeface="Calibri" panose="020F0502020204030204" pitchFamily="34" charset="0"/>
                          <a:ea typeface="+mn-ea"/>
                          <a:cs typeface="+mn-cs"/>
                        </a:rPr>
                        <a:t>Monitoring- en verantwoordingssysteem</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66946"/>
                  </a:ext>
                </a:extLst>
              </a:tr>
              <a:tr h="149422">
                <a:tc vMerge="1">
                  <a:txBody>
                    <a:bodyPr/>
                    <a:lstStyle/>
                    <a:p>
                      <a:endParaRPr lang="nl-NL"/>
                    </a:p>
                  </a:txBody>
                  <a:tcPr>
                    <a:lnT w="6350" cap="flat" cmpd="sng" algn="ctr">
                      <a:solidFill>
                        <a:srgbClr val="000000"/>
                      </a:solidFill>
                      <a:prstDash val="solid"/>
                      <a:round/>
                      <a:headEnd type="none" w="med" len="med"/>
                      <a:tailEnd type="none" w="med" len="med"/>
                    </a:lnT>
                  </a:tcPr>
                </a:tc>
                <a:tc rowSpan="2">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Marketing oriëntatie</a:t>
                      </a:r>
                    </a:p>
                  </a:txBody>
                  <a:tcPr marL="6350" marR="6350" marT="635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nl-NL" sz="900" b="0" i="0" u="none" strike="noStrike">
                          <a:solidFill>
                            <a:srgbClr val="000000"/>
                          </a:solidFill>
                          <a:effectLst/>
                          <a:latin typeface="Calibri" panose="020F0502020204030204" pitchFamily="34" charset="0"/>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1000" b="0" i="0" u="none" strike="noStrike">
                          <a:solidFill>
                            <a:srgbClr val="000000"/>
                          </a:solidFill>
                          <a:effectLst/>
                          <a:latin typeface="Calibri" panose="020F0502020204030204" pitchFamily="34" charset="0"/>
                        </a:rPr>
                        <a:t> </a:t>
                      </a:r>
                      <a:endParaRPr lang="nl-NL" sz="10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048366"/>
                  </a:ext>
                </a:extLst>
              </a:tr>
              <a:tr h="0">
                <a:tc vMerge="1">
                  <a:txBody>
                    <a:bodyPr/>
                    <a:lstStyle/>
                    <a:p>
                      <a:endParaRPr lang="nl-NL"/>
                    </a:p>
                  </a:txBody>
                  <a:tcPr>
                    <a:lnT w="6350" cap="flat" cmpd="sng" algn="ctr">
                      <a:solidFill>
                        <a:srgbClr val="000000"/>
                      </a:solidFill>
                      <a:prstDash val="solid"/>
                      <a:round/>
                      <a:headEnd type="none" w="med" len="med"/>
                      <a:tailEnd type="none" w="med" len="med"/>
                    </a:lnT>
                  </a:tcPr>
                </a:tc>
                <a:tc vMerge="1">
                  <a:txBody>
                    <a:bodyPr/>
                    <a:lstStyle/>
                    <a:p>
                      <a:pPr algn="l" fontAlgn="b"/>
                      <a:r>
                        <a:rPr lang="nl-NL" sz="900" b="0" i="0" u="none" strike="noStrike" kern="1200" dirty="0">
                          <a:solidFill>
                            <a:srgbClr val="000000"/>
                          </a:solidFill>
                          <a:effectLst/>
                          <a:latin typeface="Calibri" panose="020F0502020204030204" pitchFamily="34" charset="0"/>
                          <a:ea typeface="+mn-ea"/>
                          <a:cs typeface="+mn-cs"/>
                        </a:rPr>
                        <a:t>Marketing oriëntatie</a:t>
                      </a:r>
                    </a:p>
                  </a:txBody>
                  <a:tcPr marL="6350" marR="6350" marT="635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nl-NL" sz="1000" b="0" i="0" u="none" strike="noStrike">
                          <a:solidFill>
                            <a:srgbClr val="000000"/>
                          </a:solidFill>
                          <a:effectLst/>
                          <a:latin typeface="Calibri" panose="020F0502020204030204" pitchFamily="34" charset="0"/>
                        </a:rPr>
                        <a:t> </a:t>
                      </a:r>
                      <a:endParaRPr lang="nl-NL" sz="10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934304"/>
                  </a:ext>
                </a:extLst>
              </a:tr>
              <a:tr h="166799">
                <a:tc vMerge="1">
                  <a:txBody>
                    <a:bodyPr/>
                    <a:lstStyle/>
                    <a:p>
                      <a:endParaRPr lang="nl-NL"/>
                    </a:p>
                  </a:txBody>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CRM systeem</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nl-NL"/>
                    </a:p>
                  </a:txBody>
                  <a:tcPr/>
                </a:tc>
                <a:tc vMerge="1">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960430"/>
                  </a:ext>
                </a:extLst>
              </a:tr>
              <a:tr h="167715">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Prestatie-indicatoren voor 1 jaar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nl-NL" sz="1000" b="0" i="0" u="none" strike="noStrike">
                          <a:solidFill>
                            <a:srgbClr val="000000"/>
                          </a:solidFill>
                          <a:effectLst/>
                          <a:latin typeface="Calibri" panose="020F0502020204030204" pitchFamily="34" charset="0"/>
                        </a:rPr>
                        <a:t> </a:t>
                      </a:r>
                      <a:r>
                        <a:rPr kumimoji="0" lang="nl-NL"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nl-NL" sz="10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V</a:t>
                      </a:r>
                      <a:endParaRPr lang="nl-NL" sz="10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360515"/>
                  </a:ext>
                </a:extLst>
              </a:tr>
              <a:tr h="190362">
                <a:tc vMerge="1">
                  <a:txBody>
                    <a:bodyPr/>
                    <a:lstStyle/>
                    <a:p>
                      <a:endParaRPr lang="nl-NL"/>
                    </a:p>
                  </a:txBody>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Jaarwerkplannen zijn aanwezig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nl-NL" sz="1000" b="0" i="0" u="none" strike="noStrike">
                          <a:solidFill>
                            <a:srgbClr val="000000"/>
                          </a:solidFill>
                          <a:effectLst/>
                          <a:latin typeface="Calibri" panose="020F0502020204030204" pitchFamily="34" charset="0"/>
                        </a:rPr>
                        <a:t> </a:t>
                      </a:r>
                      <a:r>
                        <a:rPr kumimoji="0" lang="nl-NL"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nl-NL" sz="10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V</a:t>
                      </a:r>
                      <a:endParaRPr lang="nl-NL" sz="10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29277"/>
                  </a:ext>
                </a:extLst>
              </a:tr>
              <a:tr h="404648">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De maatschappelijke context van de bibliotheek komt tot uitdrukking in de ambitie en is doorvertaald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endParaRPr lang="nl-NL" sz="10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236874"/>
                  </a:ext>
                </a:extLst>
              </a:tr>
              <a:tr h="167715">
                <a:tc gridSpan="9">
                  <a:txBody>
                    <a:bodyPr/>
                    <a:lstStyle/>
                    <a:p>
                      <a:pPr algn="ctr" fontAlgn="t"/>
                      <a:endParaRPr lang="nl-NL" sz="900" b="0" i="0" u="none" strike="noStrike" kern="1200" dirty="0">
                        <a:solidFill>
                          <a:srgbClr val="000000"/>
                        </a:solidFill>
                        <a:effectLst/>
                        <a:latin typeface="Calibri" panose="020F0502020204030204" pitchFamily="34" charset="0"/>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516413"/>
                  </a:ext>
                </a:extLst>
              </a:tr>
              <a:tr h="167715">
                <a:tc rowSpan="4">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dirty="0">
                          <a:solidFill>
                            <a:schemeClr val="accent1">
                              <a:lumMod val="50000"/>
                            </a:schemeClr>
                          </a:solidFill>
                        </a:rPr>
                        <a:t>Inrichting van de organisatie (organisatiestructuur)</a:t>
                      </a: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Organogram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09528"/>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Bevoegdhedenregeling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82774"/>
                  </a:ext>
                </a:extLst>
              </a:tr>
              <a:tr h="2718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Wijze van sturing en coaching op resultaat en competenties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187199"/>
                  </a:ext>
                </a:extLst>
              </a:tr>
              <a:tr h="13898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Rapportagestructuur en - cyclus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403355"/>
                  </a:ext>
                </a:extLst>
              </a:tr>
              <a:tr h="167715">
                <a:tc gridSpan="9">
                  <a:txBody>
                    <a:bodyPr/>
                    <a:lstStyle/>
                    <a:p>
                      <a:pPr algn="ctr" fontAlgn="t"/>
                      <a:endParaRPr lang="nl-NL" sz="900" b="0" i="0" u="none" strike="noStrike" kern="1200" dirty="0">
                        <a:solidFill>
                          <a:srgbClr val="000000"/>
                        </a:solidFill>
                        <a:effectLst/>
                        <a:latin typeface="Calibri" panose="020F0502020204030204" pitchFamily="34" charset="0"/>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476230"/>
                  </a:ext>
                </a:extLst>
              </a:tr>
              <a:tr h="167715">
                <a:tc rowSpan="5">
                  <a:txBody>
                    <a:bodyPr/>
                    <a:lstStyle/>
                    <a:p>
                      <a:pPr algn="l" fontAlgn="t"/>
                      <a:r>
                        <a:rPr lang="nl-NL" sz="900" b="1" i="0" u="none" strike="noStrike" dirty="0">
                          <a:solidFill>
                            <a:srgbClr val="000000"/>
                          </a:solidFill>
                          <a:effectLst/>
                          <a:latin typeface="Calibri" panose="020F0502020204030204" pitchFamily="34" charset="0"/>
                        </a:rPr>
                        <a:t>Marketing- en communicatiestrategie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Marketingbeleid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nl-NL" sz="900" b="0" i="0" u="none" strike="noStrike" dirty="0">
                          <a:solidFill>
                            <a:srgbClr val="000000"/>
                          </a:solidFill>
                          <a:effectLst/>
                          <a:latin typeface="Calibri" panose="020F0502020204030204" pitchFamily="34" charset="0"/>
                        </a:rPr>
                        <a:t>Sheet 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Communicatiebeleid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014333"/>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Focusdoelgroepen bepaald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640187"/>
                  </a:ext>
                </a:extLst>
              </a:tr>
              <a:tr h="404648">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Positionering/imago</a:t>
                      </a:r>
                    </a:p>
                    <a:p>
                      <a:pPr marL="171450" indent="-171450" algn="l" fontAlgn="t">
                        <a:buFontTx/>
                        <a:buChar char="-"/>
                      </a:pPr>
                      <a:r>
                        <a:rPr lang="nl-NL" sz="900" b="0" i="0" u="none" strike="noStrike" kern="1200" dirty="0" err="1">
                          <a:solidFill>
                            <a:srgbClr val="000000"/>
                          </a:solidFill>
                          <a:effectLst/>
                          <a:latin typeface="Calibri" panose="020F0502020204030204" pitchFamily="34" charset="0"/>
                          <a:ea typeface="+mn-ea"/>
                          <a:cs typeface="+mn-cs"/>
                        </a:rPr>
                        <a:t>Internal</a:t>
                      </a:r>
                      <a:r>
                        <a:rPr lang="nl-NL" sz="900" b="0" i="0" u="none" strike="noStrike" kern="1200" dirty="0">
                          <a:solidFill>
                            <a:srgbClr val="000000"/>
                          </a:solidFill>
                          <a:effectLst/>
                          <a:latin typeface="Calibri" panose="020F0502020204030204" pitchFamily="34" charset="0"/>
                          <a:ea typeface="+mn-ea"/>
                          <a:cs typeface="+mn-cs"/>
                        </a:rPr>
                        <a:t> branding</a:t>
                      </a:r>
                    </a:p>
                    <a:p>
                      <a:pPr marL="171450" indent="-171450" algn="l" fontAlgn="t">
                        <a:buFontTx/>
                        <a:buChar char="-"/>
                      </a:pPr>
                      <a:r>
                        <a:rPr lang="nl-NL" sz="900" b="0" i="0" u="none" strike="noStrike" kern="1200" dirty="0" err="1">
                          <a:solidFill>
                            <a:srgbClr val="000000"/>
                          </a:solidFill>
                          <a:effectLst/>
                          <a:latin typeface="Calibri" panose="020F0502020204030204" pitchFamily="34" charset="0"/>
                          <a:ea typeface="+mn-ea"/>
                          <a:cs typeface="+mn-cs"/>
                        </a:rPr>
                        <a:t>External</a:t>
                      </a:r>
                      <a:r>
                        <a:rPr lang="nl-NL" sz="900" b="0" i="0" u="none" strike="noStrike" kern="1200" dirty="0">
                          <a:solidFill>
                            <a:srgbClr val="000000"/>
                          </a:solidFill>
                          <a:effectLst/>
                          <a:latin typeface="Calibri" panose="020F0502020204030204" pitchFamily="34" charset="0"/>
                          <a:ea typeface="+mn-ea"/>
                          <a:cs typeface="+mn-cs"/>
                        </a:rPr>
                        <a:t> branding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832088"/>
                  </a:ext>
                </a:extLst>
              </a:tr>
              <a:tr h="2718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Operationeel marketing- en communicatieplan gebaseerd op marketingstrategie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529540"/>
                  </a:ext>
                </a:extLst>
              </a:tr>
            </a:tbl>
          </a:graphicData>
        </a:graphic>
      </p:graphicFrame>
      <p:sp>
        <p:nvSpPr>
          <p:cNvPr id="13" name="Rechthoek: ezelsoor 12">
            <a:extLst>
              <a:ext uri="{FF2B5EF4-FFF2-40B4-BE49-F238E27FC236}">
                <a16:creationId xmlns:a16="http://schemas.microsoft.com/office/drawing/2014/main" id="{32A3832F-4B0F-4203-B9F9-9150685E99A3}"/>
              </a:ext>
            </a:extLst>
          </p:cNvPr>
          <p:cNvSpPr/>
          <p:nvPr/>
        </p:nvSpPr>
        <p:spPr>
          <a:xfrm>
            <a:off x="91126" y="5490030"/>
            <a:ext cx="1419857" cy="1116846"/>
          </a:xfrm>
          <a:prstGeom prst="foldedCorner">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nl-NL" sz="1100" b="1" dirty="0">
              <a:solidFill>
                <a:srgbClr val="00B050"/>
              </a:solidFill>
              <a:latin typeface="segoe ui" panose="020B0502040204020203" pitchFamily="34" charset="0"/>
            </a:endParaRPr>
          </a:p>
          <a:p>
            <a:r>
              <a:rPr lang="nl-NL" sz="1100" b="1" dirty="0">
                <a:solidFill>
                  <a:srgbClr val="00B050"/>
                </a:solidFill>
                <a:latin typeface="segoe ui" panose="020B0502040204020203" pitchFamily="34" charset="0"/>
              </a:rPr>
              <a:t>V</a:t>
            </a:r>
            <a:r>
              <a:rPr lang="nl-NL" sz="1000" b="0" i="0" dirty="0">
                <a:solidFill>
                  <a:srgbClr val="212529"/>
                </a:solidFill>
                <a:effectLst/>
                <a:latin typeface="segoe ui" panose="020B0502040204020203" pitchFamily="34" charset="0"/>
              </a:rPr>
              <a:t> </a:t>
            </a:r>
            <a:r>
              <a:rPr lang="nl-NL" sz="1000" dirty="0">
                <a:solidFill>
                  <a:srgbClr val="00B050"/>
                </a:solidFill>
              </a:rPr>
              <a:t>   Aanwezig en kwalitatief voldoende</a:t>
            </a:r>
          </a:p>
          <a:p>
            <a:r>
              <a:rPr lang="nl-NL" sz="1400" b="1" i="0" dirty="0">
                <a:solidFill>
                  <a:srgbClr val="FF0000"/>
                </a:solidFill>
                <a:effectLst/>
                <a:latin typeface="segoe ui" panose="020B0502040204020203" pitchFamily="34" charset="0"/>
              </a:rPr>
              <a:t>X</a:t>
            </a:r>
            <a:r>
              <a:rPr lang="nl-NL" sz="1000" dirty="0"/>
              <a:t>   </a:t>
            </a:r>
            <a:r>
              <a:rPr lang="nl-NL" sz="1000" dirty="0">
                <a:solidFill>
                  <a:srgbClr val="FF0000"/>
                </a:solidFill>
              </a:rPr>
              <a:t>Ontwikkelen</a:t>
            </a:r>
          </a:p>
          <a:p>
            <a:r>
              <a:rPr lang="nl-NL" sz="1400" b="1" i="0" dirty="0">
                <a:solidFill>
                  <a:srgbClr val="0070C0"/>
                </a:solidFill>
                <a:effectLst/>
                <a:latin typeface="segoe ui" panose="020B0502040204020203" pitchFamily="34" charset="0"/>
              </a:rPr>
              <a:t>X</a:t>
            </a:r>
            <a:r>
              <a:rPr lang="nl-NL" sz="1400" dirty="0"/>
              <a:t> </a:t>
            </a:r>
            <a:r>
              <a:rPr lang="nl-NL" sz="1000" dirty="0"/>
              <a:t> </a:t>
            </a:r>
            <a:r>
              <a:rPr lang="nl-NL" sz="1000" dirty="0">
                <a:solidFill>
                  <a:srgbClr val="0070C0"/>
                </a:solidFill>
              </a:rPr>
              <a:t>Herijken</a:t>
            </a:r>
          </a:p>
          <a:p>
            <a:r>
              <a:rPr lang="nl-NL" sz="1400" b="1" i="0" dirty="0">
                <a:solidFill>
                  <a:srgbClr val="FFC000"/>
                </a:solidFill>
                <a:effectLst/>
                <a:latin typeface="segoe ui" panose="020B0502040204020203" pitchFamily="34" charset="0"/>
              </a:rPr>
              <a:t>!</a:t>
            </a:r>
            <a:r>
              <a:rPr lang="nl-NL" sz="1000" dirty="0">
                <a:solidFill>
                  <a:srgbClr val="FFC000"/>
                </a:solidFill>
              </a:rPr>
              <a:t>     Consolideren</a:t>
            </a:r>
          </a:p>
        </p:txBody>
      </p:sp>
    </p:spTree>
    <p:extLst>
      <p:ext uri="{BB962C8B-B14F-4D97-AF65-F5344CB8AC3E}">
        <p14:creationId xmlns:p14="http://schemas.microsoft.com/office/powerpoint/2010/main" val="192135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FAD4E7C-D45D-4D0F-874B-48D3D833A48F}"/>
              </a:ext>
            </a:extLst>
          </p:cNvPr>
          <p:cNvSpPr>
            <a:spLocks noGrp="1"/>
          </p:cNvSpPr>
          <p:nvPr>
            <p:ph type="sldNum" sz="quarter" idx="12"/>
          </p:nvPr>
        </p:nvSpPr>
        <p:spPr/>
        <p:txBody>
          <a:bodyPr/>
          <a:lstStyle/>
          <a:p>
            <a:fld id="{8A7A6979-0714-4377-B894-6BE4C2D6E202}" type="slidenum">
              <a:rPr lang="en-US" smtClean="0"/>
              <a:pPr/>
              <a:t>7</a:t>
            </a:fld>
            <a:endParaRPr lang="en-US" dirty="0"/>
          </a:p>
        </p:txBody>
      </p:sp>
      <p:graphicFrame>
        <p:nvGraphicFramePr>
          <p:cNvPr id="5" name="Tabel 4">
            <a:extLst>
              <a:ext uri="{FF2B5EF4-FFF2-40B4-BE49-F238E27FC236}">
                <a16:creationId xmlns:a16="http://schemas.microsoft.com/office/drawing/2014/main" id="{975BE384-F6B3-4149-BBE1-B00F05F63E08}"/>
              </a:ext>
            </a:extLst>
          </p:cNvPr>
          <p:cNvGraphicFramePr>
            <a:graphicFrameLocks noGrp="1"/>
          </p:cNvGraphicFramePr>
          <p:nvPr>
            <p:extLst>
              <p:ext uri="{D42A27DB-BD31-4B8C-83A1-F6EECF244321}">
                <p14:modId xmlns:p14="http://schemas.microsoft.com/office/powerpoint/2010/main" val="4095450552"/>
              </p:ext>
            </p:extLst>
          </p:nvPr>
        </p:nvGraphicFramePr>
        <p:xfrm>
          <a:off x="493122" y="1151855"/>
          <a:ext cx="11365723" cy="1896721"/>
        </p:xfrm>
        <a:graphic>
          <a:graphicData uri="http://schemas.openxmlformats.org/drawingml/2006/table">
            <a:tbl>
              <a:tblPr/>
              <a:tblGrid>
                <a:gridCol w="1488411">
                  <a:extLst>
                    <a:ext uri="{9D8B030D-6E8A-4147-A177-3AD203B41FA5}">
                      <a16:colId xmlns:a16="http://schemas.microsoft.com/office/drawing/2014/main" val="742218090"/>
                    </a:ext>
                  </a:extLst>
                </a:gridCol>
                <a:gridCol w="2647925">
                  <a:extLst>
                    <a:ext uri="{9D8B030D-6E8A-4147-A177-3AD203B41FA5}">
                      <a16:colId xmlns:a16="http://schemas.microsoft.com/office/drawing/2014/main" val="249513570"/>
                    </a:ext>
                  </a:extLst>
                </a:gridCol>
                <a:gridCol w="824275">
                  <a:extLst>
                    <a:ext uri="{9D8B030D-6E8A-4147-A177-3AD203B41FA5}">
                      <a16:colId xmlns:a16="http://schemas.microsoft.com/office/drawing/2014/main" val="1664825940"/>
                    </a:ext>
                  </a:extLst>
                </a:gridCol>
                <a:gridCol w="1808817">
                  <a:extLst>
                    <a:ext uri="{9D8B030D-6E8A-4147-A177-3AD203B41FA5}">
                      <a16:colId xmlns:a16="http://schemas.microsoft.com/office/drawing/2014/main" val="2102521734"/>
                    </a:ext>
                  </a:extLst>
                </a:gridCol>
                <a:gridCol w="836237">
                  <a:extLst>
                    <a:ext uri="{9D8B030D-6E8A-4147-A177-3AD203B41FA5}">
                      <a16:colId xmlns:a16="http://schemas.microsoft.com/office/drawing/2014/main" val="3760454082"/>
                    </a:ext>
                  </a:extLst>
                </a:gridCol>
                <a:gridCol w="1905276">
                  <a:extLst>
                    <a:ext uri="{9D8B030D-6E8A-4147-A177-3AD203B41FA5}">
                      <a16:colId xmlns:a16="http://schemas.microsoft.com/office/drawing/2014/main" val="804892876"/>
                    </a:ext>
                  </a:extLst>
                </a:gridCol>
                <a:gridCol w="605960">
                  <a:extLst>
                    <a:ext uri="{9D8B030D-6E8A-4147-A177-3AD203B41FA5}">
                      <a16:colId xmlns:a16="http://schemas.microsoft.com/office/drawing/2014/main" val="1559333478"/>
                    </a:ext>
                  </a:extLst>
                </a:gridCol>
                <a:gridCol w="684998">
                  <a:extLst>
                    <a:ext uri="{9D8B030D-6E8A-4147-A177-3AD203B41FA5}">
                      <a16:colId xmlns:a16="http://schemas.microsoft.com/office/drawing/2014/main" val="2530967979"/>
                    </a:ext>
                  </a:extLst>
                </a:gridCol>
                <a:gridCol w="563824">
                  <a:extLst>
                    <a:ext uri="{9D8B030D-6E8A-4147-A177-3AD203B41FA5}">
                      <a16:colId xmlns:a16="http://schemas.microsoft.com/office/drawing/2014/main" val="3667291014"/>
                    </a:ext>
                  </a:extLst>
                </a:gridCol>
              </a:tblGrid>
              <a:tr h="191931">
                <a:tc gridSpan="9">
                  <a:txBody>
                    <a:bodyPr/>
                    <a:lstStyle/>
                    <a:p>
                      <a:pPr algn="l" fontAlgn="b"/>
                      <a:r>
                        <a:rPr lang="nl-NL" sz="1100" b="1" i="0" u="none" strike="noStrike" dirty="0">
                          <a:solidFill>
                            <a:srgbClr val="000000"/>
                          </a:solidFill>
                          <a:effectLst/>
                          <a:latin typeface="Calibri" panose="020F0502020204030204" pitchFamily="34" charset="0"/>
                        </a:rPr>
                        <a:t>Thema : Leiderschap                                            (Richten – Inrichten – Verrichten)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nl-N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356622"/>
                  </a:ext>
                </a:extLst>
              </a:tr>
              <a:tr h="89026">
                <a:tc>
                  <a:txBody>
                    <a:bodyPr/>
                    <a:lstStyle/>
                    <a:p>
                      <a:pPr algn="l" fontAlgn="t"/>
                      <a:r>
                        <a:rPr lang="nl-NL" sz="900" b="1" i="0" u="none" strike="noStrike" dirty="0">
                          <a:solidFill>
                            <a:srgbClr val="000000"/>
                          </a:solidFill>
                          <a:effectLst/>
                          <a:latin typeface="Calibri Light" panose="020F0302020204030204" pitchFamily="34" charset="0"/>
                          <a:cs typeface="Calibri Light" panose="020F03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Vraag aan organisatie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Waar blijkt dat uit, waar te vinden (bijv. plek in database of hoor/wederhoor)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Ontwikkelen/</a:t>
                      </a:r>
                      <a:b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br>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Herijken/</a:t>
                      </a:r>
                      <a:b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br>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Aanvullende actie</a:t>
                      </a:r>
                      <a:b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br>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Planning uitvoering </a:t>
                      </a:r>
                    </a:p>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Afgerond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nl-NL" sz="900" b="1" i="0" u="none" strike="noStrike" kern="1200" dirty="0">
                          <a:solidFill>
                            <a:srgbClr val="000000"/>
                          </a:solidFill>
                          <a:effectLst/>
                          <a:latin typeface="Calibri Light" panose="020F0302020204030204" pitchFamily="34" charset="0"/>
                          <a:ea typeface="+mn-ea"/>
                          <a:cs typeface="Calibri Light" panose="020F03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87646233"/>
                  </a:ext>
                </a:extLst>
              </a:tr>
              <a:tr h="89026">
                <a:tc rowSpan="7">
                  <a:txBody>
                    <a:bodyPr/>
                    <a:lstStyle/>
                    <a:p>
                      <a:pPr algn="l" fontAlgn="t"/>
                      <a:r>
                        <a:rPr lang="nl-NL" sz="900" b="1" i="0" u="none" strike="noStrike" dirty="0">
                          <a:solidFill>
                            <a:srgbClr val="000000"/>
                          </a:solidFill>
                          <a:effectLst/>
                          <a:latin typeface="Calibri" panose="020F0502020204030204" pitchFamily="34" charset="0"/>
                        </a:rPr>
                        <a:t>Rol leidinggevenden in uitvoering strategisch kader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Ontwikkeling leidinggevenden met oog op toekomstige uitvoering strategisch kader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t"/>
                      <a:r>
                        <a:rPr lang="nl-NL" sz="900" b="0" i="0" u="none" strike="noStrike" dirty="0">
                          <a:solidFill>
                            <a:srgbClr val="000000"/>
                          </a:solidFill>
                          <a:effectLst/>
                          <a:latin typeface="Calibri" panose="020F0502020204030204" pitchFamily="34" charset="0"/>
                        </a:rPr>
                        <a:t>Sheet 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219991"/>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Cultuurdrager en voorbeeldgedrag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088815"/>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Geven en ontvangen feedback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724623"/>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Continu proces van sturing en coaching (IMWR)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372249"/>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Sturing op werken conform processen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258135"/>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Sturing op kosten en efficiënte inzet middelen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569605"/>
                  </a:ext>
                </a:extLst>
              </a:tr>
              <a:tr h="167715">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kern="1200" dirty="0">
                          <a:solidFill>
                            <a:srgbClr val="000000"/>
                          </a:solidFill>
                          <a:effectLst/>
                          <a:latin typeface="Calibri" panose="020F0502020204030204" pitchFamily="34" charset="0"/>
                          <a:ea typeface="+mn-ea"/>
                          <a:cs typeface="+mn-cs"/>
                        </a:rPr>
                        <a:t>Sturen en uitvoeren PDCA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76920"/>
                  </a:ext>
                </a:extLst>
              </a:tr>
            </a:tbl>
          </a:graphicData>
        </a:graphic>
      </p:graphicFrame>
    </p:spTree>
    <p:extLst>
      <p:ext uri="{BB962C8B-B14F-4D97-AF65-F5344CB8AC3E}">
        <p14:creationId xmlns:p14="http://schemas.microsoft.com/office/powerpoint/2010/main" val="127975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5A091F7-EF01-4B01-BFF0-696F275789D6}"/>
              </a:ext>
            </a:extLst>
          </p:cNvPr>
          <p:cNvSpPr>
            <a:spLocks noGrp="1"/>
          </p:cNvSpPr>
          <p:nvPr>
            <p:ph type="sldNum" sz="quarter" idx="12"/>
          </p:nvPr>
        </p:nvSpPr>
        <p:spPr/>
        <p:txBody>
          <a:bodyPr/>
          <a:lstStyle/>
          <a:p>
            <a:fld id="{8A7A6979-0714-4377-B894-6BE4C2D6E202}" type="slidenum">
              <a:rPr lang="en-US" smtClean="0"/>
              <a:pPr/>
              <a:t>8</a:t>
            </a:fld>
            <a:endParaRPr lang="en-US" dirty="0"/>
          </a:p>
        </p:txBody>
      </p:sp>
      <p:graphicFrame>
        <p:nvGraphicFramePr>
          <p:cNvPr id="4" name="Tabel 3">
            <a:extLst>
              <a:ext uri="{FF2B5EF4-FFF2-40B4-BE49-F238E27FC236}">
                <a16:creationId xmlns:a16="http://schemas.microsoft.com/office/drawing/2014/main" id="{1694AE1D-48BC-4C36-8B3E-85CB52BFE121}"/>
              </a:ext>
            </a:extLst>
          </p:cNvPr>
          <p:cNvGraphicFramePr>
            <a:graphicFrameLocks noGrp="1"/>
          </p:cNvGraphicFramePr>
          <p:nvPr>
            <p:extLst>
              <p:ext uri="{D42A27DB-BD31-4B8C-83A1-F6EECF244321}">
                <p14:modId xmlns:p14="http://schemas.microsoft.com/office/powerpoint/2010/main" val="1514801205"/>
              </p:ext>
            </p:extLst>
          </p:nvPr>
        </p:nvGraphicFramePr>
        <p:xfrm>
          <a:off x="411060" y="357416"/>
          <a:ext cx="10742143" cy="6170683"/>
        </p:xfrm>
        <a:graphic>
          <a:graphicData uri="http://schemas.openxmlformats.org/drawingml/2006/table">
            <a:tbl>
              <a:tblPr/>
              <a:tblGrid>
                <a:gridCol w="1292731">
                  <a:extLst>
                    <a:ext uri="{9D8B030D-6E8A-4147-A177-3AD203B41FA5}">
                      <a16:colId xmlns:a16="http://schemas.microsoft.com/office/drawing/2014/main" val="3297377858"/>
                    </a:ext>
                  </a:extLst>
                </a:gridCol>
                <a:gridCol w="2502512">
                  <a:extLst>
                    <a:ext uri="{9D8B030D-6E8A-4147-A177-3AD203B41FA5}">
                      <a16:colId xmlns:a16="http://schemas.microsoft.com/office/drawing/2014/main" val="1472708180"/>
                    </a:ext>
                  </a:extLst>
                </a:gridCol>
                <a:gridCol w="779010">
                  <a:extLst>
                    <a:ext uri="{9D8B030D-6E8A-4147-A177-3AD203B41FA5}">
                      <a16:colId xmlns:a16="http://schemas.microsoft.com/office/drawing/2014/main" val="486870933"/>
                    </a:ext>
                  </a:extLst>
                </a:gridCol>
                <a:gridCol w="1709485">
                  <a:extLst>
                    <a:ext uri="{9D8B030D-6E8A-4147-A177-3AD203B41FA5}">
                      <a16:colId xmlns:a16="http://schemas.microsoft.com/office/drawing/2014/main" val="3780120534"/>
                    </a:ext>
                  </a:extLst>
                </a:gridCol>
                <a:gridCol w="790314">
                  <a:extLst>
                    <a:ext uri="{9D8B030D-6E8A-4147-A177-3AD203B41FA5}">
                      <a16:colId xmlns:a16="http://schemas.microsoft.com/office/drawing/2014/main" val="3777171684"/>
                    </a:ext>
                  </a:extLst>
                </a:gridCol>
                <a:gridCol w="1800646">
                  <a:extLst>
                    <a:ext uri="{9D8B030D-6E8A-4147-A177-3AD203B41FA5}">
                      <a16:colId xmlns:a16="http://schemas.microsoft.com/office/drawing/2014/main" val="3239093352"/>
                    </a:ext>
                  </a:extLst>
                </a:gridCol>
                <a:gridCol w="572683">
                  <a:extLst>
                    <a:ext uri="{9D8B030D-6E8A-4147-A177-3AD203B41FA5}">
                      <a16:colId xmlns:a16="http://schemas.microsoft.com/office/drawing/2014/main" val="2176472636"/>
                    </a:ext>
                  </a:extLst>
                </a:gridCol>
                <a:gridCol w="647381">
                  <a:extLst>
                    <a:ext uri="{9D8B030D-6E8A-4147-A177-3AD203B41FA5}">
                      <a16:colId xmlns:a16="http://schemas.microsoft.com/office/drawing/2014/main" val="4106771894"/>
                    </a:ext>
                  </a:extLst>
                </a:gridCol>
                <a:gridCol w="647381">
                  <a:extLst>
                    <a:ext uri="{9D8B030D-6E8A-4147-A177-3AD203B41FA5}">
                      <a16:colId xmlns:a16="http://schemas.microsoft.com/office/drawing/2014/main" val="268549980"/>
                    </a:ext>
                  </a:extLst>
                </a:gridCol>
              </a:tblGrid>
              <a:tr h="182353">
                <a:tc gridSpan="9">
                  <a:txBody>
                    <a:bodyPr/>
                    <a:lstStyle/>
                    <a:p>
                      <a:pPr algn="l" fontAlgn="b"/>
                      <a:r>
                        <a:rPr lang="nl-NL" sz="1100" b="1" i="0" u="none" strike="noStrike" dirty="0">
                          <a:solidFill>
                            <a:srgbClr val="000000"/>
                          </a:solidFill>
                          <a:effectLst/>
                          <a:latin typeface="Calibri" panose="020F0502020204030204" pitchFamily="34" charset="0"/>
                        </a:rPr>
                        <a:t>Thema : Strategie en Beleid                                                                       (Oriënteren – Creëren – Implementeren)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lnL w="6350" cap="flat" cmpd="sng" algn="ctr">
                      <a:solidFill>
                        <a:srgbClr val="000000"/>
                      </a:solidFill>
                      <a:prstDash val="solid"/>
                      <a:round/>
                      <a:headEnd type="none" w="med" len="med"/>
                      <a:tailEnd type="none" w="med" len="med"/>
                    </a:ln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52740">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Aanvullende actie</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Planning uitvoering </a:t>
                      </a:r>
                    </a:p>
                    <a:p>
                      <a:pPr algn="l" fontAlgn="t"/>
                      <a:r>
                        <a:rPr lang="nl-NL" sz="900" b="1" i="0" u="none" strike="noStrike">
                          <a:solidFill>
                            <a:srgbClr val="000000"/>
                          </a:solidFill>
                          <a:effectLst/>
                          <a:latin typeface="Calibri" panose="020F0502020204030204" pitchFamily="34" charset="0"/>
                        </a:rPr>
                        <a:t>acties</a:t>
                      </a: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413754">
                <a:tc rowSpan="6">
                  <a:txBody>
                    <a:bodyPr/>
                    <a:lstStyle/>
                    <a:p>
                      <a:pPr algn="l" fontAlgn="t"/>
                      <a:r>
                        <a:rPr lang="nl-NL" sz="900" b="1" i="0" u="none" strike="noStrike" dirty="0">
                          <a:solidFill>
                            <a:srgbClr val="000000"/>
                          </a:solidFill>
                          <a:effectLst/>
                          <a:latin typeface="Calibri" panose="020F0502020204030204" pitchFamily="34" charset="0"/>
                        </a:rPr>
                        <a:t>Strategische informatievoorziening </a:t>
                      </a:r>
                      <a:r>
                        <a:rPr lang="nl-NL" sz="900" b="1" i="0" u="none" strike="noStrike" dirty="0" err="1">
                          <a:solidFill>
                            <a:srgbClr val="000000"/>
                          </a:solidFill>
                          <a:effectLst/>
                          <a:latin typeface="Calibri" panose="020F0502020204030204" pitchFamily="34" charset="0"/>
                        </a:rPr>
                        <a:t>tbv</a:t>
                      </a:r>
                      <a:r>
                        <a:rPr lang="nl-NL" sz="900" b="1" i="0" u="none" strike="noStrike" dirty="0">
                          <a:solidFill>
                            <a:srgbClr val="000000"/>
                          </a:solidFill>
                          <a:effectLst/>
                          <a:latin typeface="Calibri" panose="020F0502020204030204" pitchFamily="34" charset="0"/>
                        </a:rPr>
                        <a:t> vast- en bijstellen ambitie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Interne informatievoorziening</a:t>
                      </a:r>
                    </a:p>
                    <a:p>
                      <a:pPr algn="l" fontAlgn="t"/>
                      <a:r>
                        <a:rPr lang="nl-NL" sz="900" b="0" i="0" u="none" strike="noStrike" dirty="0">
                          <a:solidFill>
                            <a:srgbClr val="000000"/>
                          </a:solidFill>
                          <a:effectLst/>
                          <a:latin typeface="Calibri" panose="020F0502020204030204" pitchFamily="34" charset="0"/>
                        </a:rPr>
                        <a:t>Externe informatievoorziening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nl-NL" sz="900" b="0" i="0" u="none" strike="noStrike" dirty="0">
                          <a:solidFill>
                            <a:srgbClr val="000000"/>
                          </a:solidFill>
                          <a:effectLst/>
                          <a:latin typeface="Calibri" panose="020F0502020204030204" pitchFamily="34" charset="0"/>
                        </a:rPr>
                        <a:t> Sheet 15</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162463">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algn="l" fontAlgn="t"/>
                      <a:r>
                        <a:rPr lang="nl-NL" sz="900" b="0" i="0" u="none" strike="noStrike" dirty="0">
                          <a:solidFill>
                            <a:srgbClr val="000000"/>
                          </a:solidFill>
                          <a:effectLst/>
                          <a:latin typeface="Calibri" panose="020F0502020204030204" pitchFamily="34" charset="0"/>
                        </a:rPr>
                        <a:t>Rapportages maand, kwartaal, monitoring, PDCA</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048366"/>
                  </a:ext>
                </a:extLst>
              </a:tr>
              <a:tr h="167681">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algn="l" fontAlgn="b"/>
                      <a:r>
                        <a:rPr lang="nl-NL" sz="900" b="0" i="0" u="none" strike="noStrike" dirty="0">
                          <a:solidFill>
                            <a:srgbClr val="000000"/>
                          </a:solidFill>
                          <a:effectLst/>
                          <a:latin typeface="Calibri" panose="020F0502020204030204" pitchFamily="34" charset="0"/>
                        </a:rPr>
                        <a:t>MTO, KTO, biebpanel, Mosaic</a:t>
                      </a:r>
                    </a:p>
                  </a:txBody>
                  <a:tcPr marL="6350" marR="6350" marT="635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934304"/>
                  </a:ext>
                </a:extLst>
              </a:tr>
              <a:tr h="182353">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algn="l" fontAlgn="t"/>
                      <a:r>
                        <a:rPr lang="nl-NL" sz="900" b="0" i="0" u="none" strike="noStrike" dirty="0">
                          <a:solidFill>
                            <a:srgbClr val="000000"/>
                          </a:solidFill>
                          <a:effectLst/>
                          <a:latin typeface="Calibri" panose="020F0502020204030204" pitchFamily="34" charset="0"/>
                        </a:rPr>
                        <a:t>Managementsamenvatting</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360515"/>
                  </a:ext>
                </a:extLst>
              </a:tr>
              <a:tr h="175227">
                <a:tc vMerge="1">
                  <a:txBody>
                    <a:bodyPr/>
                    <a:lstStyle/>
                    <a:p>
                      <a:endParaRPr lang="nl-NL"/>
                    </a:p>
                  </a:txBody>
                  <a:tcPr/>
                </a:tc>
                <a:tc>
                  <a:txBody>
                    <a:bodyPr/>
                    <a:lstStyle/>
                    <a:p>
                      <a:pPr algn="l" fontAlgn="t"/>
                      <a:r>
                        <a:rPr lang="nl-NL" sz="900" b="0" i="0" u="none" strike="noStrike" dirty="0">
                          <a:solidFill>
                            <a:srgbClr val="000000"/>
                          </a:solidFill>
                          <a:effectLst/>
                          <a:latin typeface="Calibri" panose="020F0502020204030204" pitchFamily="34" charset="0"/>
                        </a:rPr>
                        <a:t>Omgevingsanalyse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29277"/>
                  </a:ext>
                </a:extLst>
              </a:tr>
              <a:tr h="175227">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Strategisch </a:t>
                      </a:r>
                      <a:r>
                        <a:rPr lang="nl-NL" sz="900" b="0" i="0" u="none" strike="noStrike" dirty="0" err="1">
                          <a:solidFill>
                            <a:srgbClr val="000000"/>
                          </a:solidFill>
                          <a:effectLst/>
                          <a:latin typeface="Calibri" panose="020F0502020204030204" pitchFamily="34" charset="0"/>
                        </a:rPr>
                        <a:t>overleg-structuur</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074240"/>
                  </a:ext>
                </a:extLst>
              </a:tr>
              <a:tr h="182353">
                <a:tc gridSpan="9">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401393"/>
                  </a:ext>
                </a:extLst>
              </a:tr>
              <a:tr h="182353">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Protocol aanpassen strategie en 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Protocol bijsturing op basis van managementsamenvatting, PDCA, herijking, evaluatie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Sheet 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0952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Calamiteitenprotocol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82774"/>
                  </a:ext>
                </a:extLst>
              </a:tr>
              <a:tr h="18235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Overlegstructuren strategie en beleid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Overlegstructuren aanpassing strategie en beleid – bepaling urgentie - communicatieplan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Sheet 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177261">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727146"/>
                  </a:ext>
                </a:extLst>
              </a:tr>
              <a:tr h="167780">
                <a:tc rowSpan="4">
                  <a:txBody>
                    <a:bodyPr/>
                    <a:lstStyle/>
                    <a:p>
                      <a:pPr algn="l" fontAlgn="t"/>
                      <a:r>
                        <a:rPr lang="nl-NL" sz="900" b="1" i="0" u="none" strike="noStrike" dirty="0">
                          <a:solidFill>
                            <a:srgbClr val="000000"/>
                          </a:solidFill>
                          <a:effectLst/>
                          <a:latin typeface="Calibri" panose="020F0502020204030204" pitchFamily="34" charset="0"/>
                        </a:rPr>
                        <a:t>Planning en control cyclus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P&amp;C cyclus ingericht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P&amp;C rapportage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8481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PDCA op P&amp;C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6049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Revisieplan beleidsstukken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69463"/>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36608"/>
                  </a:ext>
                </a:extLst>
              </a:tr>
              <a:tr h="0">
                <a:tc rowSpan="3">
                  <a:txBody>
                    <a:bodyPr/>
                    <a:lstStyle/>
                    <a:p>
                      <a:pPr algn="l" fontAlgn="t"/>
                      <a:r>
                        <a:rPr lang="nl-NL" sz="900" b="1" i="0" u="none" strike="noStrike" dirty="0">
                          <a:solidFill>
                            <a:srgbClr val="000000"/>
                          </a:solidFill>
                          <a:effectLst/>
                          <a:latin typeface="Calibri" panose="020F0502020204030204" pitchFamily="34" charset="0"/>
                        </a:rPr>
                        <a:t>Strategie als uitgangspunt voor beleid en beleidskeuzes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Meerjaren(</a:t>
                      </a:r>
                      <a:r>
                        <a:rPr lang="nl-NL" sz="900" b="0" i="0" u="none" strike="noStrike" dirty="0" err="1">
                          <a:solidFill>
                            <a:srgbClr val="000000"/>
                          </a:solidFill>
                          <a:effectLst/>
                          <a:latin typeface="Calibri" panose="020F0502020204030204" pitchFamily="34" charset="0"/>
                        </a:rPr>
                        <a:t>beleids</a:t>
                      </a:r>
                      <a:r>
                        <a:rPr lang="nl-NL" sz="900" b="0" i="0" u="none" strike="noStrike" dirty="0">
                          <a:solidFill>
                            <a:srgbClr val="000000"/>
                          </a:solidFill>
                          <a:effectLst/>
                          <a:latin typeface="Calibri" panose="020F0502020204030204" pitchFamily="34" charset="0"/>
                        </a:rPr>
                        <a:t>)plan / strategisch kader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nl-NL" sz="900" b="0" i="0" u="none" strike="noStrike" dirty="0">
                          <a:solidFill>
                            <a:srgbClr val="000000"/>
                          </a:solidFill>
                          <a:effectLst/>
                          <a:latin typeface="Calibri" panose="020F0502020204030204" pitchFamily="34" charset="0"/>
                        </a:rPr>
                        <a:t>Sheet 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644883"/>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Consistente doorvertaling naar specifieke beleidsonderdelen  - kadervormend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845832"/>
                  </a:ext>
                </a:extLst>
              </a:tr>
              <a:tr h="12853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Doorvertaling naar jaarplannen gericht op realiseren klantwaarde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22267"/>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985407"/>
                  </a:ext>
                </a:extLst>
              </a:tr>
              <a:tr h="0">
                <a:tc rowSpan="3">
                  <a:txBody>
                    <a:bodyPr/>
                    <a:lstStyle/>
                    <a:p>
                      <a:pPr algn="l" fontAlgn="t"/>
                      <a:r>
                        <a:rPr lang="nl-NL" sz="900" b="1" i="0" u="none" strike="noStrike" dirty="0">
                          <a:solidFill>
                            <a:srgbClr val="000000"/>
                          </a:solidFill>
                          <a:effectLst/>
                          <a:latin typeface="Calibri" panose="020F0502020204030204" pitchFamily="34" charset="0"/>
                        </a:rPr>
                        <a:t>Monitoring voortgang strategie en werking managementsysteem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P&amp;C uitvoering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nl-NL" sz="900" b="0" i="0" u="none" strike="noStrike" dirty="0">
                          <a:solidFill>
                            <a:srgbClr val="000000"/>
                          </a:solidFill>
                          <a:effectLst/>
                          <a:latin typeface="Calibri" panose="020F0502020204030204" pitchFamily="34" charset="0"/>
                        </a:rPr>
                        <a:t>Sheet 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75860"/>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Uitvoering jaarplannen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662792"/>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Monitoring voortgang planning, kwaliteit en resultaten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886777"/>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926064"/>
                  </a:ext>
                </a:extLst>
              </a:tr>
              <a:tr h="0">
                <a:tc rowSpan="3">
                  <a:txBody>
                    <a:bodyPr/>
                    <a:lstStyle/>
                    <a:p>
                      <a:pPr algn="l" fontAlgn="t"/>
                      <a:r>
                        <a:rPr lang="nl-NL" sz="900" b="1" i="0" u="none" strike="noStrike" dirty="0">
                          <a:solidFill>
                            <a:srgbClr val="000000"/>
                          </a:solidFill>
                          <a:effectLst/>
                          <a:latin typeface="Calibri" panose="020F0502020204030204" pitchFamily="34" charset="0"/>
                        </a:rPr>
                        <a:t>RvT of bestuur handelt volgens eisen </a:t>
                      </a:r>
                      <a:r>
                        <a:rPr lang="nl-NL" sz="900" b="1" i="0" u="none" strike="noStrike" dirty="0" err="1">
                          <a:solidFill>
                            <a:srgbClr val="000000"/>
                          </a:solidFill>
                          <a:effectLst/>
                          <a:latin typeface="Calibri" panose="020F0502020204030204" pitchFamily="34" charset="0"/>
                        </a:rPr>
                        <a:t>Governance</a:t>
                      </a:r>
                      <a:r>
                        <a:rPr lang="nl-NL" sz="900" b="1" i="0" u="none" strike="noStrike" dirty="0">
                          <a:solidFill>
                            <a:srgbClr val="000000"/>
                          </a:solidFill>
                          <a:effectLst/>
                          <a:latin typeface="Calibri" panose="020F0502020204030204" pitchFamily="34" charset="0"/>
                        </a:rPr>
                        <a:t> Code Cultuur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l" fontAlgn="t"/>
                      <a:r>
                        <a:rPr lang="nl-NL" sz="900" b="0" i="0" u="none" strike="noStrike" dirty="0">
                          <a:solidFill>
                            <a:srgbClr val="000000"/>
                          </a:solidFill>
                          <a:effectLst/>
                          <a:latin typeface="Calibri" panose="020F0502020204030204" pitchFamily="34" charset="0"/>
                        </a:rPr>
                        <a:t>Er is een </a:t>
                      </a:r>
                      <a:r>
                        <a:rPr lang="nl-NL" sz="900" b="0" i="0" u="none" strike="noStrike" dirty="0" err="1">
                          <a:solidFill>
                            <a:srgbClr val="000000"/>
                          </a:solidFill>
                          <a:effectLst/>
                          <a:latin typeface="Calibri" panose="020F0502020204030204" pitchFamily="34" charset="0"/>
                        </a:rPr>
                        <a:t>toezichtsplan</a:t>
                      </a:r>
                      <a:r>
                        <a:rPr lang="nl-NL" sz="900" b="0" i="0" u="none" strike="noStrike" dirty="0">
                          <a:solidFill>
                            <a:srgbClr val="000000"/>
                          </a:solidFill>
                          <a:effectLst/>
                          <a:latin typeface="Calibri" panose="020F0502020204030204" pitchFamily="34" charset="0"/>
                        </a:rPr>
                        <a:t> incl. focusgebieden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nl-NL" sz="800" b="0" i="0" u="none" strike="noStrike" dirty="0">
                          <a:solidFill>
                            <a:srgbClr val="000000"/>
                          </a:solidFill>
                          <a:effectLst/>
                          <a:latin typeface="Calibri" panose="020F0502020204030204" pitchFamily="34" charset="0"/>
                        </a:rPr>
                        <a:t>Niet opgenomen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916433"/>
                  </a:ext>
                </a:extLst>
              </a:tr>
              <a:tr h="39169">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l" fontAlgn="t"/>
                      <a:r>
                        <a:rPr lang="nl-NL" sz="900" b="0" i="0" u="none" strike="noStrike" dirty="0">
                          <a:solidFill>
                            <a:srgbClr val="000000"/>
                          </a:solidFill>
                          <a:effectLst/>
                          <a:latin typeface="Calibri" panose="020F0502020204030204" pitchFamily="34" charset="0"/>
                        </a:rPr>
                        <a:t>Er is een overeenkomst met de leden van RvT of bestuur met daarin hoe te handelen volgens GCC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545174"/>
                  </a:ext>
                </a:extLst>
              </a:tr>
              <a:tr h="241501">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a:solidFill>
                            <a:srgbClr val="000000"/>
                          </a:solidFill>
                          <a:effectLst/>
                          <a:latin typeface="Calibri" panose="020F0502020204030204" pitchFamily="34" charset="0"/>
                        </a:rPr>
                        <a:t>Er is een overeenkomst met de leden van RvT of bestuur met daarin hoe te handelen volgens GCC</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820508"/>
                  </a:ext>
                </a:extLst>
              </a:tr>
            </a:tbl>
          </a:graphicData>
        </a:graphic>
      </p:graphicFrame>
    </p:spTree>
    <p:extLst>
      <p:ext uri="{BB962C8B-B14F-4D97-AF65-F5344CB8AC3E}">
        <p14:creationId xmlns:p14="http://schemas.microsoft.com/office/powerpoint/2010/main" val="90895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CBEDC64-8787-46D9-8474-B9E5C5E64A01}"/>
              </a:ext>
            </a:extLst>
          </p:cNvPr>
          <p:cNvSpPr>
            <a:spLocks noGrp="1"/>
          </p:cNvSpPr>
          <p:nvPr>
            <p:ph type="sldNum" sz="quarter" idx="12"/>
          </p:nvPr>
        </p:nvSpPr>
        <p:spPr/>
        <p:txBody>
          <a:bodyPr/>
          <a:lstStyle/>
          <a:p>
            <a:fld id="{8A7A6979-0714-4377-B894-6BE4C2D6E202}" type="slidenum">
              <a:rPr lang="en-US" smtClean="0"/>
              <a:pPr/>
              <a:t>9</a:t>
            </a:fld>
            <a:endParaRPr lang="en-US" dirty="0"/>
          </a:p>
        </p:txBody>
      </p:sp>
      <p:graphicFrame>
        <p:nvGraphicFramePr>
          <p:cNvPr id="5" name="Tabel 4">
            <a:extLst>
              <a:ext uri="{FF2B5EF4-FFF2-40B4-BE49-F238E27FC236}">
                <a16:creationId xmlns:a16="http://schemas.microsoft.com/office/drawing/2014/main" id="{F362FEDC-2F51-44F7-B74C-34B00965685F}"/>
              </a:ext>
            </a:extLst>
          </p:cNvPr>
          <p:cNvGraphicFramePr>
            <a:graphicFrameLocks noGrp="1"/>
          </p:cNvGraphicFramePr>
          <p:nvPr>
            <p:extLst>
              <p:ext uri="{D42A27DB-BD31-4B8C-83A1-F6EECF244321}">
                <p14:modId xmlns:p14="http://schemas.microsoft.com/office/powerpoint/2010/main" val="2537406164"/>
              </p:ext>
            </p:extLst>
          </p:nvPr>
        </p:nvGraphicFramePr>
        <p:xfrm>
          <a:off x="385893" y="1403934"/>
          <a:ext cx="10742143" cy="3911807"/>
        </p:xfrm>
        <a:graphic>
          <a:graphicData uri="http://schemas.openxmlformats.org/drawingml/2006/table">
            <a:tbl>
              <a:tblPr/>
              <a:tblGrid>
                <a:gridCol w="1292731">
                  <a:extLst>
                    <a:ext uri="{9D8B030D-6E8A-4147-A177-3AD203B41FA5}">
                      <a16:colId xmlns:a16="http://schemas.microsoft.com/office/drawing/2014/main" val="3297377858"/>
                    </a:ext>
                  </a:extLst>
                </a:gridCol>
                <a:gridCol w="2502512">
                  <a:extLst>
                    <a:ext uri="{9D8B030D-6E8A-4147-A177-3AD203B41FA5}">
                      <a16:colId xmlns:a16="http://schemas.microsoft.com/office/drawing/2014/main" val="1472708180"/>
                    </a:ext>
                  </a:extLst>
                </a:gridCol>
                <a:gridCol w="779010">
                  <a:extLst>
                    <a:ext uri="{9D8B030D-6E8A-4147-A177-3AD203B41FA5}">
                      <a16:colId xmlns:a16="http://schemas.microsoft.com/office/drawing/2014/main" val="486870933"/>
                    </a:ext>
                  </a:extLst>
                </a:gridCol>
                <a:gridCol w="1709485">
                  <a:extLst>
                    <a:ext uri="{9D8B030D-6E8A-4147-A177-3AD203B41FA5}">
                      <a16:colId xmlns:a16="http://schemas.microsoft.com/office/drawing/2014/main" val="3780120534"/>
                    </a:ext>
                  </a:extLst>
                </a:gridCol>
                <a:gridCol w="790314">
                  <a:extLst>
                    <a:ext uri="{9D8B030D-6E8A-4147-A177-3AD203B41FA5}">
                      <a16:colId xmlns:a16="http://schemas.microsoft.com/office/drawing/2014/main" val="3777171684"/>
                    </a:ext>
                  </a:extLst>
                </a:gridCol>
                <a:gridCol w="1800646">
                  <a:extLst>
                    <a:ext uri="{9D8B030D-6E8A-4147-A177-3AD203B41FA5}">
                      <a16:colId xmlns:a16="http://schemas.microsoft.com/office/drawing/2014/main" val="3239093352"/>
                    </a:ext>
                  </a:extLst>
                </a:gridCol>
                <a:gridCol w="572683">
                  <a:extLst>
                    <a:ext uri="{9D8B030D-6E8A-4147-A177-3AD203B41FA5}">
                      <a16:colId xmlns:a16="http://schemas.microsoft.com/office/drawing/2014/main" val="2176472636"/>
                    </a:ext>
                  </a:extLst>
                </a:gridCol>
                <a:gridCol w="647381">
                  <a:extLst>
                    <a:ext uri="{9D8B030D-6E8A-4147-A177-3AD203B41FA5}">
                      <a16:colId xmlns:a16="http://schemas.microsoft.com/office/drawing/2014/main" val="4106771894"/>
                    </a:ext>
                  </a:extLst>
                </a:gridCol>
                <a:gridCol w="647381">
                  <a:extLst>
                    <a:ext uri="{9D8B030D-6E8A-4147-A177-3AD203B41FA5}">
                      <a16:colId xmlns:a16="http://schemas.microsoft.com/office/drawing/2014/main" val="268549980"/>
                    </a:ext>
                  </a:extLst>
                </a:gridCol>
              </a:tblGrid>
              <a:tr h="0">
                <a:tc gridSpan="9">
                  <a:txBody>
                    <a:bodyPr/>
                    <a:lstStyle/>
                    <a:p>
                      <a:pPr algn="l" fontAlgn="b"/>
                      <a:r>
                        <a:rPr lang="nl-NL" sz="1100" b="1" i="0" u="none" strike="noStrike" dirty="0">
                          <a:solidFill>
                            <a:srgbClr val="000000"/>
                          </a:solidFill>
                          <a:effectLst/>
                          <a:latin typeface="Calibri" panose="020F0502020204030204" pitchFamily="34" charset="0"/>
                        </a:rPr>
                        <a:t>Thema : Medewerkers                                                                             (Organiseren – Investeren – Respecteren)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1991131"/>
                  </a:ext>
                </a:extLst>
              </a:tr>
              <a:tr h="452740">
                <a:tc>
                  <a:txBody>
                    <a:bodyPr/>
                    <a:lstStyle/>
                    <a:p>
                      <a:pPr algn="l" fontAlgn="t"/>
                      <a:r>
                        <a:rPr lang="nl-NL" sz="900" b="1" i="0" u="none" strike="noStrike" dirty="0">
                          <a:solidFill>
                            <a:srgbClr val="000000"/>
                          </a:solidFill>
                          <a:effectLst/>
                          <a:latin typeface="Calibri" panose="020F0502020204030204" pitchFamily="34" charset="0"/>
                        </a:rPr>
                        <a:t>Onderwerp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0" i="0" u="none" strike="noStrike">
                          <a:solidFill>
                            <a:srgbClr val="000000"/>
                          </a:solidFill>
                          <a:effectLst/>
                          <a:latin typeface="Calibri" panose="020F0502020204030204" pitchFamily="34" charset="0"/>
                        </a:rPr>
                        <a:t>Vra</a:t>
                      </a:r>
                      <a:r>
                        <a:rPr lang="nl-NL" sz="900" b="1" i="0" u="none" strike="noStrike">
                          <a:solidFill>
                            <a:srgbClr val="000000"/>
                          </a:solidFill>
                          <a:effectLst/>
                          <a:latin typeface="Calibri" panose="020F0502020204030204" pitchFamily="34" charset="0"/>
                        </a:rPr>
                        <a:t>ag aan organisatie</a:t>
                      </a:r>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Is (kwalitatief) voldoende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Waar blijkt dat uit, waar te vinden (bijv. plek in database)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Ontwikkelen/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Herijken/</a:t>
                      </a:r>
                      <a:br>
                        <a:rPr lang="nl-NL" sz="900" b="1" i="0" u="none" strike="noStrike" dirty="0">
                          <a:solidFill>
                            <a:srgbClr val="000000"/>
                          </a:solidFill>
                          <a:effectLst/>
                          <a:latin typeface="Calibri" panose="020F0502020204030204" pitchFamily="34" charset="0"/>
                        </a:rPr>
                      </a:br>
                      <a:r>
                        <a:rPr lang="nl-NL" sz="900" b="1" i="0" u="none" strike="noStrike" dirty="0">
                          <a:solidFill>
                            <a:srgbClr val="000000"/>
                          </a:solidFill>
                          <a:effectLst/>
                          <a:latin typeface="Calibri" panose="020F0502020204030204" pitchFamily="34" charset="0"/>
                        </a:rPr>
                        <a:t>Consolideren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Aanvullende actie</a:t>
                      </a:r>
                      <a:br>
                        <a:rPr lang="nl-NL" sz="900" b="1" i="0" u="none" strike="noStrike">
                          <a:solidFill>
                            <a:srgbClr val="000000"/>
                          </a:solidFill>
                          <a:effectLst/>
                          <a:latin typeface="Calibri" panose="020F0502020204030204" pitchFamily="34" charset="0"/>
                        </a:rPr>
                      </a:br>
                      <a:r>
                        <a:rPr lang="nl-NL" sz="900" b="1" i="0" u="none" strike="noStrike">
                          <a:solidFill>
                            <a:srgbClr val="000000"/>
                          </a:solidFill>
                          <a:effectLst/>
                          <a:latin typeface="Calibri" panose="020F0502020204030204" pitchFamily="34" charset="0"/>
                        </a:rPr>
                        <a:t>(beschrijven)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Planning uitvoering </a:t>
                      </a:r>
                    </a:p>
                    <a:p>
                      <a:pPr algn="l" fontAlgn="t"/>
                      <a:r>
                        <a:rPr lang="nl-NL" sz="900" b="1" i="0" u="none" strike="noStrike" dirty="0">
                          <a:solidFill>
                            <a:srgbClr val="000000"/>
                          </a:solidFill>
                          <a:effectLst/>
                          <a:latin typeface="Calibri" panose="020F0502020204030204" pitchFamily="34" charset="0"/>
                        </a:rPr>
                        <a:t>acties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dirty="0">
                          <a:solidFill>
                            <a:srgbClr val="000000"/>
                          </a:solidFill>
                          <a:effectLst/>
                          <a:latin typeface="Calibri" panose="020F0502020204030204" pitchFamily="34" charset="0"/>
                        </a:rPr>
                        <a:t>Afgerond</a:t>
                      </a:r>
                    </a:p>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nl-NL" sz="900" b="1" i="0" u="none" strike="noStrike">
                          <a:solidFill>
                            <a:srgbClr val="000000"/>
                          </a:solidFill>
                          <a:effectLst/>
                          <a:latin typeface="Calibri" panose="020F0502020204030204" pitchFamily="34" charset="0"/>
                        </a:rPr>
                        <a:t>Indicator certificering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61795442"/>
                  </a:ext>
                </a:extLst>
              </a:tr>
              <a:tr h="413754">
                <a:tc rowSpan="2">
                  <a:txBody>
                    <a:bodyPr/>
                    <a:lstStyle/>
                    <a:p>
                      <a:pPr algn="l" fontAlgn="t"/>
                      <a:r>
                        <a:rPr lang="nl-NL" sz="900" b="1" i="0" u="none" strike="noStrike" dirty="0">
                          <a:solidFill>
                            <a:srgbClr val="000000"/>
                          </a:solidFill>
                          <a:effectLst/>
                          <a:latin typeface="Calibri" panose="020F0502020204030204" pitchFamily="34" charset="0"/>
                        </a:rPr>
                        <a:t>Inzet medewerkers en vrijwilligers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Formatiehuis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Sheet 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50047"/>
                  </a:ext>
                </a:extLst>
              </a:tr>
              <a:tr h="162463">
                <a:tc vMerge="1">
                  <a:txBody>
                    <a:bodyPr/>
                    <a:lstStyle/>
                    <a:p>
                      <a:endParaRPr lang="nl-NL"/>
                    </a:p>
                  </a:txBody>
                  <a:tcPr>
                    <a:lnT w="6350" cap="flat" cmpd="sng" algn="ctr">
                      <a:solidFill>
                        <a:srgbClr val="000000"/>
                      </a:solidFill>
                      <a:prstDash val="solid"/>
                      <a:round/>
                      <a:headEnd type="none" w="med" len="med"/>
                      <a:tailEnd type="none" w="med" len="med"/>
                    </a:lnT>
                  </a:tcPr>
                </a:tc>
                <a:tc>
                  <a:txBody>
                    <a:bodyPr/>
                    <a:lstStyle/>
                    <a:p>
                      <a:pPr algn="l" fontAlgn="t"/>
                      <a:r>
                        <a:rPr lang="nl-NL" sz="900" b="0" i="0" u="none" strike="noStrike" dirty="0">
                          <a:solidFill>
                            <a:srgbClr val="000000"/>
                          </a:solidFill>
                          <a:effectLst/>
                          <a:latin typeface="Calibri" panose="020F0502020204030204" pitchFamily="34" charset="0"/>
                        </a:rPr>
                        <a:t>Functiehuis</a:t>
                      </a:r>
                    </a:p>
                  </a:txBody>
                  <a:tcPr marL="6350" marR="6350" marT="635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9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048366"/>
                  </a:ext>
                </a:extLst>
              </a:tr>
              <a:tr h="182353">
                <a:tc gridSpan="9">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17895"/>
                  </a:ext>
                </a:extLst>
              </a:tr>
              <a:tr h="182353">
                <a:tc rowSpan="5">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b="1" i="0" u="none" strike="noStrike" dirty="0">
                          <a:solidFill>
                            <a:srgbClr val="000000"/>
                          </a:solidFill>
                          <a:effectLst/>
                          <a:latin typeface="Calibri" panose="020F0502020204030204" pitchFamily="34" charset="0"/>
                        </a:rPr>
                        <a:t>Strategisch HR-beleid en doorvertaling daarvan als onderdeel van het strategisch kader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Visie op medewerkers en vrijwilligers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Sheet 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0952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Uitgewerkt in HR-beleid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82774"/>
                  </a:ext>
                </a:extLst>
              </a:tr>
              <a:tr h="18235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HR-jaarplan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nl-NL" sz="900" b="0" i="0" u="none" strike="noStrike" dirty="0">
                          <a:solidFill>
                            <a:srgbClr val="000000"/>
                          </a:solidFill>
                          <a:effectLst/>
                          <a:latin typeface="Calibri" panose="020F0502020204030204" pitchFamily="34" charset="0"/>
                        </a:rPr>
                        <a:t>Sheet 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40559"/>
                  </a:ext>
                </a:extLst>
              </a:tr>
              <a:tr h="18235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Vrijwilligersbeleid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972659"/>
                  </a:ext>
                </a:extLst>
              </a:tr>
              <a:tr h="18235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Arbobeleidsplan RI&amp;E - BHV</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Sheet 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782938"/>
                  </a:ext>
                </a:extLst>
              </a:tr>
              <a:tr h="182353">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67425"/>
                  </a:ext>
                </a:extLst>
              </a:tr>
              <a:tr h="167780">
                <a:tc rowSpan="4">
                  <a:txBody>
                    <a:bodyPr/>
                    <a:lstStyle/>
                    <a:p>
                      <a:pPr algn="l" fontAlgn="t"/>
                      <a:r>
                        <a:rPr lang="nl-NL" sz="900" b="1" i="0" u="none" strike="noStrike" dirty="0">
                          <a:solidFill>
                            <a:srgbClr val="000000"/>
                          </a:solidFill>
                          <a:effectLst/>
                          <a:latin typeface="Calibri" panose="020F0502020204030204" pitchFamily="34" charset="0"/>
                        </a:rPr>
                        <a:t>Ontwikkeling, inzet en competenties van medewerkers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Competentiemanagement geborgd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07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Opleidingsplannen medewerkers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8481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Plan deskundigheidsbevordering vrijwilligers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604948"/>
                  </a:ext>
                </a:extLst>
              </a:tr>
              <a:tr h="182353">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Werkende gesprekkencyclus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69463"/>
                  </a:ext>
                </a:extLst>
              </a:tr>
              <a:tr h="0">
                <a:tc gridSpan="9">
                  <a:txBody>
                    <a:bodyPr/>
                    <a:lstStyle/>
                    <a:p>
                      <a:pPr algn="ctr"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644883"/>
                  </a:ext>
                </a:extLst>
              </a:tr>
              <a:tr h="0">
                <a:tc rowSpan="4">
                  <a:txBody>
                    <a:bodyPr/>
                    <a:lstStyle/>
                    <a:p>
                      <a:pPr algn="l" fontAlgn="t"/>
                      <a:r>
                        <a:rPr lang="nl-NL" sz="900" b="1" i="0" u="none" strike="noStrike" dirty="0">
                          <a:solidFill>
                            <a:srgbClr val="000000"/>
                          </a:solidFill>
                          <a:effectLst/>
                          <a:latin typeface="Calibri" panose="020F0502020204030204" pitchFamily="34" charset="0"/>
                        </a:rPr>
                        <a:t>Erkenning en waardering medewerkers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Inschaling op basis van functieprofiel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nl-NL" sz="900" b="0" i="0" u="none" strike="noStrike" dirty="0">
                          <a:solidFill>
                            <a:srgbClr val="000000"/>
                          </a:solidFill>
                          <a:effectLst/>
                          <a:latin typeface="Calibri" panose="020F0502020204030204" pitchFamily="34" charset="0"/>
                        </a:rPr>
                        <a:t>Sheet 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endPar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a:p>
                      <a:pPr algn="ctr" fontAlgn="t"/>
                      <a:r>
                        <a:rPr kumimoji="0" lang="nl-NL" sz="1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V</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75860"/>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Niet financiële erkenning en waardering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662792"/>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Inspraak en medezeggenschap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886777"/>
                  </a:ext>
                </a:extLst>
              </a:tr>
              <a:tr h="0">
                <a:tc vMerge="1">
                  <a:txBody>
                    <a:bodyPr/>
                    <a:lstStyle/>
                    <a:p>
                      <a:pPr algn="l" fontAlgn="t"/>
                      <a:endParaRPr lang="nl-NL" sz="900" b="1"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l-NL" sz="900" b="0" i="0" u="none" strike="noStrike" dirty="0">
                          <a:solidFill>
                            <a:srgbClr val="000000"/>
                          </a:solidFill>
                          <a:effectLst/>
                          <a:latin typeface="Calibri" panose="020F0502020204030204" pitchFamily="34" charset="0"/>
                        </a:rPr>
                        <a:t>Medewerker- en </a:t>
                      </a:r>
                      <a:r>
                        <a:rPr lang="nl-NL" sz="900" b="0" i="0" u="none" strike="noStrike" dirty="0" err="1">
                          <a:solidFill>
                            <a:srgbClr val="000000"/>
                          </a:solidFill>
                          <a:effectLst/>
                          <a:latin typeface="Calibri" panose="020F0502020204030204" pitchFamily="34" charset="0"/>
                        </a:rPr>
                        <a:t>vrijwilligertevredenheid</a:t>
                      </a:r>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nl-NL" sz="9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078719"/>
                  </a:ext>
                </a:extLst>
              </a:tr>
            </a:tbl>
          </a:graphicData>
        </a:graphic>
      </p:graphicFrame>
    </p:spTree>
    <p:extLst>
      <p:ext uri="{BB962C8B-B14F-4D97-AF65-F5344CB8AC3E}">
        <p14:creationId xmlns:p14="http://schemas.microsoft.com/office/powerpoint/2010/main" val="22566910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ieuwe huisstijl_februari 2019.potx" id="{98F59F5D-9E96-48D0-BCFD-CBFECE9C3CA5}" vid="{FD3EFAA0-41DE-4FC5-B50D-FE76047D225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F9497E8931FF4FB04930558CA229B5" ma:contentTypeVersion="13" ma:contentTypeDescription="Een nieuw document maken." ma:contentTypeScope="" ma:versionID="991184e3f8d2d27da50689c1b4ac9469">
  <xsd:schema xmlns:xsd="http://www.w3.org/2001/XMLSchema" xmlns:xs="http://www.w3.org/2001/XMLSchema" xmlns:p="http://schemas.microsoft.com/office/2006/metadata/properties" xmlns:ns2="e9f93e05-8c4a-424e-a551-24a65f2c84aa" xmlns:ns3="e5147fb2-a927-41b8-accf-3e7798f9b40c" targetNamespace="http://schemas.microsoft.com/office/2006/metadata/properties" ma:root="true" ma:fieldsID="dc10c6bcd1bb191632243a604eb6e9e9" ns2:_="" ns3:_="">
    <xsd:import namespace="e9f93e05-8c4a-424e-a551-24a65f2c84aa"/>
    <xsd:import namespace="e5147fb2-a927-41b8-accf-3e7798f9b4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p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93e05-8c4a-424e-a551-24a65f2c84a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pad" ma:index="17" nillable="true" ma:displayName="pad" ma:format="Hyperlink" ma:internalName="pad">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147fb2-a927-41b8-accf-3e7798f9b40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ad xmlns="e9f93e05-8c4a-424e-a551-24a65f2c84aa">
      <Url xsi:nil="true"/>
      <Description xsi:nil="true"/>
    </pad>
  </documentManagement>
</p:properties>
</file>

<file path=customXml/itemProps1.xml><?xml version="1.0" encoding="utf-8"?>
<ds:datastoreItem xmlns:ds="http://schemas.openxmlformats.org/officeDocument/2006/customXml" ds:itemID="{25967F29-5611-4338-A671-18116843AB93}">
  <ds:schemaRefs>
    <ds:schemaRef ds:uri="http://schemas.microsoft.com/sharepoint/v3/contenttype/forms"/>
  </ds:schemaRefs>
</ds:datastoreItem>
</file>

<file path=customXml/itemProps2.xml><?xml version="1.0" encoding="utf-8"?>
<ds:datastoreItem xmlns:ds="http://schemas.openxmlformats.org/officeDocument/2006/customXml" ds:itemID="{03DFBFC8-D826-423D-90B1-9F40A71CB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f93e05-8c4a-424e-a551-24a65f2c84aa"/>
    <ds:schemaRef ds:uri="e5147fb2-a927-41b8-accf-3e7798f9b4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3311C-9D18-4CA8-A235-1C207A7375B9}">
  <ds:schemaRefs>
    <ds:schemaRef ds:uri="http://schemas.microsoft.com/office/2006/metadata/properties"/>
    <ds:schemaRef ds:uri="http://schemas.microsoft.com/office/infopath/2007/PartnerControls"/>
    <ds:schemaRef ds:uri="e9f93e05-8c4a-424e-a551-24a65f2c84aa"/>
  </ds:schemaRefs>
</ds:datastoreItem>
</file>

<file path=docProps/app.xml><?xml version="1.0" encoding="utf-8"?>
<Properties xmlns="http://schemas.openxmlformats.org/officeDocument/2006/extended-properties" xmlns:vt="http://schemas.openxmlformats.org/officeDocument/2006/docPropsVTypes">
  <Template>Probiblio Powerpoint</Template>
  <TotalTime>10791</TotalTime>
  <Words>4176</Words>
  <Application>Microsoft Office PowerPoint</Application>
  <PresentationFormat>Breedbeeld</PresentationFormat>
  <Paragraphs>754</Paragraphs>
  <Slides>18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Calibri</vt:lpstr>
      <vt:lpstr>Calibri Light</vt:lpstr>
      <vt:lpstr>Fira Sans</vt:lpstr>
      <vt:lpstr>segoe ui</vt:lpstr>
      <vt:lpstr>Wingdings</vt:lpstr>
      <vt:lpstr>Kantoorthema</vt:lpstr>
      <vt:lpstr>Organisatiediagnose Hulpmiddel bij het maken van een organisatiediagnose of zelfevaluatie voor de certificering</vt:lpstr>
      <vt:lpstr>Inhoudsopgave</vt:lpstr>
      <vt:lpstr>Inleiding Organisatiediagnose of zelfevaluatie </vt:lpstr>
      <vt:lpstr>Maike Lefeber van de bibliotheek Zuid Kennemerland heeft (versie 2019 van) de organisatiediagnose gebruikt in de zelfevaluatie voor de certificering – Jantine Zeeman van Probiblio heeft haar geïnterviewd over het gebruik Het volledige interview vind je hier: https://www.probiblio.nl/blog/hulpmiddel-probiblio-goede-houvast-bij-certificering </vt:lpstr>
      <vt:lpstr>Voordat je begint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Organisatiediagnose Hulpmiddel bij het maken van een organisatiediagnose of zelfevaluatie voor de certificering</dc:title>
  <dc:creator>Frederike Kuijpers-Moelker</dc:creator>
  <cp:lastModifiedBy>Frederike Kuijpers-Moelker</cp:lastModifiedBy>
  <cp:revision>7</cp:revision>
  <dcterms:created xsi:type="dcterms:W3CDTF">2020-11-13T11:05:20Z</dcterms:created>
  <dcterms:modified xsi:type="dcterms:W3CDTF">2021-02-16T10:44:53Z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0x0101001FF9497E8931FF4FB04930558CA229B5</vt:lpwstr>
  </property>
</Properties>
</file>