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Calibri Light" panose="020F0302020204030204" pitchFamily="34" charset="0"/>
      <p:regular r:id="rId16"/>
      <p:italic r:id="rId17"/>
    </p:embeddedFont>
    <p:embeddedFont>
      <p:font typeface="Denkschets Alfa 2" panose="020B0604020202020204" charset="0"/>
      <p:regular r:id="rId18"/>
    </p:embeddedFont>
    <p:embeddedFont>
      <p:font typeface="Segoe UI" panose="020B0502040204020203" pitchFamily="34" charset="0"/>
      <p:regular r:id="rId19"/>
      <p:bold r:id="rId20"/>
      <p:italic r:id="rId21"/>
      <p:boldItalic r:id="rId22"/>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54150"/>
  </p:normalViewPr>
  <p:slideViewPr>
    <p:cSldViewPr snapToGrid="0" snapToObjects="1">
      <p:cViewPr varScale="1">
        <p:scale>
          <a:sx n="35" d="100"/>
          <a:sy n="35" d="100"/>
        </p:scale>
        <p:origin x="1844"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EC58E-786E-1041-A1BB-0873DB30D1D7}" type="datetimeFigureOut">
              <a:rPr lang="nl-NL" smtClean="0"/>
              <a:t>21-7-2022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07BC96-286B-6144-96E0-DFDA9B1FEF9C}" type="slidenum">
              <a:rPr lang="nl-NL" smtClean="0"/>
              <a:t>‹nr.›</a:t>
            </a:fld>
            <a:endParaRPr lang="nl-NL"/>
          </a:p>
        </p:txBody>
      </p:sp>
    </p:spTree>
    <p:extLst>
      <p:ext uri="{BB962C8B-B14F-4D97-AF65-F5344CB8AC3E}">
        <p14:creationId xmlns:p14="http://schemas.microsoft.com/office/powerpoint/2010/main" val="1503640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probiblio.nl/uploads/Aanbod%20Probiblio/Digitale%20Inclusie/Werkboek_Digitale-inclusie(Probiblio2021).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debibliotheken.nl/wp-content/uploads/2020/10/2020-2023_bibliotheekconvenant_vob-kb-spn-ocw-vng-ipo.pdf"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digisterker.nl/" TargetMode="External"/><Relationship Id="rId4" Type="http://schemas.openxmlformats.org/officeDocument/2006/relationships/hyperlink" Target="https://oefenen.nl/programmas/klik-tik-de-basis/"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elastingdienstverlening.nl/belastingdienstverlening/de-bibliotheek-en-belastingdienstverlenin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ebibliotheken.nl/wp-content/uploads/2022/05/IDO_Huidige-situatie-en-Toekomst.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Inleiding</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Informeer je gemeente proactief over wat er al gebeurt met het IDO. Laat zien welke diensten er zijn, welke waarde je als bibliotheek levert met de digitale inclusie-dienstverlening. Veel gemeenten hebben hier nog maar zeer beperkt kennis van. Besteed niet alleen aandacht aan het Informatiepunt, maar ook aan de </a:t>
            </a:r>
            <a:r>
              <a:rPr kumimoji="0" lang="nl-NL"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digicursussen</a:t>
            </a: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(en het bredere aanbod dat uw bibliotheek aanbiedt op het gebied van digitale vaardigheden) en het netwerk van lokale partners dat is opgebouwd. </a:t>
            </a:r>
            <a:b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nl-NL"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Deze presentatie geeft je handvatten om dit gesprek met de gemeente over Het Informatiepunt Digitale Overheid (IDO) te voeren en en om de huidige situatie in jouw bibliotheek in kaart te brengen. Maar: redeneer vanuit je eigen kracht. Maak zeker ook inzichtelijk wat nog meer mogelijk is en wat aansluit bij lokale beleidsdoelen. Ga na hoe het thema digitale inclusie terug komt bij je gemeente(n): in beleid, collegeprogramma, maatschappelijke agenda, moties etc. en hoe je met je dienstverlening daarbij aansluit. Benoem met wie je lokaal (nog) meer gaat samenwerken of waar je kansen wilt ontwikkelen. Die kracht is bijna altijd onweerstaanbaar en werkt beter dan overtuigen dat iets bij jou hoort. </a:t>
            </a:r>
            <a:r>
              <a:rPr kumimoji="0" lang="nl-NL"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Verleiden met toekomst is beter dan overtuigen in het nu!</a:t>
            </a:r>
            <a:b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l-NL" sz="1800" b="0" i="0" u="none" strike="noStrike" kern="1200" cap="none" spc="0" normalizeH="0" baseline="0" noProof="0" dirty="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rPr>
              <a:t>Schat vooraf in wie je tegenover je hebt en waar die wethouder/ambtenaar gevoelig voor is. Is het iemand die graag overtuigd wordt met cijfers of iemand die graag hoort over de ervaringen van mensen? Nodig (n</a:t>
            </a: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ieuwe) wethouder(s), ambtenaren en raadsleden uit bij het IDO. Ervaring leert dat het vertellen van ervaringen van bezoekers aan het IDO en/of deelnemers aan </a:t>
            </a:r>
            <a:r>
              <a:rPr kumimoji="0" lang="nl-NL"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digicursussen</a:t>
            </a: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goed beklijft. Betrek hen dus bij het bezoek van de ambtenaar en/of wethouder. Laat hen vertellen hoe ze geholpen zijn in de bibliotheek en wat ze eraan hebben gehad. Een andere manier is wethouders of raadsleden uit te nodigen om een dagdeel mee te lopen bij het IDO.</a:t>
            </a:r>
          </a:p>
          <a:p>
            <a:pPr marL="0" marR="0" lvl="0" indent="0" algn="l" defTabSz="914400" rtl="0" eaLnBrk="1" fontAlgn="auto" latinLnBrk="0" hangingPunct="1">
              <a:lnSpc>
                <a:spcPct val="107000"/>
              </a:lnSpc>
              <a:spcBef>
                <a:spcPts val="0"/>
              </a:spcBef>
              <a:spcAft>
                <a:spcPts val="800"/>
              </a:spcAft>
              <a:buClrTx/>
              <a:buSzTx/>
              <a:buFontTx/>
              <a:buNone/>
              <a:tabLst/>
              <a:defRPr/>
            </a:pPr>
            <a:b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Besteed in je verhaal zéker ook aandacht aan het vergroten van het bereik van de </a:t>
            </a:r>
            <a:r>
              <a:rPr kumimoji="0" lang="nl-NL"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IDO’s</a:t>
            </a: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door samenwerking met lokale partners. Positioneer de bibliotheek als spin in het web om de toegankelijkheid, kwaliteit en continuïteit van de dienstverlening te waarborgen.</a:t>
            </a:r>
          </a:p>
          <a:p>
            <a:pPr marL="0" marR="0" lvl="0" indent="0" algn="l" defTabSz="914400" rtl="0" eaLnBrk="1" fontAlgn="auto" latinLnBrk="0" hangingPunct="1">
              <a:lnSpc>
                <a:spcPct val="107000"/>
              </a:lnSpc>
              <a:spcBef>
                <a:spcPts val="0"/>
              </a:spcBef>
              <a:spcAft>
                <a:spcPts val="800"/>
              </a:spcAft>
              <a:buClrTx/>
              <a:buSzTx/>
              <a:buFontTx/>
              <a:buNone/>
              <a:tabLst/>
              <a:defRPr/>
            </a:pPr>
            <a:b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Instrumenten die je kunnen helpen om je verhaal te ‘bouwen’:</a:t>
            </a:r>
            <a:b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De outputregistratietool</a:t>
            </a:r>
            <a:b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De impactmonitor</a:t>
            </a:r>
            <a:b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nl-NL"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Impactgericht werken en het effect van de digitale inclusie dienstverlening</a:t>
            </a: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D307BC96-286B-6144-96E0-DFDA9B1FEF9C}" type="slidenum">
              <a:rPr lang="nl-NL" smtClean="0"/>
              <a:t>1</a:t>
            </a:fld>
            <a:endParaRPr lang="nl-NL"/>
          </a:p>
        </p:txBody>
      </p:sp>
    </p:spTree>
    <p:extLst>
      <p:ext uri="{BB962C8B-B14F-4D97-AF65-F5344CB8AC3E}">
        <p14:creationId xmlns:p14="http://schemas.microsoft.com/office/powerpoint/2010/main" val="3183606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300"/>
              </a:lnSpc>
              <a:spcAft>
                <a:spcPts val="800"/>
              </a:spcAft>
            </a:pPr>
            <a:r>
              <a:rPr lang="nl-NL" sz="1200" dirty="0">
                <a:effectLst/>
                <a:latin typeface="Calibri" panose="020F0502020204030204" pitchFamily="34" charset="0"/>
                <a:ea typeface="Times New Roman" panose="02020603050405020304" pitchFamily="18" charset="0"/>
                <a:cs typeface="Times New Roman" panose="02020603050405020304" pitchFamily="18" charset="0"/>
              </a:rPr>
              <a:t>Achtergrond </a:t>
            </a:r>
          </a:p>
          <a:p>
            <a:pPr marL="342900" marR="0" lvl="0" indent="-342900" algn="l" defTabSz="914400" rtl="0" eaLnBrk="1" fontAlgn="auto" latinLnBrk="0" hangingPunct="1">
              <a:lnSpc>
                <a:spcPts val="1300"/>
              </a:lnSpc>
              <a:spcBef>
                <a:spcPts val="0"/>
              </a:spcBef>
              <a:spcAft>
                <a:spcPts val="0"/>
              </a:spcAft>
              <a:buClrTx/>
              <a:buSzTx/>
              <a:buFont typeface="+mj-lt"/>
              <a:buAutoNum type="arabicPeriod"/>
              <a:tabLst/>
              <a:defRPr/>
            </a:pPr>
            <a:r>
              <a:rPr lang="nl-NL" sz="1200" dirty="0">
                <a:effectLst/>
                <a:latin typeface="Arial" panose="020B0604020202020204" pitchFamily="34" charset="0"/>
                <a:ea typeface="Calibri" panose="020F0502020204030204" pitchFamily="34" charset="0"/>
                <a:cs typeface="Times New Roman" panose="02020603050405020304" pitchFamily="18" charset="0"/>
              </a:rPr>
              <a:t>In het </a:t>
            </a:r>
            <a:r>
              <a:rPr lang="nl-NL" sz="12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bibliotheekconvenant 2020-2023</a:t>
            </a:r>
            <a:r>
              <a:rPr lang="nl-NL" sz="1200" dirty="0">
                <a:effectLst/>
                <a:latin typeface="Arial" panose="020B0604020202020204" pitchFamily="34" charset="0"/>
                <a:ea typeface="Calibri" panose="020F0502020204030204" pitchFamily="34" charset="0"/>
                <a:cs typeface="Times New Roman" panose="02020603050405020304" pitchFamily="18" charset="0"/>
              </a:rPr>
              <a:t> ligt de focus op drie maatschappelijke opgaven. Eén van deze uitdagingen betreft de </a:t>
            </a:r>
            <a:r>
              <a:rPr lang="nl-NL" sz="1200" b="1" dirty="0">
                <a:effectLst/>
                <a:latin typeface="Arial" panose="020B0604020202020204" pitchFamily="34" charset="0"/>
                <a:ea typeface="Calibri" panose="020F0502020204030204" pitchFamily="34" charset="0"/>
                <a:cs typeface="Times New Roman" panose="02020603050405020304" pitchFamily="18" charset="0"/>
              </a:rPr>
              <a:t>participatie van de burger in de informatiesamenleving.</a:t>
            </a:r>
            <a:r>
              <a:rPr lang="nl-NL" sz="1200" dirty="0">
                <a:effectLst/>
                <a:latin typeface="Arial" panose="020B0604020202020204" pitchFamily="34" charset="0"/>
                <a:ea typeface="Calibri" panose="020F0502020204030204" pitchFamily="34" charset="0"/>
                <a:cs typeface="Times New Roman" panose="02020603050405020304" pitchFamily="18" charset="0"/>
              </a:rPr>
              <a:t> Digitalisering en technologie hebben een steeds grotere impact op vrijwel alle domeinen van ons leven. </a:t>
            </a:r>
            <a:r>
              <a:rPr lang="nl-NL"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De burger die niet in staat is om digitale middelen te gebruiken, kan niet of minder goed meedoen in de samenleving.</a:t>
            </a:r>
            <a:r>
              <a:rPr lang="nl-NL" sz="1200" dirty="0">
                <a:effectLst/>
                <a:latin typeface="Arial" panose="020B0604020202020204" pitchFamily="34" charset="0"/>
                <a:ea typeface="Calibri" panose="020F0502020204030204" pitchFamily="34" charset="0"/>
                <a:cs typeface="Times New Roman" panose="02020603050405020304" pitchFamily="18" charset="0"/>
              </a:rPr>
              <a:t> </a:t>
            </a:r>
            <a:br>
              <a:rPr lang="nl-NL" sz="1200" dirty="0">
                <a:effectLst/>
                <a:latin typeface="Arial" panose="020B0604020202020204" pitchFamily="34" charset="0"/>
                <a:ea typeface="Calibri" panose="020F0502020204030204" pitchFamily="34" charset="0"/>
                <a:cs typeface="Times New Roman" panose="02020603050405020304" pitchFamily="18" charset="0"/>
              </a:rPr>
            </a:br>
            <a:r>
              <a:rPr lang="nl-NL" sz="1200" dirty="0">
                <a:effectLst/>
                <a:latin typeface="Arial" panose="020B0604020202020204" pitchFamily="34" charset="0"/>
                <a:ea typeface="Calibri" panose="020F0502020204030204" pitchFamily="34" charset="0"/>
                <a:cs typeface="Times New Roman" panose="02020603050405020304" pitchFamily="18" charset="0"/>
              </a:rPr>
              <a:t>Bibliotheken spelen een belangrijke rol in het Rijksprogramma Tel mee met Taal, waarbij wordt ingezet op het </a:t>
            </a:r>
            <a:r>
              <a:rPr lang="nl-NL" sz="1200" b="1" dirty="0">
                <a:effectLst/>
                <a:latin typeface="Arial" panose="020B0604020202020204" pitchFamily="34" charset="0"/>
                <a:ea typeface="Calibri" panose="020F0502020204030204" pitchFamily="34" charset="0"/>
                <a:cs typeface="Times New Roman" panose="02020603050405020304" pitchFamily="18" charset="0"/>
              </a:rPr>
              <a:t>verminderen van laaggeletterdheid en het verwerven van digitale vaardigheden. </a:t>
            </a:r>
            <a:br>
              <a:rPr lang="nl-NL" sz="12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br>
            <a:endParaRPr lang="nl-NL" sz="12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l" defTabSz="914400" rtl="0" eaLnBrk="1" fontAlgn="auto" latinLnBrk="0" hangingPunct="1">
              <a:lnSpc>
                <a:spcPts val="1300"/>
              </a:lnSpc>
              <a:spcBef>
                <a:spcPts val="0"/>
              </a:spcBef>
              <a:spcAft>
                <a:spcPts val="0"/>
              </a:spcAft>
              <a:buClrTx/>
              <a:buSzTx/>
              <a:buFont typeface="+mj-lt"/>
              <a:buAutoNum type="arabicPeriod"/>
              <a:tabLst/>
              <a:defRPr/>
            </a:pPr>
            <a:r>
              <a:rPr lang="nl-NL"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Ook is het cursusaanbod rondom digitale vaardigheden voor burgers uitgebreid. </a:t>
            </a:r>
            <a:r>
              <a:rPr lang="nl-NL" sz="1200" dirty="0">
                <a:effectLst/>
                <a:latin typeface="Arial" panose="020B0604020202020204" pitchFamily="34" charset="0"/>
                <a:ea typeface="Times New Roman" panose="02020603050405020304" pitchFamily="18" charset="0"/>
                <a:cs typeface="Times New Roman" panose="02020603050405020304" pitchFamily="18" charset="0"/>
              </a:rPr>
              <a:t>Het aanbod van bibliotheken op het gebied van digitale vaardigheden is de afgelopen jaren sterk geprofessionaliseerd. De landelijke programma’s </a:t>
            </a:r>
            <a:r>
              <a:rPr lang="nl-NL" sz="1200" u="sng"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4"/>
              </a:rPr>
              <a:t>Klik &amp; Tik</a:t>
            </a:r>
            <a:r>
              <a:rPr lang="nl-NL" sz="1200" dirty="0">
                <a:effectLst/>
                <a:latin typeface="Arial" panose="020B0604020202020204" pitchFamily="34" charset="0"/>
                <a:ea typeface="Times New Roman" panose="02020603050405020304" pitchFamily="18" charset="0"/>
                <a:cs typeface="Times New Roman" panose="02020603050405020304" pitchFamily="18" charset="0"/>
              </a:rPr>
              <a:t> en </a:t>
            </a:r>
            <a:r>
              <a:rPr lang="nl-NL" sz="1200" u="sng"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5"/>
              </a:rPr>
              <a:t>DigiSterker</a:t>
            </a:r>
            <a:r>
              <a:rPr lang="nl-NL" sz="1200" dirty="0">
                <a:effectLst/>
                <a:latin typeface="Arial" panose="020B0604020202020204" pitchFamily="34" charset="0"/>
                <a:ea typeface="Times New Roman" panose="02020603050405020304" pitchFamily="18" charset="0"/>
                <a:cs typeface="Times New Roman" panose="02020603050405020304" pitchFamily="18" charset="0"/>
              </a:rPr>
              <a:t> zijn inmiddels verankerd in het aanbod van de bibliotheken. Naast de landelijke programma’s bieden veel bibliotheken ook zelf ontwikkelde programma’s of cursussen op het gebied van digitale vaardigheden en de e-overheid aan, zoals een basiscursus computeren, een </a:t>
            </a:r>
            <a:r>
              <a:rPr lang="nl-NL" sz="1200" dirty="0" err="1">
                <a:effectLst/>
                <a:latin typeface="Arial" panose="020B0604020202020204" pitchFamily="34" charset="0"/>
                <a:ea typeface="Times New Roman" panose="02020603050405020304" pitchFamily="18" charset="0"/>
                <a:cs typeface="Times New Roman" panose="02020603050405020304" pitchFamily="18" charset="0"/>
              </a:rPr>
              <a:t>digispreekuur</a:t>
            </a:r>
            <a:r>
              <a:rPr lang="nl-NL" sz="1200" dirty="0">
                <a:effectLst/>
                <a:latin typeface="Arial" panose="020B0604020202020204" pitchFamily="34" charset="0"/>
                <a:ea typeface="Times New Roman" panose="02020603050405020304" pitchFamily="18" charset="0"/>
                <a:cs typeface="Times New Roman" panose="02020603050405020304" pitchFamily="18" charset="0"/>
              </a:rPr>
              <a:t> en een </a:t>
            </a:r>
            <a:r>
              <a:rPr lang="nl-NL" sz="1200" u="none"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rPr>
              <a:t>tabletcafé</a:t>
            </a:r>
            <a:r>
              <a:rPr lang="nl-NL" sz="1200" u="none" dirty="0">
                <a:effectLst/>
                <a:latin typeface="Calibri" panose="020F0502020204030204" pitchFamily="34" charset="0"/>
                <a:ea typeface="Calibri" panose="020F0502020204030204" pitchFamily="34" charset="0"/>
                <a:cs typeface="Times New Roman" panose="02020603050405020304" pitchFamily="18" charset="0"/>
              </a:rPr>
              <a:t> </a:t>
            </a:r>
            <a:r>
              <a:rPr lang="nl-NL" sz="1200" u="none" dirty="0">
                <a:effectLst/>
                <a:latin typeface="Arial" panose="020B0604020202020204" pitchFamily="34" charset="0"/>
                <a:ea typeface="Times New Roman" panose="02020603050405020304" pitchFamily="18" charset="0"/>
                <a:cs typeface="Times New Roman" panose="02020603050405020304" pitchFamily="18" charset="0"/>
              </a:rPr>
              <a:t>. </a:t>
            </a:r>
            <a:br>
              <a:rPr lang="nl-NL" sz="1200" dirty="0">
                <a:effectLst/>
                <a:latin typeface="Arial" panose="020B0604020202020204" pitchFamily="34" charset="0"/>
                <a:ea typeface="Times New Roman" panose="02020603050405020304" pitchFamily="18" charset="0"/>
                <a:cs typeface="Times New Roman" panose="02020603050405020304" pitchFamily="18" charset="0"/>
              </a:rPr>
            </a:b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ts val="1300"/>
              </a:lnSpc>
              <a:spcBef>
                <a:spcPts val="0"/>
              </a:spcBef>
              <a:spcAft>
                <a:spcPts val="800"/>
              </a:spcAft>
              <a:buClrTx/>
              <a:buSzTx/>
              <a:buFontTx/>
              <a:buAutoNum type="arabicPeriod" startAt="3"/>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Fijnmazig netwerk: 137 bibliotheekorganisaties, zo’n 800 vestigingen. </a:t>
            </a:r>
            <a:br>
              <a:rPr lang="nl-NL" sz="1200" dirty="0">
                <a:effectLst/>
                <a:latin typeface="Calibri" panose="020F0502020204030204" pitchFamily="34" charset="0"/>
                <a:ea typeface="Calibri" panose="020F0502020204030204" pitchFamily="34" charset="0"/>
                <a:cs typeface="Times New Roman" panose="02020603050405020304" pitchFamily="18" charset="0"/>
              </a:rPr>
            </a:b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ts val="1300"/>
              </a:lnSpc>
              <a:spcBef>
                <a:spcPts val="0"/>
              </a:spcBef>
              <a:spcAft>
                <a:spcPts val="800"/>
              </a:spcAft>
              <a:buClrTx/>
              <a:buSzTx/>
              <a:buFontTx/>
              <a:buAutoNum type="arabicPeriod" startAt="3"/>
              <a:tabLst/>
              <a:defRPr/>
            </a:pPr>
            <a:r>
              <a:rPr lang="nl-NL" sz="1200" dirty="0">
                <a:effectLst/>
                <a:latin typeface="Arial" panose="020B0604020202020204" pitchFamily="34" charset="0"/>
                <a:ea typeface="Calibri" panose="020F0502020204030204" pitchFamily="34" charset="0"/>
              </a:rPr>
              <a:t>Bibliotheken vervullen steeds meer een spilfunctie binnen een netwerk van samenwerkingspartners waarmee zij de hulp en ondersteuning voor de burger organiseren. </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ts val="1300"/>
              </a:lnSpc>
              <a:spcAft>
                <a:spcPts val="800"/>
              </a:spcAft>
            </a:pPr>
            <a:endParaRPr lang="nl-NL" dirty="0"/>
          </a:p>
          <a:p>
            <a:endParaRPr lang="nl-NL" dirty="0"/>
          </a:p>
        </p:txBody>
      </p:sp>
      <p:sp>
        <p:nvSpPr>
          <p:cNvPr id="4" name="Tijdelijke aanduiding voor dianummer 3"/>
          <p:cNvSpPr>
            <a:spLocks noGrp="1"/>
          </p:cNvSpPr>
          <p:nvPr>
            <p:ph type="sldNum" sz="quarter" idx="5"/>
          </p:nvPr>
        </p:nvSpPr>
        <p:spPr/>
        <p:txBody>
          <a:bodyPr/>
          <a:lstStyle/>
          <a:p>
            <a:fld id="{D307BC96-286B-6144-96E0-DFDA9B1FEF9C}" type="slidenum">
              <a:rPr lang="nl-NL" smtClean="0"/>
              <a:t>3</a:t>
            </a:fld>
            <a:endParaRPr lang="nl-NL"/>
          </a:p>
        </p:txBody>
      </p:sp>
    </p:spTree>
    <p:extLst>
      <p:ext uri="{BB962C8B-B14F-4D97-AF65-F5344CB8AC3E}">
        <p14:creationId xmlns:p14="http://schemas.microsoft.com/office/powerpoint/2010/main" val="2112917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dirty="0">
                <a:effectLst/>
                <a:latin typeface="Arial" panose="020B0604020202020204" pitchFamily="34" charset="0"/>
                <a:ea typeface="Calibri" panose="020F0502020204030204" pitchFamily="34" charset="0"/>
                <a:cs typeface="Times New Roman" panose="02020603050405020304" pitchFamily="18" charset="0"/>
              </a:rPr>
              <a:t> </a:t>
            </a:r>
            <a:r>
              <a:rPr lang="nl-NL" sz="1000" b="1" dirty="0">
                <a:effectLst/>
                <a:latin typeface="Arial" panose="020B0604020202020204" pitchFamily="34" charset="0"/>
                <a:ea typeface="Times New Roman" panose="02020603050405020304" pitchFamily="18" charset="0"/>
                <a:cs typeface="Times New Roman" panose="02020603050405020304" pitchFamily="18" charset="0"/>
              </a:rPr>
              <a:t>Waarom is de bibliotheek de vanzelfsprekende partner voor de gemeente als het gaat om het Informatiepunt Digitale Overheid en het thema digitale inclusie in het algemeen?</a:t>
            </a:r>
            <a:r>
              <a:rPr lang="nl-NL" sz="1000" b="1" dirty="0">
                <a:effectLst/>
                <a:latin typeface="Calibri" panose="020F0502020204030204" pitchFamily="34" charset="0"/>
                <a:ea typeface="Times New Roman" panose="02020603050405020304" pitchFamily="18" charset="0"/>
                <a:cs typeface="Times New Roman" panose="02020603050405020304" pitchFamily="18" charset="0"/>
              </a:rPr>
              <a:t> </a:t>
            </a:r>
          </a:p>
          <a:p>
            <a:endParaRPr lang="nl-NL" sz="1000" dirty="0">
              <a:effectLst/>
              <a:latin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l-NL" sz="1200" dirty="0">
                <a:effectLst/>
                <a:latin typeface="Arial" panose="020B0604020202020204" pitchFamily="34" charset="0"/>
                <a:ea typeface="Times New Roman" panose="02020603050405020304" pitchFamily="18" charset="0"/>
                <a:cs typeface="Times New Roman" panose="02020603050405020304" pitchFamily="18" charset="0"/>
              </a:rPr>
              <a:t>Alle 137 bibliotheekorganisaties in Nederland hebben inmiddels ten minste één IDO.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l-NL" sz="1200" dirty="0">
                <a:effectLst/>
                <a:latin typeface="Arial" panose="020B0604020202020204" pitchFamily="34" charset="0"/>
                <a:ea typeface="Times New Roman" panose="02020603050405020304" pitchFamily="18" charset="0"/>
                <a:cs typeface="Times New Roman" panose="02020603050405020304" pitchFamily="18" charset="0"/>
              </a:rPr>
              <a:t>Er zijn inmiddels ruim 500 Informatiepunten en in bijna iedere gemeente is een IDO te vinden. </a:t>
            </a:r>
            <a:r>
              <a:rPr lang="nl-NL" sz="2800" dirty="0"/>
              <a:t>(</a:t>
            </a:r>
            <a:r>
              <a:rPr lang="nl-NL" sz="2800" b="1" dirty="0"/>
              <a:t>binnen én buiten de muren van de bibliotheek)</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l-NL" sz="1200" dirty="0">
                <a:effectLst/>
                <a:latin typeface="Arial" panose="020B0604020202020204" pitchFamily="34" charset="0"/>
                <a:ea typeface="Times New Roman" panose="02020603050405020304" pitchFamily="18" charset="0"/>
                <a:cs typeface="Times New Roman" panose="02020603050405020304" pitchFamily="18" charset="0"/>
              </a:rPr>
              <a:t>Vanuit een </a:t>
            </a:r>
            <a:r>
              <a:rPr lang="nl-NL" sz="1200" b="1" dirty="0">
                <a:effectLst/>
                <a:latin typeface="Arial" panose="020B0604020202020204" pitchFamily="34" charset="0"/>
                <a:ea typeface="Times New Roman" panose="02020603050405020304" pitchFamily="18" charset="0"/>
                <a:cs typeface="Times New Roman" panose="02020603050405020304" pitchFamily="18" charset="0"/>
              </a:rPr>
              <a:t>landelijke en provinciale coördinatie </a:t>
            </a:r>
            <a:r>
              <a:rPr lang="nl-NL" sz="1200" dirty="0">
                <a:effectLst/>
                <a:latin typeface="Arial" panose="020B0604020202020204" pitchFamily="34" charset="0"/>
                <a:ea typeface="Times New Roman" panose="02020603050405020304" pitchFamily="18" charset="0"/>
                <a:cs typeface="Times New Roman" panose="02020603050405020304" pitchFamily="18" charset="0"/>
              </a:rPr>
              <a:t>hebben alle bibliotheken de afgelopen jaren ruim ingezet op deskundigheidsbevordering van IDO-medewerkers en ook dit jaar staat dit hoog op de agenda. Het gaat hierbij om onder andere </a:t>
            </a:r>
            <a:r>
              <a:rPr lang="nl-NL" sz="1200" b="1" dirty="0">
                <a:effectLst/>
                <a:latin typeface="Arial" panose="020B0604020202020204" pitchFamily="34" charset="0"/>
                <a:ea typeface="Times New Roman" panose="02020603050405020304" pitchFamily="18" charset="0"/>
                <a:cs typeface="Times New Roman" panose="02020603050405020304" pitchFamily="18" charset="0"/>
              </a:rPr>
              <a:t>vaardigheidstrainingen waarin gesprekstechnieken </a:t>
            </a:r>
            <a:r>
              <a:rPr lang="nl-NL" sz="1200" dirty="0">
                <a:effectLst/>
                <a:latin typeface="Arial" panose="020B0604020202020204" pitchFamily="34" charset="0"/>
                <a:ea typeface="Times New Roman" panose="02020603050405020304" pitchFamily="18" charset="0"/>
                <a:cs typeface="Times New Roman" panose="02020603050405020304" pitchFamily="18" charset="0"/>
              </a:rPr>
              <a:t>worden geoefend, </a:t>
            </a:r>
            <a:r>
              <a:rPr lang="nl-NL" sz="1200" b="1" dirty="0">
                <a:effectLst/>
                <a:latin typeface="Arial" panose="020B0604020202020204" pitchFamily="34" charset="0"/>
                <a:ea typeface="Times New Roman" panose="02020603050405020304" pitchFamily="18" charset="0"/>
                <a:cs typeface="Times New Roman" panose="02020603050405020304" pitchFamily="18" charset="0"/>
              </a:rPr>
              <a:t>bijeenkomsten rondom de borging en kwaliteitsbewaking </a:t>
            </a:r>
            <a:r>
              <a:rPr lang="nl-NL" sz="1200" dirty="0">
                <a:effectLst/>
                <a:latin typeface="Arial" panose="020B0604020202020204" pitchFamily="34" charset="0"/>
                <a:ea typeface="Times New Roman" panose="02020603050405020304" pitchFamily="18" charset="0"/>
                <a:cs typeface="Times New Roman" panose="02020603050405020304" pitchFamily="18" charset="0"/>
              </a:rPr>
              <a:t>van de dienstverlening en een training rondom </a:t>
            </a:r>
            <a:r>
              <a:rPr lang="nl-NL" sz="1200" b="1" dirty="0">
                <a:effectLst/>
                <a:latin typeface="Arial" panose="020B0604020202020204" pitchFamily="34" charset="0"/>
                <a:ea typeface="Times New Roman" panose="02020603050405020304" pitchFamily="18" charset="0"/>
                <a:cs typeface="Times New Roman" panose="02020603050405020304" pitchFamily="18" charset="0"/>
              </a:rPr>
              <a:t>Privacy en </a:t>
            </a:r>
            <a:r>
              <a:rPr lang="nl-NL" sz="1200" b="1" dirty="0" err="1">
                <a:effectLst/>
                <a:latin typeface="Arial" panose="020B0604020202020204" pitchFamily="34" charset="0"/>
                <a:ea typeface="Times New Roman" panose="02020603050405020304" pitchFamily="18" charset="0"/>
                <a:cs typeface="Times New Roman" panose="02020603050405020304" pitchFamily="18" charset="0"/>
              </a:rPr>
              <a:t>privacygericht</a:t>
            </a:r>
            <a:r>
              <a:rPr lang="nl-NL" sz="1200" b="1" dirty="0">
                <a:effectLst/>
                <a:latin typeface="Arial" panose="020B0604020202020204" pitchFamily="34" charset="0"/>
                <a:ea typeface="Times New Roman" panose="02020603050405020304" pitchFamily="18" charset="0"/>
                <a:cs typeface="Times New Roman" panose="02020603050405020304" pitchFamily="18" charset="0"/>
              </a:rPr>
              <a:t> handelen </a:t>
            </a:r>
            <a:r>
              <a:rPr lang="nl-NL" sz="1200" dirty="0">
                <a:effectLst/>
                <a:latin typeface="Arial" panose="020B0604020202020204" pitchFamily="34" charset="0"/>
                <a:ea typeface="Times New Roman" panose="02020603050405020304" pitchFamily="18" charset="0"/>
                <a:cs typeface="Times New Roman" panose="02020603050405020304" pitchFamily="18" charset="0"/>
              </a:rPr>
              <a:t>in het IDO. Bibliotheken beschikken over </a:t>
            </a:r>
            <a:r>
              <a:rPr lang="nl-NL" sz="1200" b="1" dirty="0">
                <a:effectLst/>
                <a:latin typeface="Arial" panose="020B0604020202020204" pitchFamily="34" charset="0"/>
                <a:ea typeface="Times New Roman" panose="02020603050405020304" pitchFamily="18" charset="0"/>
                <a:cs typeface="Times New Roman" panose="02020603050405020304" pitchFamily="18" charset="0"/>
              </a:rPr>
              <a:t>goed toegerust personeel </a:t>
            </a:r>
            <a:r>
              <a:rPr lang="nl-NL" sz="1200" dirty="0">
                <a:effectLst/>
                <a:latin typeface="Arial" panose="020B0604020202020204" pitchFamily="34" charset="0"/>
                <a:ea typeface="Times New Roman" panose="02020603050405020304" pitchFamily="18" charset="0"/>
                <a:cs typeface="Times New Roman" panose="02020603050405020304" pitchFamily="18" charset="0"/>
              </a:rPr>
              <a:t>om het IDO te bemensen en vertegenwoordigen. </a:t>
            </a:r>
            <a:br>
              <a:rPr lang="nl-NL" sz="1200" dirty="0">
                <a:effectLst/>
                <a:latin typeface="Calibri" panose="020F0502020204030204" pitchFamily="34" charset="0"/>
                <a:ea typeface="Times New Roman" panose="02020603050405020304" pitchFamily="18" charset="0"/>
                <a:cs typeface="Times New Roman" panose="02020603050405020304" pitchFamily="18" charset="0"/>
              </a:rPr>
            </a:br>
            <a:r>
              <a:rPr lang="nl-NL" sz="1200" dirty="0">
                <a:effectLst/>
                <a:latin typeface="Arial" panose="020B0604020202020204" pitchFamily="34" charset="0"/>
                <a:ea typeface="Times New Roman" panose="02020603050405020304" pitchFamily="18" charset="0"/>
                <a:cs typeface="Times New Roman" panose="02020603050405020304" pitchFamily="18" charset="0"/>
              </a:rPr>
              <a:t>Alle bibliotheken beschikken over een zogenoemde IDO-kartrekker of - coördinator, die zich bezighoudt met de organisatie van het IDO en de samenwerking met partners. Verschillende bibliotheken hebben dit jaar ook kwartiermakers IDO benoemd, die zich - naast de IDO-kartrekkers - bezighouden met de doorontwikkeling van het IDO. De activiteiten van de </a:t>
            </a:r>
            <a:r>
              <a:rPr lang="nl-NL" sz="1200" dirty="0" err="1">
                <a:effectLst/>
                <a:latin typeface="Arial" panose="020B0604020202020204" pitchFamily="34" charset="0"/>
                <a:ea typeface="Times New Roman" panose="02020603050405020304" pitchFamily="18" charset="0"/>
                <a:cs typeface="Times New Roman" panose="02020603050405020304" pitchFamily="18" charset="0"/>
              </a:rPr>
              <a:t>IDO’s</a:t>
            </a:r>
            <a:r>
              <a:rPr lang="nl-NL" sz="1200" dirty="0">
                <a:effectLst/>
                <a:latin typeface="Arial" panose="020B0604020202020204" pitchFamily="34" charset="0"/>
                <a:ea typeface="Times New Roman" panose="02020603050405020304" pitchFamily="18" charset="0"/>
                <a:cs typeface="Times New Roman" panose="02020603050405020304" pitchFamily="18" charset="0"/>
              </a:rPr>
              <a:t> worden per bibliotheek geregistreerd en </a:t>
            </a:r>
            <a:r>
              <a:rPr lang="nl-NL" sz="1200" b="1" dirty="0">
                <a:effectLst/>
                <a:latin typeface="Arial" panose="020B0604020202020204" pitchFamily="34" charset="0"/>
                <a:ea typeface="Times New Roman" panose="02020603050405020304" pitchFamily="18" charset="0"/>
                <a:cs typeface="Times New Roman" panose="02020603050405020304" pitchFamily="18" charset="0"/>
              </a:rPr>
              <a:t>landelijk verzameld en geanalyseerd</a:t>
            </a:r>
            <a:r>
              <a:rPr lang="nl-NL" sz="1200" dirty="0">
                <a:effectLst/>
                <a:latin typeface="Arial" panose="020B0604020202020204" pitchFamily="34" charset="0"/>
                <a:ea typeface="Times New Roman" panose="02020603050405020304" pitchFamily="18" charset="0"/>
                <a:cs typeface="Times New Roman" panose="02020603050405020304" pitchFamily="18" charset="0"/>
              </a:rPr>
              <a:t>. Alles wordt dus grondig vastgelegd e geëvalueerd, zodat er waar nodig tijdig kan worden bijgestuurd. </a:t>
            </a:r>
            <a:br>
              <a:rPr lang="nl-NL" sz="1200" dirty="0">
                <a:effectLst/>
                <a:latin typeface="Arial" panose="020B0604020202020204" pitchFamily="34" charset="0"/>
                <a:ea typeface="Times New Roman" panose="02020603050405020304" pitchFamily="18" charset="0"/>
                <a:cs typeface="Times New Roman" panose="02020603050405020304" pitchFamily="18" charset="0"/>
              </a:rPr>
            </a:br>
            <a:r>
              <a:rPr lang="nl-NL" sz="1200" b="1" dirty="0">
                <a:effectLst/>
                <a:latin typeface="Arial" panose="020B0604020202020204" pitchFamily="34" charset="0"/>
                <a:ea typeface="Times New Roman" panose="02020603050405020304" pitchFamily="18" charset="0"/>
                <a:cs typeface="Times New Roman" panose="02020603050405020304" pitchFamily="18" charset="0"/>
              </a:rPr>
              <a:t>Landelijke promotiecampagne op televisie, internet en sociale media kanalen voor diverse doelgroepen </a:t>
            </a:r>
            <a:r>
              <a:rPr lang="nl-NL" sz="1200" dirty="0">
                <a:effectLst/>
                <a:latin typeface="Arial" panose="020B0604020202020204" pitchFamily="34" charset="0"/>
                <a:ea typeface="Times New Roman" panose="02020603050405020304" pitchFamily="18" charset="0"/>
                <a:cs typeface="Times New Roman" panose="02020603050405020304" pitchFamily="18" charset="0"/>
              </a:rPr>
              <a:t>(ouderen, jongeren, nieuwkomers)</a:t>
            </a:r>
          </a:p>
          <a:p>
            <a:pPr marL="342900" lvl="0" indent="-342900">
              <a:lnSpc>
                <a:spcPts val="1300"/>
              </a:lnSpc>
              <a:spcAft>
                <a:spcPts val="800"/>
              </a:spcAft>
              <a:buFont typeface="+mj-lt"/>
              <a:buAutoNum type="arabicPeriod"/>
            </a:pPr>
            <a:r>
              <a:rPr lang="nl-NL" sz="1200" dirty="0">
                <a:effectLst/>
                <a:latin typeface="Arial" panose="020B0604020202020204" pitchFamily="34" charset="0"/>
                <a:ea typeface="Calibri" panose="020F0502020204030204" pitchFamily="34" charset="0"/>
                <a:cs typeface="Times New Roman" panose="02020603050405020304" pitchFamily="18" charset="0"/>
              </a:rPr>
              <a:t>Bibliotheken vervullen steeds meer een spilfunctie binnen een netwerk van samenwerkingspartners waarmee zij de hulp en ondersteuning voor de burger organiseren. Dit geldt voor de </a:t>
            </a:r>
            <a:r>
              <a:rPr lang="nl-NL" sz="1200" dirty="0" err="1">
                <a:effectLst/>
                <a:latin typeface="Arial" panose="020B0604020202020204" pitchFamily="34" charset="0"/>
                <a:ea typeface="Calibri" panose="020F0502020204030204" pitchFamily="34" charset="0"/>
                <a:cs typeface="Times New Roman" panose="02020603050405020304" pitchFamily="18" charset="0"/>
              </a:rPr>
              <a:t>IDO’s</a:t>
            </a:r>
            <a:r>
              <a:rPr lang="nl-NL" sz="1200" dirty="0">
                <a:effectLst/>
                <a:latin typeface="Arial" panose="020B0604020202020204" pitchFamily="34" charset="0"/>
                <a:ea typeface="Calibri" panose="020F0502020204030204" pitchFamily="34" charset="0"/>
                <a:cs typeface="Times New Roman" panose="02020603050405020304" pitchFamily="18" charset="0"/>
              </a:rPr>
              <a:t>, maar ook voor de spreekuren die in het kader van zaken doen met de Belastingdienst worden georganiseerd. De bibliotheek organiseert deze dienstverlening samen met maatschappelijke dienstverleners. Bijna alle bibliotheekorganisaties (92%) nemen deel aan het convenant met de Belastingdienst. </a:t>
            </a:r>
            <a:r>
              <a:rPr lang="nl-NL" sz="1200" dirty="0">
                <a:effectLst/>
                <a:latin typeface="Calibri" panose="020F0502020204030204" pitchFamily="34" charset="0"/>
                <a:ea typeface="Calibri" panose="020F0502020204030204" pitchFamily="34" charset="0"/>
                <a:cs typeface="Times New Roman" panose="02020603050405020304" pitchFamily="18" charset="0"/>
              </a:rPr>
              <a:t>Zie: </a:t>
            </a:r>
            <a:r>
              <a:rPr lang="nl-NL"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Digitaal Magazine samenwerking Belastingdienst</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effectLst/>
                <a:latin typeface="Arial" panose="020B0604020202020204" pitchFamily="34" charset="0"/>
                <a:ea typeface="Times New Roman" panose="02020603050405020304" pitchFamily="18" charset="0"/>
                <a:cs typeface="Times New Roman" panose="02020603050405020304" pitchFamily="18" charset="0"/>
              </a:rPr>
              <a:t>De bibliotheek heeft in de IDO-dienstverlening verschillende rollen: een trekkende, verbindende en aanbodrol. Zij heeft deze rollen de afgelopen jaren ontwikkeld en vormgegeven; op dit moment is voor het IDO de fase van doorontwikkeling en borging aangebroken.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D307BC96-286B-6144-96E0-DFDA9B1FEF9C}" type="slidenum">
              <a:rPr lang="nl-NL" smtClean="0"/>
              <a:t>4</a:t>
            </a:fld>
            <a:endParaRPr lang="nl-NL"/>
          </a:p>
        </p:txBody>
      </p:sp>
    </p:spTree>
    <p:extLst>
      <p:ext uri="{BB962C8B-B14F-4D97-AF65-F5344CB8AC3E}">
        <p14:creationId xmlns:p14="http://schemas.microsoft.com/office/powerpoint/2010/main" val="2334191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sheets zijn bedoeld voor je eigen, lokale verhaal. Lees vooraf de inleiding op deze presentatie en kijk hoe jij jouw IDO-verhaal het beste onder de aandacht kunt brengen. Focus niet alleen op het nu maar ook zeker op de mogelijkheden in de toekomst en de ambities van jouw bibliotheek met het IDO. </a:t>
            </a:r>
          </a:p>
          <a:p>
            <a:endParaRPr lang="nl-NL" dirty="0"/>
          </a:p>
          <a:p>
            <a:r>
              <a:rPr lang="nl-NL" b="1" dirty="0"/>
              <a:t>Het IDO</a:t>
            </a:r>
            <a:br>
              <a:rPr lang="nl-NL" dirty="0"/>
            </a:br>
            <a:r>
              <a:rPr lang="nl-NL" dirty="0"/>
              <a:t>Cijfers rondom je lokale dienstverlening. Neem eventueel ook apart de Belastingdienst dienstverlening mee en hoeveel mensen je daarmee hebt geholpen en met wie je samenwerkt om de dienstverlening in te richten. </a:t>
            </a:r>
          </a:p>
          <a:p>
            <a:endParaRPr lang="nl-NL" dirty="0"/>
          </a:p>
          <a:p>
            <a:r>
              <a:rPr lang="nl-NL" dirty="0"/>
              <a:t>Binnen onze bibliotheek hebben inmiddels X medewerkers (en vrijwilligers) verschillende deskundigheidsbevorderingstrajecten rond het IDO gevolgd. Hierdoor zijn zij dus volledig toegerust om het IDO te bemensen en vertegenwoordigen. </a:t>
            </a:r>
          </a:p>
          <a:p>
            <a:r>
              <a:rPr lang="nl-NL" dirty="0"/>
              <a:t> </a:t>
            </a:r>
          </a:p>
          <a:p>
            <a:r>
              <a:rPr lang="nl-NL" b="1" dirty="0"/>
              <a:t>Samenwerkingspartners</a:t>
            </a:r>
            <a:br>
              <a:rPr lang="nl-NL" b="1" dirty="0"/>
            </a:br>
            <a:r>
              <a:rPr lang="nl-NL" dirty="0"/>
              <a:t>Laat zien dat je nauw samenwerkt met lokale partner. Vermeld met wie je samenwerkt, op welk vlak en en als je dat weet hoeveel mensen jullie samen bereiken</a:t>
            </a:r>
          </a:p>
          <a:p>
            <a:r>
              <a:rPr lang="nl-NL" dirty="0"/>
              <a:t>En hoeveel mensen je warm doorverwezen hebt naar onze partners. </a:t>
            </a:r>
          </a:p>
          <a:p>
            <a:endParaRPr lang="nl-NL" dirty="0"/>
          </a:p>
          <a:p>
            <a:pPr>
              <a:lnSpc>
                <a:spcPts val="1300"/>
              </a:lnSpc>
            </a:pPr>
            <a:r>
              <a:rPr lang="nl-NL" b="1" dirty="0"/>
              <a:t>Cursusaanbod</a:t>
            </a:r>
            <a:br>
              <a:rPr lang="nl-NL" dirty="0"/>
            </a:br>
            <a:r>
              <a:rPr lang="nl-NL" dirty="0"/>
              <a:t>&gt; </a:t>
            </a:r>
            <a:r>
              <a:rPr lang="nl-NL" dirty="0" err="1"/>
              <a:t>Digicursussen</a:t>
            </a:r>
            <a:r>
              <a:rPr lang="nl-NL" dirty="0"/>
              <a:t> (Klik &amp; Tik, </a:t>
            </a:r>
            <a:r>
              <a:rPr lang="nl-NL" dirty="0" err="1"/>
              <a:t>Digisterker</a:t>
            </a:r>
            <a:r>
              <a:rPr lang="nl-NL" dirty="0"/>
              <a:t>), maar vermeld ook zeker </a:t>
            </a:r>
            <a:r>
              <a:rPr lang="nl-NL" dirty="0" err="1"/>
              <a:t>Digispreekuren</a:t>
            </a:r>
            <a:r>
              <a:rPr lang="nl-NL" dirty="0"/>
              <a:t>/ </a:t>
            </a:r>
            <a:r>
              <a:rPr lang="nl-NL" sz="1800" dirty="0" err="1">
                <a:effectLst/>
                <a:latin typeface="Calibri" panose="020F0502020204030204" pitchFamily="34" charset="0"/>
                <a:ea typeface="Calibri" panose="020F0502020204030204" pitchFamily="34" charset="0"/>
              </a:rPr>
              <a:t>tabletcafé’s</a:t>
            </a:r>
            <a:r>
              <a:rPr lang="nl-NL" sz="1800" dirty="0">
                <a:effectLst/>
                <a:latin typeface="Calibri" panose="020F0502020204030204" pitchFamily="34" charset="0"/>
                <a:ea typeface="Calibri" panose="020F0502020204030204" pitchFamily="34" charset="0"/>
              </a:rPr>
              <a:t> omdat je mensen met allerlei soorten vragen binnen komen; ook lang nadat zij een cursus gevolgd hebben. De bibliotheek verleent hiermee blijvende ondersteuning. </a:t>
            </a:r>
            <a:br>
              <a:rPr lang="nl-NL" sz="1800" dirty="0">
                <a:effectLst/>
                <a:latin typeface="Calibri" panose="020F0502020204030204" pitchFamily="34" charset="0"/>
                <a:ea typeface="Calibri" panose="020F0502020204030204" pitchFamily="34" charset="0"/>
              </a:rPr>
            </a:br>
            <a:r>
              <a:rPr lang="nl-NL" sz="1800" dirty="0">
                <a:effectLst/>
                <a:latin typeface="Calibri" panose="020F0502020204030204" pitchFamily="34" charset="0"/>
                <a:ea typeface="Calibri" panose="020F0502020204030204" pitchFamily="34" charset="0"/>
              </a:rPr>
              <a:t>&gt; Hier kun je ook je hulp bij aangifte of aanbod van partners binnen je muren opnemen.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D307BC96-286B-6144-96E0-DFDA9B1FEF9C}" type="slidenum">
              <a:rPr lang="nl-NL" smtClean="0"/>
              <a:t>5</a:t>
            </a:fld>
            <a:endParaRPr lang="nl-NL"/>
          </a:p>
        </p:txBody>
      </p:sp>
    </p:spTree>
    <p:extLst>
      <p:ext uri="{BB962C8B-B14F-4D97-AF65-F5344CB8AC3E}">
        <p14:creationId xmlns:p14="http://schemas.microsoft.com/office/powerpoint/2010/main" val="1382668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Vraag een IDO bezoeker (of een deelnemer aan een </a:t>
            </a:r>
            <a:r>
              <a:rPr lang="nl-NL" dirty="0" err="1"/>
              <a:t>digicursus</a:t>
            </a:r>
            <a:r>
              <a:rPr lang="nl-NL" dirty="0"/>
              <a:t>) hoe de hulp in de bibliotheek is ervaren en vul hier een eigen quote in.</a:t>
            </a:r>
          </a:p>
          <a:p>
            <a:endParaRPr lang="nl-NL" dirty="0"/>
          </a:p>
        </p:txBody>
      </p:sp>
      <p:sp>
        <p:nvSpPr>
          <p:cNvPr id="4" name="Tijdelijke aanduiding voor dianummer 3"/>
          <p:cNvSpPr>
            <a:spLocks noGrp="1"/>
          </p:cNvSpPr>
          <p:nvPr>
            <p:ph type="sldNum" sz="quarter" idx="5"/>
          </p:nvPr>
        </p:nvSpPr>
        <p:spPr/>
        <p:txBody>
          <a:bodyPr/>
          <a:lstStyle/>
          <a:p>
            <a:fld id="{D307BC96-286B-6144-96E0-DFDA9B1FEF9C}" type="slidenum">
              <a:rPr lang="nl-NL" smtClean="0"/>
              <a:t>8</a:t>
            </a:fld>
            <a:endParaRPr lang="nl-NL"/>
          </a:p>
        </p:txBody>
      </p:sp>
    </p:spTree>
    <p:extLst>
      <p:ext uri="{BB962C8B-B14F-4D97-AF65-F5344CB8AC3E}">
        <p14:creationId xmlns:p14="http://schemas.microsoft.com/office/powerpoint/2010/main" val="1480387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Schets hier je ambities voor de toekomst. Waar ga je op inzetten, welke </a:t>
            </a:r>
            <a:r>
              <a:rPr lang="nl-NL" dirty="0" err="1"/>
              <a:t>IDO’s</a:t>
            </a:r>
            <a:r>
              <a:rPr lang="nl-NL" dirty="0"/>
              <a:t> gaan nog open, met welke partners ga je (nog meer) samenwerken? Zijn er doelgroepen waar je je specifiek op gaat richten?</a:t>
            </a:r>
            <a:br>
              <a:rPr lang="nl-NL" dirty="0"/>
            </a:br>
            <a:br>
              <a:rPr lang="nl-NL" dirty="0"/>
            </a:br>
            <a:r>
              <a:rPr lang="nl-NL" dirty="0"/>
              <a:t>Landelijke aandachtspunten staan op deze praatplaat: </a:t>
            </a:r>
            <a:r>
              <a:rPr lang="nl-NL" dirty="0">
                <a:hlinkClick r:id="rId3"/>
              </a:rPr>
              <a:t>IDO_Huidige-situatie-en-Toekomst.pdf (debibliotheken.nl)</a:t>
            </a:r>
            <a:br>
              <a:rPr lang="nl-NL" dirty="0"/>
            </a:br>
            <a:endParaRPr lang="nl-NL" dirty="0"/>
          </a:p>
          <a:p>
            <a:endParaRPr lang="nl-NL" dirty="0"/>
          </a:p>
        </p:txBody>
      </p:sp>
      <p:sp>
        <p:nvSpPr>
          <p:cNvPr id="4" name="Tijdelijke aanduiding voor dianummer 3"/>
          <p:cNvSpPr>
            <a:spLocks noGrp="1"/>
          </p:cNvSpPr>
          <p:nvPr>
            <p:ph type="sldNum" sz="quarter" idx="5"/>
          </p:nvPr>
        </p:nvSpPr>
        <p:spPr/>
        <p:txBody>
          <a:bodyPr/>
          <a:lstStyle/>
          <a:p>
            <a:fld id="{D307BC96-286B-6144-96E0-DFDA9B1FEF9C}" type="slidenum">
              <a:rPr lang="nl-NL" smtClean="0"/>
              <a:t>9</a:t>
            </a:fld>
            <a:endParaRPr lang="nl-NL"/>
          </a:p>
        </p:txBody>
      </p:sp>
    </p:spTree>
    <p:extLst>
      <p:ext uri="{BB962C8B-B14F-4D97-AF65-F5344CB8AC3E}">
        <p14:creationId xmlns:p14="http://schemas.microsoft.com/office/powerpoint/2010/main" val="2324337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49525B-2F6D-7168-F852-FA28D4FCA41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6B33047-4114-FB36-0C25-B41F111A1A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DC3C597-C526-DA94-65F5-54052FEFD230}"/>
              </a:ext>
            </a:extLst>
          </p:cNvPr>
          <p:cNvSpPr>
            <a:spLocks noGrp="1"/>
          </p:cNvSpPr>
          <p:nvPr>
            <p:ph type="dt" sz="half" idx="10"/>
          </p:nvPr>
        </p:nvSpPr>
        <p:spPr/>
        <p:txBody>
          <a:bodyPr/>
          <a:lstStyle/>
          <a:p>
            <a:fld id="{BC6460FD-94AF-4341-A52F-B81EAECED71F}" type="datetimeFigureOut">
              <a:rPr lang="nl-NL" smtClean="0"/>
              <a:t>21-7-2022</a:t>
            </a:fld>
            <a:endParaRPr lang="nl-NL"/>
          </a:p>
        </p:txBody>
      </p:sp>
      <p:sp>
        <p:nvSpPr>
          <p:cNvPr id="5" name="Tijdelijke aanduiding voor voettekst 4">
            <a:extLst>
              <a:ext uri="{FF2B5EF4-FFF2-40B4-BE49-F238E27FC236}">
                <a16:creationId xmlns:a16="http://schemas.microsoft.com/office/drawing/2014/main" id="{D8B84CB8-BB54-CEA1-9EF0-8A956324F75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B4DD1CA-4B86-E157-392C-05317DD3ABE2}"/>
              </a:ext>
            </a:extLst>
          </p:cNvPr>
          <p:cNvSpPr>
            <a:spLocks noGrp="1"/>
          </p:cNvSpPr>
          <p:nvPr>
            <p:ph type="sldNum" sz="quarter" idx="12"/>
          </p:nvPr>
        </p:nvSpPr>
        <p:spPr/>
        <p:txBody>
          <a:bodyPr/>
          <a:lstStyle/>
          <a:p>
            <a:fld id="{5973E2DC-8FCB-5342-BDCD-586D09E3DFD0}" type="slidenum">
              <a:rPr lang="nl-NL" smtClean="0"/>
              <a:t>‹nr.›</a:t>
            </a:fld>
            <a:endParaRPr lang="nl-NL"/>
          </a:p>
        </p:txBody>
      </p:sp>
    </p:spTree>
    <p:extLst>
      <p:ext uri="{BB962C8B-B14F-4D97-AF65-F5344CB8AC3E}">
        <p14:creationId xmlns:p14="http://schemas.microsoft.com/office/powerpoint/2010/main" val="3104445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90700-B986-114E-8E9E-4FBE5C2B947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6EE10E4-6391-ECDA-7A23-24CCEF06A2F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F6949B2-43F7-3E1C-1F45-D423873A47BE}"/>
              </a:ext>
            </a:extLst>
          </p:cNvPr>
          <p:cNvSpPr>
            <a:spLocks noGrp="1"/>
          </p:cNvSpPr>
          <p:nvPr>
            <p:ph type="dt" sz="half" idx="10"/>
          </p:nvPr>
        </p:nvSpPr>
        <p:spPr/>
        <p:txBody>
          <a:bodyPr/>
          <a:lstStyle/>
          <a:p>
            <a:fld id="{BC6460FD-94AF-4341-A52F-B81EAECED71F}" type="datetimeFigureOut">
              <a:rPr lang="nl-NL" smtClean="0"/>
              <a:t>21-7-2022</a:t>
            </a:fld>
            <a:endParaRPr lang="nl-NL"/>
          </a:p>
        </p:txBody>
      </p:sp>
      <p:sp>
        <p:nvSpPr>
          <p:cNvPr id="5" name="Tijdelijke aanduiding voor voettekst 4">
            <a:extLst>
              <a:ext uri="{FF2B5EF4-FFF2-40B4-BE49-F238E27FC236}">
                <a16:creationId xmlns:a16="http://schemas.microsoft.com/office/drawing/2014/main" id="{C726715A-944A-B6C4-B458-8C6530B80C9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8E0C4BD-5A40-E4A5-2A75-C69CC96C294C}"/>
              </a:ext>
            </a:extLst>
          </p:cNvPr>
          <p:cNvSpPr>
            <a:spLocks noGrp="1"/>
          </p:cNvSpPr>
          <p:nvPr>
            <p:ph type="sldNum" sz="quarter" idx="12"/>
          </p:nvPr>
        </p:nvSpPr>
        <p:spPr/>
        <p:txBody>
          <a:bodyPr/>
          <a:lstStyle/>
          <a:p>
            <a:fld id="{5973E2DC-8FCB-5342-BDCD-586D09E3DFD0}" type="slidenum">
              <a:rPr lang="nl-NL" smtClean="0"/>
              <a:t>‹nr.›</a:t>
            </a:fld>
            <a:endParaRPr lang="nl-NL"/>
          </a:p>
        </p:txBody>
      </p:sp>
    </p:spTree>
    <p:extLst>
      <p:ext uri="{BB962C8B-B14F-4D97-AF65-F5344CB8AC3E}">
        <p14:creationId xmlns:p14="http://schemas.microsoft.com/office/powerpoint/2010/main" val="1673490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73FC3EC-ACF6-964E-2CBF-11DE8EB2430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686225F-25DF-C242-4723-03FC724C08B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B8DA4DF-79B9-CAE1-E142-C975B6889F61}"/>
              </a:ext>
            </a:extLst>
          </p:cNvPr>
          <p:cNvSpPr>
            <a:spLocks noGrp="1"/>
          </p:cNvSpPr>
          <p:nvPr>
            <p:ph type="dt" sz="half" idx="10"/>
          </p:nvPr>
        </p:nvSpPr>
        <p:spPr/>
        <p:txBody>
          <a:bodyPr/>
          <a:lstStyle/>
          <a:p>
            <a:fld id="{BC6460FD-94AF-4341-A52F-B81EAECED71F}" type="datetimeFigureOut">
              <a:rPr lang="nl-NL" smtClean="0"/>
              <a:t>21-7-2022</a:t>
            </a:fld>
            <a:endParaRPr lang="nl-NL"/>
          </a:p>
        </p:txBody>
      </p:sp>
      <p:sp>
        <p:nvSpPr>
          <p:cNvPr id="5" name="Tijdelijke aanduiding voor voettekst 4">
            <a:extLst>
              <a:ext uri="{FF2B5EF4-FFF2-40B4-BE49-F238E27FC236}">
                <a16:creationId xmlns:a16="http://schemas.microsoft.com/office/drawing/2014/main" id="{3ECD8904-9977-45E6-DA5B-BBA2F013DD0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DEAA894-52CD-FE77-8031-68232F6FE663}"/>
              </a:ext>
            </a:extLst>
          </p:cNvPr>
          <p:cNvSpPr>
            <a:spLocks noGrp="1"/>
          </p:cNvSpPr>
          <p:nvPr>
            <p:ph type="sldNum" sz="quarter" idx="12"/>
          </p:nvPr>
        </p:nvSpPr>
        <p:spPr/>
        <p:txBody>
          <a:bodyPr/>
          <a:lstStyle/>
          <a:p>
            <a:fld id="{5973E2DC-8FCB-5342-BDCD-586D09E3DFD0}" type="slidenum">
              <a:rPr lang="nl-NL" smtClean="0"/>
              <a:t>‹nr.›</a:t>
            </a:fld>
            <a:endParaRPr lang="nl-NL"/>
          </a:p>
        </p:txBody>
      </p:sp>
    </p:spTree>
    <p:extLst>
      <p:ext uri="{BB962C8B-B14F-4D97-AF65-F5344CB8AC3E}">
        <p14:creationId xmlns:p14="http://schemas.microsoft.com/office/powerpoint/2010/main" val="503953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55964E-E435-6732-1E12-F0EE4AAEB7C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0DE6369-359D-05AC-BDC8-5387D35A79C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67EECF5-7B95-A51A-4D76-2285849A1DAE}"/>
              </a:ext>
            </a:extLst>
          </p:cNvPr>
          <p:cNvSpPr>
            <a:spLocks noGrp="1"/>
          </p:cNvSpPr>
          <p:nvPr>
            <p:ph type="dt" sz="half" idx="10"/>
          </p:nvPr>
        </p:nvSpPr>
        <p:spPr/>
        <p:txBody>
          <a:bodyPr/>
          <a:lstStyle/>
          <a:p>
            <a:fld id="{BC6460FD-94AF-4341-A52F-B81EAECED71F}" type="datetimeFigureOut">
              <a:rPr lang="nl-NL" smtClean="0"/>
              <a:t>21-7-2022</a:t>
            </a:fld>
            <a:endParaRPr lang="nl-NL"/>
          </a:p>
        </p:txBody>
      </p:sp>
      <p:sp>
        <p:nvSpPr>
          <p:cNvPr id="5" name="Tijdelijke aanduiding voor voettekst 4">
            <a:extLst>
              <a:ext uri="{FF2B5EF4-FFF2-40B4-BE49-F238E27FC236}">
                <a16:creationId xmlns:a16="http://schemas.microsoft.com/office/drawing/2014/main" id="{727E76BC-DAC2-91A8-323C-2EE2FA7E599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797978-9890-BFB3-529F-B764547D684D}"/>
              </a:ext>
            </a:extLst>
          </p:cNvPr>
          <p:cNvSpPr>
            <a:spLocks noGrp="1"/>
          </p:cNvSpPr>
          <p:nvPr>
            <p:ph type="sldNum" sz="quarter" idx="12"/>
          </p:nvPr>
        </p:nvSpPr>
        <p:spPr/>
        <p:txBody>
          <a:bodyPr/>
          <a:lstStyle/>
          <a:p>
            <a:fld id="{5973E2DC-8FCB-5342-BDCD-586D09E3DFD0}" type="slidenum">
              <a:rPr lang="nl-NL" smtClean="0"/>
              <a:t>‹nr.›</a:t>
            </a:fld>
            <a:endParaRPr lang="nl-NL"/>
          </a:p>
        </p:txBody>
      </p:sp>
    </p:spTree>
    <p:extLst>
      <p:ext uri="{BB962C8B-B14F-4D97-AF65-F5344CB8AC3E}">
        <p14:creationId xmlns:p14="http://schemas.microsoft.com/office/powerpoint/2010/main" val="776311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304D18-03FA-7106-5E6A-DC4D10B3852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E2F049D-89CF-51DD-92B8-2ED06313E3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B7D6D8B-9ECA-C3B1-B290-BF0E217565A2}"/>
              </a:ext>
            </a:extLst>
          </p:cNvPr>
          <p:cNvSpPr>
            <a:spLocks noGrp="1"/>
          </p:cNvSpPr>
          <p:nvPr>
            <p:ph type="dt" sz="half" idx="10"/>
          </p:nvPr>
        </p:nvSpPr>
        <p:spPr/>
        <p:txBody>
          <a:bodyPr/>
          <a:lstStyle/>
          <a:p>
            <a:fld id="{BC6460FD-94AF-4341-A52F-B81EAECED71F}" type="datetimeFigureOut">
              <a:rPr lang="nl-NL" smtClean="0"/>
              <a:t>21-7-2022</a:t>
            </a:fld>
            <a:endParaRPr lang="nl-NL"/>
          </a:p>
        </p:txBody>
      </p:sp>
      <p:sp>
        <p:nvSpPr>
          <p:cNvPr id="5" name="Tijdelijke aanduiding voor voettekst 4">
            <a:extLst>
              <a:ext uri="{FF2B5EF4-FFF2-40B4-BE49-F238E27FC236}">
                <a16:creationId xmlns:a16="http://schemas.microsoft.com/office/drawing/2014/main" id="{69B65455-541F-5619-BB5B-1D672EF5A2C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4794580-B784-B327-F6CF-699C116BC4EA}"/>
              </a:ext>
            </a:extLst>
          </p:cNvPr>
          <p:cNvSpPr>
            <a:spLocks noGrp="1"/>
          </p:cNvSpPr>
          <p:nvPr>
            <p:ph type="sldNum" sz="quarter" idx="12"/>
          </p:nvPr>
        </p:nvSpPr>
        <p:spPr/>
        <p:txBody>
          <a:bodyPr/>
          <a:lstStyle/>
          <a:p>
            <a:fld id="{5973E2DC-8FCB-5342-BDCD-586D09E3DFD0}" type="slidenum">
              <a:rPr lang="nl-NL" smtClean="0"/>
              <a:t>‹nr.›</a:t>
            </a:fld>
            <a:endParaRPr lang="nl-NL"/>
          </a:p>
        </p:txBody>
      </p:sp>
    </p:spTree>
    <p:extLst>
      <p:ext uri="{BB962C8B-B14F-4D97-AF65-F5344CB8AC3E}">
        <p14:creationId xmlns:p14="http://schemas.microsoft.com/office/powerpoint/2010/main" val="2712673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99C4B8-EF7D-28C5-673B-6C399F2CB95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B422882-1083-2635-F2B5-08993187DB7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5CE5558-E64B-1CB0-7D22-E016CCB2FA7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29BCC10-19B8-573F-4B1A-DA535FA134E3}"/>
              </a:ext>
            </a:extLst>
          </p:cNvPr>
          <p:cNvSpPr>
            <a:spLocks noGrp="1"/>
          </p:cNvSpPr>
          <p:nvPr>
            <p:ph type="dt" sz="half" idx="10"/>
          </p:nvPr>
        </p:nvSpPr>
        <p:spPr/>
        <p:txBody>
          <a:bodyPr/>
          <a:lstStyle/>
          <a:p>
            <a:fld id="{BC6460FD-94AF-4341-A52F-B81EAECED71F}" type="datetimeFigureOut">
              <a:rPr lang="nl-NL" smtClean="0"/>
              <a:t>21-7-2022</a:t>
            </a:fld>
            <a:endParaRPr lang="nl-NL"/>
          </a:p>
        </p:txBody>
      </p:sp>
      <p:sp>
        <p:nvSpPr>
          <p:cNvPr id="6" name="Tijdelijke aanduiding voor voettekst 5">
            <a:extLst>
              <a:ext uri="{FF2B5EF4-FFF2-40B4-BE49-F238E27FC236}">
                <a16:creationId xmlns:a16="http://schemas.microsoft.com/office/drawing/2014/main" id="{7718CA01-72F1-C350-DDE3-647D4938393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DF36272-3D02-7212-4566-319068A7B20E}"/>
              </a:ext>
            </a:extLst>
          </p:cNvPr>
          <p:cNvSpPr>
            <a:spLocks noGrp="1"/>
          </p:cNvSpPr>
          <p:nvPr>
            <p:ph type="sldNum" sz="quarter" idx="12"/>
          </p:nvPr>
        </p:nvSpPr>
        <p:spPr/>
        <p:txBody>
          <a:bodyPr/>
          <a:lstStyle/>
          <a:p>
            <a:fld id="{5973E2DC-8FCB-5342-BDCD-586D09E3DFD0}" type="slidenum">
              <a:rPr lang="nl-NL" smtClean="0"/>
              <a:t>‹nr.›</a:t>
            </a:fld>
            <a:endParaRPr lang="nl-NL"/>
          </a:p>
        </p:txBody>
      </p:sp>
    </p:spTree>
    <p:extLst>
      <p:ext uri="{BB962C8B-B14F-4D97-AF65-F5344CB8AC3E}">
        <p14:creationId xmlns:p14="http://schemas.microsoft.com/office/powerpoint/2010/main" val="4200187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412E1-E273-80E5-43F9-58CBD28F611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ABFEB3C-C26A-A7E4-5E03-16827D51C3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EE72BFB-37ED-94E5-CB62-1090E177B51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8FE5173D-64B2-F712-944B-EB01750265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72FA685-989A-5797-C885-30C5564BF93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CC570473-EAFE-95C0-FB51-108AC9275B11}"/>
              </a:ext>
            </a:extLst>
          </p:cNvPr>
          <p:cNvSpPr>
            <a:spLocks noGrp="1"/>
          </p:cNvSpPr>
          <p:nvPr>
            <p:ph type="dt" sz="half" idx="10"/>
          </p:nvPr>
        </p:nvSpPr>
        <p:spPr/>
        <p:txBody>
          <a:bodyPr/>
          <a:lstStyle/>
          <a:p>
            <a:fld id="{BC6460FD-94AF-4341-A52F-B81EAECED71F}" type="datetimeFigureOut">
              <a:rPr lang="nl-NL" smtClean="0"/>
              <a:t>21-7-2022</a:t>
            </a:fld>
            <a:endParaRPr lang="nl-NL"/>
          </a:p>
        </p:txBody>
      </p:sp>
      <p:sp>
        <p:nvSpPr>
          <p:cNvPr id="8" name="Tijdelijke aanduiding voor voettekst 7">
            <a:extLst>
              <a:ext uri="{FF2B5EF4-FFF2-40B4-BE49-F238E27FC236}">
                <a16:creationId xmlns:a16="http://schemas.microsoft.com/office/drawing/2014/main" id="{C04D4857-4631-8A88-BEEC-FBDDB8CA09E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14CBFA3-9251-33E6-E3E5-9B2FE37A2163}"/>
              </a:ext>
            </a:extLst>
          </p:cNvPr>
          <p:cNvSpPr>
            <a:spLocks noGrp="1"/>
          </p:cNvSpPr>
          <p:nvPr>
            <p:ph type="sldNum" sz="quarter" idx="12"/>
          </p:nvPr>
        </p:nvSpPr>
        <p:spPr/>
        <p:txBody>
          <a:bodyPr/>
          <a:lstStyle/>
          <a:p>
            <a:fld id="{5973E2DC-8FCB-5342-BDCD-586D09E3DFD0}" type="slidenum">
              <a:rPr lang="nl-NL" smtClean="0"/>
              <a:t>‹nr.›</a:t>
            </a:fld>
            <a:endParaRPr lang="nl-NL"/>
          </a:p>
        </p:txBody>
      </p:sp>
    </p:spTree>
    <p:extLst>
      <p:ext uri="{BB962C8B-B14F-4D97-AF65-F5344CB8AC3E}">
        <p14:creationId xmlns:p14="http://schemas.microsoft.com/office/powerpoint/2010/main" val="2125256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8D36E-8FE8-6BC1-D3C2-5015B0E56C9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51D99CF-945F-5D32-60E5-74CE3137C5B2}"/>
              </a:ext>
            </a:extLst>
          </p:cNvPr>
          <p:cNvSpPr>
            <a:spLocks noGrp="1"/>
          </p:cNvSpPr>
          <p:nvPr>
            <p:ph type="dt" sz="half" idx="10"/>
          </p:nvPr>
        </p:nvSpPr>
        <p:spPr/>
        <p:txBody>
          <a:bodyPr/>
          <a:lstStyle/>
          <a:p>
            <a:fld id="{BC6460FD-94AF-4341-A52F-B81EAECED71F}" type="datetimeFigureOut">
              <a:rPr lang="nl-NL" smtClean="0"/>
              <a:t>21-7-2022</a:t>
            </a:fld>
            <a:endParaRPr lang="nl-NL"/>
          </a:p>
        </p:txBody>
      </p:sp>
      <p:sp>
        <p:nvSpPr>
          <p:cNvPr id="4" name="Tijdelijke aanduiding voor voettekst 3">
            <a:extLst>
              <a:ext uri="{FF2B5EF4-FFF2-40B4-BE49-F238E27FC236}">
                <a16:creationId xmlns:a16="http://schemas.microsoft.com/office/drawing/2014/main" id="{E577BB52-BD0B-6F60-33FB-ABDD47CB78BD}"/>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EC98196-078F-95C3-03DA-95A03B172E50}"/>
              </a:ext>
            </a:extLst>
          </p:cNvPr>
          <p:cNvSpPr>
            <a:spLocks noGrp="1"/>
          </p:cNvSpPr>
          <p:nvPr>
            <p:ph type="sldNum" sz="quarter" idx="12"/>
          </p:nvPr>
        </p:nvSpPr>
        <p:spPr/>
        <p:txBody>
          <a:bodyPr/>
          <a:lstStyle/>
          <a:p>
            <a:fld id="{5973E2DC-8FCB-5342-BDCD-586D09E3DFD0}" type="slidenum">
              <a:rPr lang="nl-NL" smtClean="0"/>
              <a:t>‹nr.›</a:t>
            </a:fld>
            <a:endParaRPr lang="nl-NL"/>
          </a:p>
        </p:txBody>
      </p:sp>
    </p:spTree>
    <p:extLst>
      <p:ext uri="{BB962C8B-B14F-4D97-AF65-F5344CB8AC3E}">
        <p14:creationId xmlns:p14="http://schemas.microsoft.com/office/powerpoint/2010/main" val="3388459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91C3FE9-BE36-844D-7281-27717F1F4F0C}"/>
              </a:ext>
            </a:extLst>
          </p:cNvPr>
          <p:cNvSpPr>
            <a:spLocks noGrp="1"/>
          </p:cNvSpPr>
          <p:nvPr>
            <p:ph type="dt" sz="half" idx="10"/>
          </p:nvPr>
        </p:nvSpPr>
        <p:spPr/>
        <p:txBody>
          <a:bodyPr/>
          <a:lstStyle/>
          <a:p>
            <a:fld id="{BC6460FD-94AF-4341-A52F-B81EAECED71F}" type="datetimeFigureOut">
              <a:rPr lang="nl-NL" smtClean="0"/>
              <a:t>21-7-2022</a:t>
            </a:fld>
            <a:endParaRPr lang="nl-NL"/>
          </a:p>
        </p:txBody>
      </p:sp>
      <p:sp>
        <p:nvSpPr>
          <p:cNvPr id="3" name="Tijdelijke aanduiding voor voettekst 2">
            <a:extLst>
              <a:ext uri="{FF2B5EF4-FFF2-40B4-BE49-F238E27FC236}">
                <a16:creationId xmlns:a16="http://schemas.microsoft.com/office/drawing/2014/main" id="{30D7682B-37CD-EA58-65CC-FF092F2046F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1DBF4AD-336A-0F27-FFE6-74DB11AE57EB}"/>
              </a:ext>
            </a:extLst>
          </p:cNvPr>
          <p:cNvSpPr>
            <a:spLocks noGrp="1"/>
          </p:cNvSpPr>
          <p:nvPr>
            <p:ph type="sldNum" sz="quarter" idx="12"/>
          </p:nvPr>
        </p:nvSpPr>
        <p:spPr/>
        <p:txBody>
          <a:bodyPr/>
          <a:lstStyle/>
          <a:p>
            <a:fld id="{5973E2DC-8FCB-5342-BDCD-586D09E3DFD0}" type="slidenum">
              <a:rPr lang="nl-NL" smtClean="0"/>
              <a:t>‹nr.›</a:t>
            </a:fld>
            <a:endParaRPr lang="nl-NL"/>
          </a:p>
        </p:txBody>
      </p:sp>
    </p:spTree>
    <p:extLst>
      <p:ext uri="{BB962C8B-B14F-4D97-AF65-F5344CB8AC3E}">
        <p14:creationId xmlns:p14="http://schemas.microsoft.com/office/powerpoint/2010/main" val="2517548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57E459-0407-2A4B-2506-64A4873C639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45F1B30-568A-F616-A94B-35518F964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2CDD1DD-545A-3D56-B1A3-02CF95E8A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BDC7935-E9D2-7698-B13F-DCC375AACDE8}"/>
              </a:ext>
            </a:extLst>
          </p:cNvPr>
          <p:cNvSpPr>
            <a:spLocks noGrp="1"/>
          </p:cNvSpPr>
          <p:nvPr>
            <p:ph type="dt" sz="half" idx="10"/>
          </p:nvPr>
        </p:nvSpPr>
        <p:spPr/>
        <p:txBody>
          <a:bodyPr/>
          <a:lstStyle/>
          <a:p>
            <a:fld id="{BC6460FD-94AF-4341-A52F-B81EAECED71F}" type="datetimeFigureOut">
              <a:rPr lang="nl-NL" smtClean="0"/>
              <a:t>21-7-2022</a:t>
            </a:fld>
            <a:endParaRPr lang="nl-NL"/>
          </a:p>
        </p:txBody>
      </p:sp>
      <p:sp>
        <p:nvSpPr>
          <p:cNvPr id="6" name="Tijdelijke aanduiding voor voettekst 5">
            <a:extLst>
              <a:ext uri="{FF2B5EF4-FFF2-40B4-BE49-F238E27FC236}">
                <a16:creationId xmlns:a16="http://schemas.microsoft.com/office/drawing/2014/main" id="{0D3A4C00-E6DA-21B6-4A30-485F73CACDE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4C166CE-D32A-3166-CAEA-30C982184FB7}"/>
              </a:ext>
            </a:extLst>
          </p:cNvPr>
          <p:cNvSpPr>
            <a:spLocks noGrp="1"/>
          </p:cNvSpPr>
          <p:nvPr>
            <p:ph type="sldNum" sz="quarter" idx="12"/>
          </p:nvPr>
        </p:nvSpPr>
        <p:spPr/>
        <p:txBody>
          <a:bodyPr/>
          <a:lstStyle/>
          <a:p>
            <a:fld id="{5973E2DC-8FCB-5342-BDCD-586D09E3DFD0}" type="slidenum">
              <a:rPr lang="nl-NL" smtClean="0"/>
              <a:t>‹nr.›</a:t>
            </a:fld>
            <a:endParaRPr lang="nl-NL"/>
          </a:p>
        </p:txBody>
      </p:sp>
    </p:spTree>
    <p:extLst>
      <p:ext uri="{BB962C8B-B14F-4D97-AF65-F5344CB8AC3E}">
        <p14:creationId xmlns:p14="http://schemas.microsoft.com/office/powerpoint/2010/main" val="747759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4A5366-CB0B-B8AF-321A-7038AA52C8A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0B47B94-136E-E888-C21B-07AE45F58A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E6190ED-7C5A-4FD3-0076-4702F4DFED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1BB13AC-D9DC-D851-7BFD-B6F3FA8C2B91}"/>
              </a:ext>
            </a:extLst>
          </p:cNvPr>
          <p:cNvSpPr>
            <a:spLocks noGrp="1"/>
          </p:cNvSpPr>
          <p:nvPr>
            <p:ph type="dt" sz="half" idx="10"/>
          </p:nvPr>
        </p:nvSpPr>
        <p:spPr/>
        <p:txBody>
          <a:bodyPr/>
          <a:lstStyle/>
          <a:p>
            <a:fld id="{BC6460FD-94AF-4341-A52F-B81EAECED71F}" type="datetimeFigureOut">
              <a:rPr lang="nl-NL" smtClean="0"/>
              <a:t>21-7-2022</a:t>
            </a:fld>
            <a:endParaRPr lang="nl-NL"/>
          </a:p>
        </p:txBody>
      </p:sp>
      <p:sp>
        <p:nvSpPr>
          <p:cNvPr id="6" name="Tijdelijke aanduiding voor voettekst 5">
            <a:extLst>
              <a:ext uri="{FF2B5EF4-FFF2-40B4-BE49-F238E27FC236}">
                <a16:creationId xmlns:a16="http://schemas.microsoft.com/office/drawing/2014/main" id="{F0DE939E-ACDE-49B7-ADF9-BD1B5C72A95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84F8FEB-EF1A-0840-41C0-FB5585A6B4A8}"/>
              </a:ext>
            </a:extLst>
          </p:cNvPr>
          <p:cNvSpPr>
            <a:spLocks noGrp="1"/>
          </p:cNvSpPr>
          <p:nvPr>
            <p:ph type="sldNum" sz="quarter" idx="12"/>
          </p:nvPr>
        </p:nvSpPr>
        <p:spPr/>
        <p:txBody>
          <a:bodyPr/>
          <a:lstStyle/>
          <a:p>
            <a:fld id="{5973E2DC-8FCB-5342-BDCD-586D09E3DFD0}" type="slidenum">
              <a:rPr lang="nl-NL" smtClean="0"/>
              <a:t>‹nr.›</a:t>
            </a:fld>
            <a:endParaRPr lang="nl-NL"/>
          </a:p>
        </p:txBody>
      </p:sp>
    </p:spTree>
    <p:extLst>
      <p:ext uri="{BB962C8B-B14F-4D97-AF65-F5344CB8AC3E}">
        <p14:creationId xmlns:p14="http://schemas.microsoft.com/office/powerpoint/2010/main" val="3062578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9245FE8-CC9B-4151-CE26-C3E50A48AE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CB3042E-158F-8587-9D95-307B3C9ED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7BFD2D7-7C04-A22B-0624-1073B20943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6460FD-94AF-4341-A52F-B81EAECED71F}" type="datetimeFigureOut">
              <a:rPr lang="nl-NL" smtClean="0"/>
              <a:t>21-7-2022</a:t>
            </a:fld>
            <a:endParaRPr lang="nl-NL"/>
          </a:p>
        </p:txBody>
      </p:sp>
      <p:sp>
        <p:nvSpPr>
          <p:cNvPr id="5" name="Tijdelijke aanduiding voor voettekst 4">
            <a:extLst>
              <a:ext uri="{FF2B5EF4-FFF2-40B4-BE49-F238E27FC236}">
                <a16:creationId xmlns:a16="http://schemas.microsoft.com/office/drawing/2014/main" id="{A1A8BE0F-A08A-4902-F873-57D026D706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96252BC-F526-14F1-68A4-DB0598B48F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73E2DC-8FCB-5342-BDCD-586D09E3DFD0}" type="slidenum">
              <a:rPr lang="nl-NL" smtClean="0"/>
              <a:t>‹nr.›</a:t>
            </a:fld>
            <a:endParaRPr lang="nl-NL"/>
          </a:p>
        </p:txBody>
      </p:sp>
    </p:spTree>
    <p:extLst>
      <p:ext uri="{BB962C8B-B14F-4D97-AF65-F5344CB8AC3E}">
        <p14:creationId xmlns:p14="http://schemas.microsoft.com/office/powerpoint/2010/main" val="3029253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10;&#10;Automatisch gegenereerde beschrijving">
            <a:extLst>
              <a:ext uri="{FF2B5EF4-FFF2-40B4-BE49-F238E27FC236}">
                <a16:creationId xmlns:a16="http://schemas.microsoft.com/office/drawing/2014/main" id="{8FC3A25E-BC44-C9C8-99E6-97BF470C0E6F}"/>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92449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Afbeelding 2">
            <a:extLst>
              <a:ext uri="{FF2B5EF4-FFF2-40B4-BE49-F238E27FC236}">
                <a16:creationId xmlns:a16="http://schemas.microsoft.com/office/drawing/2014/main" id="{FCCF3279-9A88-4DDE-7CD7-99BF0A2D5FD4}"/>
              </a:ext>
            </a:extLst>
          </p:cNvPr>
          <p:cNvPicPr>
            <a:picLocks noGrp="1" noRot="1" noChangeAspect="1" noMove="1" noResize="1" noEditPoints="1" noAdjustHandles="1" noChangeArrowheads="1" noChangeShapeType="1" noCrop="1"/>
          </p:cNvPicPr>
          <p:nvPr/>
        </p:nvPicPr>
        <p:blipFill>
          <a:blip r:embed="rId2"/>
          <a:stretch>
            <a:fillRect/>
          </a:stretch>
        </p:blipFill>
        <p:spPr>
          <a:xfrm>
            <a:off x="-1524" y="1454"/>
            <a:ext cx="12192000" cy="6856546"/>
          </a:xfrm>
          <a:prstGeom prst="rect">
            <a:avLst/>
          </a:prstGeom>
        </p:spPr>
      </p:pic>
    </p:spTree>
    <p:extLst>
      <p:ext uri="{BB962C8B-B14F-4D97-AF65-F5344CB8AC3E}">
        <p14:creationId xmlns:p14="http://schemas.microsoft.com/office/powerpoint/2010/main" val="1811847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Afbeelding 2">
            <a:extLst>
              <a:ext uri="{FF2B5EF4-FFF2-40B4-BE49-F238E27FC236}">
                <a16:creationId xmlns:a16="http://schemas.microsoft.com/office/drawing/2014/main" id="{23BFE9CE-19D2-4F32-A6A2-9500A453EFAD}"/>
              </a:ext>
            </a:extLst>
          </p:cNvPr>
          <p:cNvPicPr>
            <a:picLocks noGrp="1" noRot="1" noChangeAspect="1" noMove="1" noResize="1" noEditPoints="1" noAdjustHandles="1" noChangeArrowheads="1" noChangeShapeType="1" noCrop="1"/>
          </p:cNvPicPr>
          <p:nvPr/>
        </p:nvPicPr>
        <p:blipFill>
          <a:blip r:embed="rId3"/>
          <a:stretch>
            <a:fillRect/>
          </a:stretch>
        </p:blipFill>
        <p:spPr>
          <a:xfrm>
            <a:off x="1524" y="0"/>
            <a:ext cx="12192000" cy="6856546"/>
          </a:xfrm>
          <a:prstGeom prst="rect">
            <a:avLst/>
          </a:prstGeom>
        </p:spPr>
      </p:pic>
    </p:spTree>
    <p:extLst>
      <p:ext uri="{BB962C8B-B14F-4D97-AF65-F5344CB8AC3E}">
        <p14:creationId xmlns:p14="http://schemas.microsoft.com/office/powerpoint/2010/main" val="1218649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Afbeelding 2" descr="Afbeelding met tekst&#10;&#10;Automatisch gegenereerde beschrijving">
            <a:extLst>
              <a:ext uri="{FF2B5EF4-FFF2-40B4-BE49-F238E27FC236}">
                <a16:creationId xmlns:a16="http://schemas.microsoft.com/office/drawing/2014/main" id="{C76B455A-9F32-B050-96BC-639E192066D3}"/>
              </a:ext>
            </a:extLst>
          </p:cNvPr>
          <p:cNvPicPr>
            <a:picLocks noGrp="1" noRot="1" noChangeAspect="1" noMove="1" noResize="1" noEditPoints="1" noAdjustHandles="1" noChangeArrowheads="1" noChangeShapeType="1" noCrop="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669985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Afbeelding 17">
            <a:extLst>
              <a:ext uri="{FF2B5EF4-FFF2-40B4-BE49-F238E27FC236}">
                <a16:creationId xmlns:a16="http://schemas.microsoft.com/office/drawing/2014/main" id="{21A81678-2F20-ADF1-675C-FF53AC53455E}"/>
              </a:ext>
            </a:extLst>
          </p:cNvPr>
          <p:cNvPicPr>
            <a:picLocks noGrp="1" noRot="1" noChangeAspect="1" noMove="1" noResize="1" noEditPoints="1" noAdjustHandles="1" noChangeArrowheads="1" noChangeShapeType="1" noCrop="1"/>
          </p:cNvPicPr>
          <p:nvPr/>
        </p:nvPicPr>
        <p:blipFill>
          <a:blip r:embed="rId3"/>
          <a:stretch>
            <a:fillRect/>
          </a:stretch>
        </p:blipFill>
        <p:spPr>
          <a:xfrm>
            <a:off x="1524" y="0"/>
            <a:ext cx="12192000" cy="6858000"/>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kstvak 3">
            <a:extLst>
              <a:ext uri="{FF2B5EF4-FFF2-40B4-BE49-F238E27FC236}">
                <a16:creationId xmlns:a16="http://schemas.microsoft.com/office/drawing/2014/main" id="{0F496E73-9B34-8C0B-501E-E6E3B27B0310}"/>
              </a:ext>
            </a:extLst>
          </p:cNvPr>
          <p:cNvSpPr txBox="1"/>
          <p:nvPr/>
        </p:nvSpPr>
        <p:spPr>
          <a:xfrm>
            <a:off x="5983356" y="2668009"/>
            <a:ext cx="1739348" cy="923330"/>
          </a:xfrm>
          <a:prstGeom prst="rect">
            <a:avLst/>
          </a:prstGeom>
          <a:noFill/>
        </p:spPr>
        <p:txBody>
          <a:bodyPr wrap="square" rtlCol="0">
            <a:spAutoFit/>
          </a:bodyPr>
          <a:lstStyle/>
          <a:p>
            <a:pPr algn="ctr"/>
            <a:r>
              <a:rPr lang="nl-NL" spc="200" dirty="0">
                <a:latin typeface="Denkschets Alfa 2" panose="02000503000000000000" pitchFamily="2" charset="0"/>
              </a:rPr>
              <a:t>Aantal beantwoorde vragen:</a:t>
            </a:r>
          </a:p>
        </p:txBody>
      </p:sp>
      <p:sp>
        <p:nvSpPr>
          <p:cNvPr id="5" name="Tekstvak 4">
            <a:extLst>
              <a:ext uri="{FF2B5EF4-FFF2-40B4-BE49-F238E27FC236}">
                <a16:creationId xmlns:a16="http://schemas.microsoft.com/office/drawing/2014/main" id="{9CA9252B-42F8-2C02-5F07-5A501211D36B}"/>
              </a:ext>
            </a:extLst>
          </p:cNvPr>
          <p:cNvSpPr txBox="1"/>
          <p:nvPr/>
        </p:nvSpPr>
        <p:spPr>
          <a:xfrm>
            <a:off x="3531704" y="2668009"/>
            <a:ext cx="1739348" cy="923330"/>
          </a:xfrm>
          <a:prstGeom prst="rect">
            <a:avLst/>
          </a:prstGeom>
          <a:noFill/>
        </p:spPr>
        <p:txBody>
          <a:bodyPr wrap="square" rtlCol="0">
            <a:spAutoFit/>
          </a:bodyPr>
          <a:lstStyle/>
          <a:p>
            <a:pPr algn="ctr"/>
            <a:r>
              <a:rPr lang="nl-NL" spc="200" dirty="0">
                <a:latin typeface="Denkschets Alfa 2" panose="02000503000000000000" pitchFamily="2" charset="0"/>
              </a:rPr>
              <a:t>Aantal voor IDO getrainde medewerkers:</a:t>
            </a:r>
          </a:p>
        </p:txBody>
      </p:sp>
      <p:sp>
        <p:nvSpPr>
          <p:cNvPr id="6" name="Tekstvak 5">
            <a:extLst>
              <a:ext uri="{FF2B5EF4-FFF2-40B4-BE49-F238E27FC236}">
                <a16:creationId xmlns:a16="http://schemas.microsoft.com/office/drawing/2014/main" id="{EA924932-8569-F413-78D9-F688AAB78A71}"/>
              </a:ext>
            </a:extLst>
          </p:cNvPr>
          <p:cNvSpPr txBox="1"/>
          <p:nvPr/>
        </p:nvSpPr>
        <p:spPr>
          <a:xfrm>
            <a:off x="1080052" y="2639344"/>
            <a:ext cx="1739348" cy="923330"/>
          </a:xfrm>
          <a:prstGeom prst="rect">
            <a:avLst/>
          </a:prstGeom>
          <a:noFill/>
        </p:spPr>
        <p:txBody>
          <a:bodyPr wrap="square" rtlCol="0">
            <a:spAutoFit/>
          </a:bodyPr>
          <a:lstStyle/>
          <a:p>
            <a:pPr algn="ctr"/>
            <a:r>
              <a:rPr lang="nl-NL" spc="200" dirty="0">
                <a:latin typeface="Denkschets Alfa 2" panose="02000503000000000000" pitchFamily="2" charset="0"/>
              </a:rPr>
              <a:t>Aantal </a:t>
            </a:r>
            <a:r>
              <a:rPr lang="nl-NL" spc="200" dirty="0" err="1">
                <a:latin typeface="Denkschets Alfa 2" panose="02000503000000000000" pitchFamily="2" charset="0"/>
              </a:rPr>
              <a:t>IDO’s</a:t>
            </a:r>
            <a:r>
              <a:rPr lang="nl-NL" spc="200" dirty="0">
                <a:latin typeface="Denkschets Alfa 2" panose="02000503000000000000" pitchFamily="2" charset="0"/>
              </a:rPr>
              <a:t> </a:t>
            </a:r>
            <a:br>
              <a:rPr lang="nl-NL" spc="200" dirty="0">
                <a:latin typeface="Denkschets Alfa 2" panose="02000503000000000000" pitchFamily="2" charset="0"/>
              </a:rPr>
            </a:br>
            <a:r>
              <a:rPr lang="nl-NL" spc="200" dirty="0">
                <a:latin typeface="Denkschets Alfa 2" panose="02000503000000000000" pitchFamily="2" charset="0"/>
              </a:rPr>
              <a:t>in deze gemeente(n):</a:t>
            </a:r>
          </a:p>
        </p:txBody>
      </p:sp>
      <p:sp>
        <p:nvSpPr>
          <p:cNvPr id="7" name="Tekstvak 6">
            <a:extLst>
              <a:ext uri="{FF2B5EF4-FFF2-40B4-BE49-F238E27FC236}">
                <a16:creationId xmlns:a16="http://schemas.microsoft.com/office/drawing/2014/main" id="{D70988B3-3F67-6FE6-BA6D-B230C1A5335A}"/>
              </a:ext>
            </a:extLst>
          </p:cNvPr>
          <p:cNvSpPr txBox="1"/>
          <p:nvPr/>
        </p:nvSpPr>
        <p:spPr>
          <a:xfrm>
            <a:off x="8557591" y="2633870"/>
            <a:ext cx="2554357" cy="923330"/>
          </a:xfrm>
          <a:prstGeom prst="rect">
            <a:avLst/>
          </a:prstGeom>
          <a:noFill/>
        </p:spPr>
        <p:txBody>
          <a:bodyPr wrap="square" rtlCol="0">
            <a:spAutoFit/>
          </a:bodyPr>
          <a:lstStyle/>
          <a:p>
            <a:r>
              <a:rPr lang="nl-NL" spc="200" dirty="0">
                <a:latin typeface="Denkschets Alfa 2" panose="02000503000000000000" pitchFamily="2" charset="0"/>
              </a:rPr>
              <a:t>Hoe hebben wij het</a:t>
            </a:r>
            <a:br>
              <a:rPr lang="nl-NL" spc="200" dirty="0">
                <a:latin typeface="Denkschets Alfa 2" panose="02000503000000000000" pitchFamily="2" charset="0"/>
              </a:rPr>
            </a:br>
            <a:r>
              <a:rPr lang="nl-NL" spc="200" dirty="0">
                <a:latin typeface="Denkschets Alfa 2" panose="02000503000000000000" pitchFamily="2" charset="0"/>
              </a:rPr>
              <a:t>Informatiepunt ingericht?</a:t>
            </a:r>
          </a:p>
        </p:txBody>
      </p:sp>
      <p:sp>
        <p:nvSpPr>
          <p:cNvPr id="9" name="Tekstvak 8">
            <a:extLst>
              <a:ext uri="{FF2B5EF4-FFF2-40B4-BE49-F238E27FC236}">
                <a16:creationId xmlns:a16="http://schemas.microsoft.com/office/drawing/2014/main" id="{FEEC536B-27DA-8E61-51E7-0F6B5AB09375}"/>
              </a:ext>
            </a:extLst>
          </p:cNvPr>
          <p:cNvSpPr txBox="1">
            <a:spLocks noGrp="1" noRot="1" noMove="1" noResize="1" noEditPoints="1" noAdjustHandles="1" noChangeArrowheads="1" noChangeShapeType="1"/>
          </p:cNvSpPr>
          <p:nvPr/>
        </p:nvSpPr>
        <p:spPr>
          <a:xfrm>
            <a:off x="1080052" y="4988291"/>
            <a:ext cx="1739348" cy="1200329"/>
          </a:xfrm>
          <a:prstGeom prst="rect">
            <a:avLst/>
          </a:prstGeom>
          <a:noFill/>
        </p:spPr>
        <p:txBody>
          <a:bodyPr wrap="square" rtlCol="0">
            <a:spAutoFit/>
          </a:bodyPr>
          <a:lstStyle/>
          <a:p>
            <a:r>
              <a:rPr lang="nl-NL" spc="200" dirty="0">
                <a:latin typeface="Denkschets Alfa 2" panose="02000503000000000000" pitchFamily="2" charset="0"/>
              </a:rPr>
              <a:t>Vragen die veel gesteld worden gaan over…</a:t>
            </a:r>
          </a:p>
        </p:txBody>
      </p:sp>
      <p:sp>
        <p:nvSpPr>
          <p:cNvPr id="10" name="Tekstvak 9">
            <a:extLst>
              <a:ext uri="{FF2B5EF4-FFF2-40B4-BE49-F238E27FC236}">
                <a16:creationId xmlns:a16="http://schemas.microsoft.com/office/drawing/2014/main" id="{D415B5E8-382F-CB6D-7358-3AEA7EB9C007}"/>
              </a:ext>
            </a:extLst>
          </p:cNvPr>
          <p:cNvSpPr txBox="1"/>
          <p:nvPr/>
        </p:nvSpPr>
        <p:spPr>
          <a:xfrm>
            <a:off x="1292087" y="3627862"/>
            <a:ext cx="1232452" cy="1015663"/>
          </a:xfrm>
          <a:prstGeom prst="rect">
            <a:avLst/>
          </a:prstGeom>
          <a:noFill/>
        </p:spPr>
        <p:txBody>
          <a:bodyPr wrap="square" rtlCol="0">
            <a:spAutoFit/>
          </a:bodyPr>
          <a:lstStyle/>
          <a:p>
            <a:pPr algn="ctr"/>
            <a:r>
              <a:rPr lang="nl-NL" sz="6000" spc="200" dirty="0">
                <a:latin typeface="Denkschets Alfa 2" panose="02000503000000000000" pitchFamily="2" charset="0"/>
              </a:rPr>
              <a:t>4</a:t>
            </a:r>
          </a:p>
        </p:txBody>
      </p:sp>
      <p:sp>
        <p:nvSpPr>
          <p:cNvPr id="11" name="Tekstvak 10">
            <a:extLst>
              <a:ext uri="{FF2B5EF4-FFF2-40B4-BE49-F238E27FC236}">
                <a16:creationId xmlns:a16="http://schemas.microsoft.com/office/drawing/2014/main" id="{5082ECB0-E0C3-C22A-A846-D0F0F1D4BA17}"/>
              </a:ext>
            </a:extLst>
          </p:cNvPr>
          <p:cNvSpPr txBox="1"/>
          <p:nvPr/>
        </p:nvSpPr>
        <p:spPr>
          <a:xfrm>
            <a:off x="3785152" y="3627861"/>
            <a:ext cx="1232452" cy="1015663"/>
          </a:xfrm>
          <a:prstGeom prst="rect">
            <a:avLst/>
          </a:prstGeom>
          <a:noFill/>
        </p:spPr>
        <p:txBody>
          <a:bodyPr wrap="square" rtlCol="0">
            <a:spAutoFit/>
          </a:bodyPr>
          <a:lstStyle/>
          <a:p>
            <a:pPr algn="ctr"/>
            <a:r>
              <a:rPr lang="nl-NL" sz="6000" spc="200" dirty="0">
                <a:latin typeface="Denkschets Alfa 2" panose="02000503000000000000" pitchFamily="2" charset="0"/>
              </a:rPr>
              <a:t>8</a:t>
            </a:r>
          </a:p>
        </p:txBody>
      </p:sp>
      <p:sp>
        <p:nvSpPr>
          <p:cNvPr id="12" name="Tekstvak 11">
            <a:extLst>
              <a:ext uri="{FF2B5EF4-FFF2-40B4-BE49-F238E27FC236}">
                <a16:creationId xmlns:a16="http://schemas.microsoft.com/office/drawing/2014/main" id="{A68B9A66-58EC-E9C9-EF82-693C4C9D0875}"/>
              </a:ext>
            </a:extLst>
          </p:cNvPr>
          <p:cNvSpPr txBox="1"/>
          <p:nvPr/>
        </p:nvSpPr>
        <p:spPr>
          <a:xfrm>
            <a:off x="5983355" y="3649689"/>
            <a:ext cx="1620079" cy="1015663"/>
          </a:xfrm>
          <a:prstGeom prst="rect">
            <a:avLst/>
          </a:prstGeom>
          <a:noFill/>
        </p:spPr>
        <p:txBody>
          <a:bodyPr wrap="square" rtlCol="0">
            <a:spAutoFit/>
          </a:bodyPr>
          <a:lstStyle/>
          <a:p>
            <a:pPr algn="ctr"/>
            <a:r>
              <a:rPr lang="nl-NL" sz="6000" spc="200" dirty="0">
                <a:latin typeface="Denkschets Alfa 2" panose="02000503000000000000" pitchFamily="2" charset="0"/>
              </a:rPr>
              <a:t>1.087</a:t>
            </a:r>
          </a:p>
        </p:txBody>
      </p:sp>
      <p:sp>
        <p:nvSpPr>
          <p:cNvPr id="13" name="Tekstvak 12">
            <a:extLst>
              <a:ext uri="{FF2B5EF4-FFF2-40B4-BE49-F238E27FC236}">
                <a16:creationId xmlns:a16="http://schemas.microsoft.com/office/drawing/2014/main" id="{78C8420B-5722-A14F-E101-32693D78B8E5}"/>
              </a:ext>
            </a:extLst>
          </p:cNvPr>
          <p:cNvSpPr txBox="1"/>
          <p:nvPr/>
        </p:nvSpPr>
        <p:spPr>
          <a:xfrm>
            <a:off x="8561796" y="3649689"/>
            <a:ext cx="2554357" cy="1754326"/>
          </a:xfrm>
          <a:prstGeom prst="rect">
            <a:avLst/>
          </a:prstGeom>
          <a:noFill/>
        </p:spPr>
        <p:txBody>
          <a:bodyPr wrap="square" rtlCol="0">
            <a:spAutoFit/>
          </a:bodyPr>
          <a:lstStyle/>
          <a:p>
            <a:pPr indent="0">
              <a:buNone/>
            </a:pPr>
            <a:r>
              <a:rPr lang="nl-NL" spc="200" dirty="0">
                <a:solidFill>
                  <a:schemeClr val="accent2"/>
                </a:solidFill>
                <a:latin typeface="Denkschets Alfa 2" panose="02000503000000000000" pitchFamily="2" charset="0"/>
              </a:rPr>
              <a:t>VUL HIER IN: </a:t>
            </a:r>
            <a:br>
              <a:rPr lang="nl-NL" spc="200" dirty="0">
                <a:solidFill>
                  <a:schemeClr val="accent2"/>
                </a:solidFill>
                <a:latin typeface="Denkschets Alfa 2" panose="02000503000000000000" pitchFamily="2" charset="0"/>
              </a:rPr>
            </a:br>
            <a:r>
              <a:rPr lang="nl-NL" spc="200" dirty="0">
                <a:solidFill>
                  <a:schemeClr val="accent2"/>
                </a:solidFill>
                <a:latin typeface="Denkschets Alfa 2" panose="02000503000000000000" pitchFamily="2" charset="0"/>
              </a:rPr>
              <a:t>bijv. heb je spreekuren, of kan iedereen altijd terecht of een combinatie daarvan?</a:t>
            </a:r>
          </a:p>
        </p:txBody>
      </p:sp>
      <p:sp>
        <p:nvSpPr>
          <p:cNvPr id="15" name="Tekstvak 14">
            <a:extLst>
              <a:ext uri="{FF2B5EF4-FFF2-40B4-BE49-F238E27FC236}">
                <a16:creationId xmlns:a16="http://schemas.microsoft.com/office/drawing/2014/main" id="{29BDCB01-0821-9E78-4363-FAA3C2A4ECB5}"/>
              </a:ext>
            </a:extLst>
          </p:cNvPr>
          <p:cNvSpPr txBox="1"/>
          <p:nvPr/>
        </p:nvSpPr>
        <p:spPr>
          <a:xfrm>
            <a:off x="3123752" y="4988291"/>
            <a:ext cx="4598952" cy="646331"/>
          </a:xfrm>
          <a:prstGeom prst="rect">
            <a:avLst/>
          </a:prstGeom>
          <a:noFill/>
        </p:spPr>
        <p:txBody>
          <a:bodyPr wrap="square" rtlCol="0">
            <a:spAutoFit/>
          </a:bodyPr>
          <a:lstStyle/>
          <a:p>
            <a:pPr indent="0">
              <a:buNone/>
            </a:pPr>
            <a:r>
              <a:rPr lang="nl-NL" spc="200" dirty="0">
                <a:solidFill>
                  <a:schemeClr val="accent2"/>
                </a:solidFill>
                <a:latin typeface="Denkschets Alfa 2" panose="02000503000000000000" pitchFamily="2" charset="0"/>
              </a:rPr>
              <a:t>VUL HIER IN: voorbeelden van </a:t>
            </a:r>
            <a:r>
              <a:rPr lang="nl-NL" spc="200" dirty="0" err="1">
                <a:solidFill>
                  <a:schemeClr val="accent2"/>
                </a:solidFill>
                <a:latin typeface="Denkschets Alfa 2" panose="02000503000000000000" pitchFamily="2" charset="0"/>
              </a:rPr>
              <a:t>veelgestelde</a:t>
            </a:r>
            <a:r>
              <a:rPr lang="nl-NL" spc="200" dirty="0">
                <a:solidFill>
                  <a:schemeClr val="accent2"/>
                </a:solidFill>
                <a:latin typeface="Denkschets Alfa 2" panose="02000503000000000000" pitchFamily="2" charset="0"/>
              </a:rPr>
              <a:t> vragen</a:t>
            </a:r>
          </a:p>
        </p:txBody>
      </p:sp>
      <p:pic>
        <p:nvPicPr>
          <p:cNvPr id="3" name="Afbeelding 2" descr="Afbeelding met tekst&#10;&#10;Automatisch gegenereerde beschrijving">
            <a:extLst>
              <a:ext uri="{FF2B5EF4-FFF2-40B4-BE49-F238E27FC236}">
                <a16:creationId xmlns:a16="http://schemas.microsoft.com/office/drawing/2014/main" id="{86A5F4F4-4FA0-3E7D-CA89-917498D56D45}"/>
              </a:ext>
            </a:extLst>
          </p:cNvPr>
          <p:cNvPicPr>
            <a:picLocks noChangeAspect="1"/>
          </p:cNvPicPr>
          <p:nvPr/>
        </p:nvPicPr>
        <p:blipFill>
          <a:blip r:embed="rId4"/>
          <a:stretch>
            <a:fillRect/>
          </a:stretch>
        </p:blipFill>
        <p:spPr>
          <a:xfrm>
            <a:off x="4464577" y="446039"/>
            <a:ext cx="3037556" cy="1080669"/>
          </a:xfrm>
          <a:prstGeom prst="rect">
            <a:avLst/>
          </a:prstGeom>
        </p:spPr>
      </p:pic>
    </p:spTree>
    <p:extLst>
      <p:ext uri="{BB962C8B-B14F-4D97-AF65-F5344CB8AC3E}">
        <p14:creationId xmlns:p14="http://schemas.microsoft.com/office/powerpoint/2010/main" val="3243056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Afbeelding 5" descr="Afbeelding met tekst&#10;&#10;Automatisch gegenereerde beschrijving">
            <a:extLst>
              <a:ext uri="{FF2B5EF4-FFF2-40B4-BE49-F238E27FC236}">
                <a16:creationId xmlns:a16="http://schemas.microsoft.com/office/drawing/2014/main" id="{64DF8498-64BD-035E-D213-8EB33D9D4E4E}"/>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19"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kstvak 3">
            <a:extLst>
              <a:ext uri="{FF2B5EF4-FFF2-40B4-BE49-F238E27FC236}">
                <a16:creationId xmlns:a16="http://schemas.microsoft.com/office/drawing/2014/main" id="{E9CBDFC8-F87C-4C76-5B12-32004C6F4F08}"/>
              </a:ext>
            </a:extLst>
          </p:cNvPr>
          <p:cNvSpPr txBox="1"/>
          <p:nvPr/>
        </p:nvSpPr>
        <p:spPr>
          <a:xfrm>
            <a:off x="1008057" y="2631350"/>
            <a:ext cx="5840004" cy="3693319"/>
          </a:xfrm>
          <a:prstGeom prst="rect">
            <a:avLst/>
          </a:prstGeom>
          <a:noFill/>
        </p:spPr>
        <p:txBody>
          <a:bodyPr wrap="square" rtlCol="0">
            <a:spAutoFit/>
          </a:bodyPr>
          <a:lstStyle/>
          <a:p>
            <a:pPr indent="0">
              <a:buNone/>
            </a:pPr>
            <a:r>
              <a:rPr lang="nl-NL" spc="200" dirty="0">
                <a:latin typeface="Denkschets Alfa 2" panose="02000503000000000000" pitchFamily="2" charset="0"/>
              </a:rPr>
              <a:t>DIGICURSUSSEN:</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VUL IN - bijv. Klik &amp; Tik, </a:t>
            </a:r>
            <a:r>
              <a:rPr lang="nl-NL" spc="150" dirty="0" err="1">
                <a:solidFill>
                  <a:schemeClr val="accent2"/>
                </a:solidFill>
                <a:latin typeface="Denkschets Alfa 2" panose="02000503000000000000" pitchFamily="2" charset="0"/>
              </a:rPr>
              <a:t>Digisterker</a:t>
            </a:r>
            <a:r>
              <a:rPr lang="nl-NL" spc="150" dirty="0">
                <a:solidFill>
                  <a:schemeClr val="accent2"/>
                </a:solidFill>
                <a:latin typeface="Denkschets Alfa 2" panose="02000503000000000000" pitchFamily="2" charset="0"/>
              </a:rPr>
              <a:t>, maar vermeld ook zeker </a:t>
            </a:r>
            <a:r>
              <a:rPr lang="nl-NL" spc="150" dirty="0" err="1">
                <a:solidFill>
                  <a:schemeClr val="accent2"/>
                </a:solidFill>
                <a:latin typeface="Denkschets Alfa 2" panose="02000503000000000000" pitchFamily="2" charset="0"/>
              </a:rPr>
              <a:t>Digispreekuren</a:t>
            </a:r>
            <a:r>
              <a:rPr lang="nl-NL" spc="150" dirty="0">
                <a:solidFill>
                  <a:schemeClr val="accent2"/>
                </a:solidFill>
                <a:latin typeface="Denkschets Alfa 2" panose="02000503000000000000" pitchFamily="2" charset="0"/>
              </a:rPr>
              <a:t>/ </a:t>
            </a:r>
            <a:r>
              <a:rPr lang="nl-NL" spc="150" dirty="0" err="1">
                <a:solidFill>
                  <a:schemeClr val="accent2"/>
                </a:solidFill>
                <a:latin typeface="Denkschets Alfa 2" panose="02000503000000000000" pitchFamily="2" charset="0"/>
              </a:rPr>
              <a:t>tabletcafé’s</a:t>
            </a:r>
            <a:r>
              <a:rPr lang="nl-NL" spc="150" dirty="0">
                <a:solidFill>
                  <a:schemeClr val="accent2"/>
                </a:solidFill>
                <a:latin typeface="Denkschets Alfa 2" panose="02000503000000000000" pitchFamily="2" charset="0"/>
              </a:rPr>
              <a:t> omdat je mensen met allerlei soorten vragen binnen komen; ook lang nadat zij een cursus gevolgd hebben. De bibliotheek verleent hiermee blijvende ondersteuning. </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a:t>
            </a:r>
          </a:p>
          <a:p>
            <a:endParaRPr lang="nl-NL" spc="150" dirty="0">
              <a:solidFill>
                <a:schemeClr val="accent2"/>
              </a:solidFill>
              <a:latin typeface="Denkschets Alfa 2" panose="02000503000000000000" pitchFamily="2" charset="0"/>
            </a:endParaRPr>
          </a:p>
          <a:p>
            <a:r>
              <a:rPr lang="nl-NL" spc="150" dirty="0">
                <a:latin typeface="Denkschets Alfa 2" panose="02000503000000000000" pitchFamily="2" charset="0"/>
              </a:rPr>
              <a:t>AANBOD VAN NETWERKPARTNERS:</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VUL IN - hier kun je ook je hulp bij aangifte of aanbod van partners binnen je muren opnemen.</a:t>
            </a:r>
          </a:p>
          <a:p>
            <a:pPr marL="285750" indent="-285750">
              <a:buFont typeface="Arial" panose="020B0604020202020204" pitchFamily="34" charset="0"/>
              <a:buChar char="•"/>
            </a:pPr>
            <a:r>
              <a:rPr lang="nl-NL" spc="200" dirty="0">
                <a:solidFill>
                  <a:schemeClr val="accent2"/>
                </a:solidFill>
                <a:latin typeface="Denkschets Alfa 2" panose="02000503000000000000" pitchFamily="2" charset="0"/>
              </a:rPr>
              <a:t>…</a:t>
            </a:r>
            <a:br>
              <a:rPr lang="nl-NL" spc="200" dirty="0">
                <a:solidFill>
                  <a:schemeClr val="accent2"/>
                </a:solidFill>
                <a:latin typeface="Denkschets Alfa 2" panose="02000503000000000000" pitchFamily="2" charset="0"/>
              </a:rPr>
            </a:br>
            <a:endParaRPr lang="nl-NL" spc="200" dirty="0">
              <a:solidFill>
                <a:schemeClr val="accent2"/>
              </a:solidFill>
              <a:latin typeface="Denkschets Alfa 2" panose="02000503000000000000" pitchFamily="2" charset="0"/>
            </a:endParaRPr>
          </a:p>
        </p:txBody>
      </p:sp>
      <p:pic>
        <p:nvPicPr>
          <p:cNvPr id="2" name="Afbeelding 1" descr="Afbeelding met tekst&#10;&#10;Automatisch gegenereerde beschrijving">
            <a:extLst>
              <a:ext uri="{FF2B5EF4-FFF2-40B4-BE49-F238E27FC236}">
                <a16:creationId xmlns:a16="http://schemas.microsoft.com/office/drawing/2014/main" id="{FFB4A179-ED60-CD57-6FFD-B67AD23284B6}"/>
              </a:ext>
            </a:extLst>
          </p:cNvPr>
          <p:cNvPicPr>
            <a:picLocks noChangeAspect="1"/>
          </p:cNvPicPr>
          <p:nvPr/>
        </p:nvPicPr>
        <p:blipFill>
          <a:blip r:embed="rId3"/>
          <a:stretch>
            <a:fillRect/>
          </a:stretch>
        </p:blipFill>
        <p:spPr>
          <a:xfrm>
            <a:off x="4464577" y="446039"/>
            <a:ext cx="3037556" cy="1080669"/>
          </a:xfrm>
          <a:prstGeom prst="rect">
            <a:avLst/>
          </a:prstGeom>
        </p:spPr>
      </p:pic>
    </p:spTree>
    <p:extLst>
      <p:ext uri="{BB962C8B-B14F-4D97-AF65-F5344CB8AC3E}">
        <p14:creationId xmlns:p14="http://schemas.microsoft.com/office/powerpoint/2010/main" val="2309921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Afbeelding 14" descr="Afbeelding met tekst&#10;&#10;Automatisch gegenereerde beschrijving">
            <a:extLst>
              <a:ext uri="{FF2B5EF4-FFF2-40B4-BE49-F238E27FC236}">
                <a16:creationId xmlns:a16="http://schemas.microsoft.com/office/drawing/2014/main" id="{ADD88480-763F-5BF6-0378-E0BE8DE089C0}"/>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kstvak 6">
            <a:extLst>
              <a:ext uri="{FF2B5EF4-FFF2-40B4-BE49-F238E27FC236}">
                <a16:creationId xmlns:a16="http://schemas.microsoft.com/office/drawing/2014/main" id="{5CBEE08C-39C7-AC41-A78C-8F6C582D9AC9}"/>
              </a:ext>
            </a:extLst>
          </p:cNvPr>
          <p:cNvSpPr txBox="1"/>
          <p:nvPr/>
        </p:nvSpPr>
        <p:spPr>
          <a:xfrm>
            <a:off x="3431232" y="2569567"/>
            <a:ext cx="5840004" cy="3693319"/>
          </a:xfrm>
          <a:prstGeom prst="rect">
            <a:avLst/>
          </a:prstGeom>
          <a:noFill/>
        </p:spPr>
        <p:txBody>
          <a:bodyPr wrap="square" rtlCol="0">
            <a:spAutoFit/>
          </a:bodyPr>
          <a:lstStyle/>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Vul in met namen van samenwerkingspartners: …</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a:t>
            </a:r>
            <a:br>
              <a:rPr lang="nl-NL" spc="200" dirty="0">
                <a:solidFill>
                  <a:schemeClr val="accent2"/>
                </a:solidFill>
                <a:latin typeface="Denkschets Alfa 2" panose="02000503000000000000" pitchFamily="2" charset="0"/>
              </a:rPr>
            </a:br>
            <a:endParaRPr lang="nl-NL" spc="200" dirty="0">
              <a:solidFill>
                <a:schemeClr val="accent2"/>
              </a:solidFill>
              <a:latin typeface="Denkschets Alfa 2" panose="02000503000000000000" pitchFamily="2" charset="0"/>
            </a:endParaRPr>
          </a:p>
        </p:txBody>
      </p:sp>
      <p:pic>
        <p:nvPicPr>
          <p:cNvPr id="2" name="Afbeelding 1" descr="Afbeelding met tekst&#10;&#10;Automatisch gegenereerde beschrijving">
            <a:extLst>
              <a:ext uri="{FF2B5EF4-FFF2-40B4-BE49-F238E27FC236}">
                <a16:creationId xmlns:a16="http://schemas.microsoft.com/office/drawing/2014/main" id="{508F4754-3946-C58E-A4A5-1FC873821DC1}"/>
              </a:ext>
            </a:extLst>
          </p:cNvPr>
          <p:cNvPicPr>
            <a:picLocks noChangeAspect="1"/>
          </p:cNvPicPr>
          <p:nvPr/>
        </p:nvPicPr>
        <p:blipFill>
          <a:blip r:embed="rId3"/>
          <a:stretch>
            <a:fillRect/>
          </a:stretch>
        </p:blipFill>
        <p:spPr>
          <a:xfrm>
            <a:off x="4464577" y="446039"/>
            <a:ext cx="3037556" cy="1080669"/>
          </a:xfrm>
          <a:prstGeom prst="rect">
            <a:avLst/>
          </a:prstGeom>
        </p:spPr>
      </p:pic>
    </p:spTree>
    <p:extLst>
      <p:ext uri="{BB962C8B-B14F-4D97-AF65-F5344CB8AC3E}">
        <p14:creationId xmlns:p14="http://schemas.microsoft.com/office/powerpoint/2010/main" val="1688169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19967E93-862F-1F6F-20A8-B81109C41C9D}"/>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kstvak 3">
            <a:extLst>
              <a:ext uri="{FF2B5EF4-FFF2-40B4-BE49-F238E27FC236}">
                <a16:creationId xmlns:a16="http://schemas.microsoft.com/office/drawing/2014/main" id="{1BB5C55C-3076-7410-DA6F-96FBA9B688C3}"/>
              </a:ext>
            </a:extLst>
          </p:cNvPr>
          <p:cNvSpPr txBox="1"/>
          <p:nvPr/>
        </p:nvSpPr>
        <p:spPr>
          <a:xfrm>
            <a:off x="3086770" y="1428549"/>
            <a:ext cx="5029200" cy="3447098"/>
          </a:xfrm>
          <a:prstGeom prst="rect">
            <a:avLst/>
          </a:prstGeom>
          <a:noFill/>
        </p:spPr>
        <p:txBody>
          <a:bodyPr wrap="square" rtlCol="0">
            <a:spAutoFit/>
          </a:bodyPr>
          <a:lstStyle/>
          <a:p>
            <a:pPr algn="ctr"/>
            <a: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t>“De bibliotheek heeft me geholpen </a:t>
            </a:r>
            <a:b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br>
            <a: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t>met mijn coronabewijs op papier. </a:t>
            </a:r>
            <a:b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br>
            <a: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t>Thuis heb ik het zelf geprobeerd, </a:t>
            </a:r>
            <a:b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br>
            <a: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t>maar dat lukte niet heel goed. </a:t>
            </a:r>
            <a:b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br>
            <a: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t>Ik was zo blij met de hulp van </a:t>
            </a:r>
          </a:p>
          <a:p>
            <a:pPr algn="ctr"/>
            <a: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t>de bibliotheek, ze hebben alles </a:t>
            </a:r>
            <a:b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br>
            <a: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t>zo geduldig uitgelegd.”</a:t>
            </a:r>
            <a:b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br>
            <a:b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br>
            <a:endParaRPr lang="nl-NL" sz="2000" spc="200" dirty="0">
              <a:effectLst/>
              <a:latin typeface="Denkschets Alfa 2" panose="02000503000000000000" pitchFamily="2" charset="0"/>
              <a:ea typeface="Calibri" panose="020F0502020204030204" pitchFamily="34" charset="0"/>
              <a:cs typeface="Times New Roman" panose="02020603050405020304" pitchFamily="18" charset="0"/>
            </a:endParaRPr>
          </a:p>
          <a:p>
            <a:pPr algn="ctr"/>
            <a: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t>IDO-bezoeker Bibliotheek Heiloo</a:t>
            </a:r>
          </a:p>
          <a:p>
            <a:endParaRPr lang="nl-NL" dirty="0"/>
          </a:p>
        </p:txBody>
      </p:sp>
    </p:spTree>
    <p:extLst>
      <p:ext uri="{BB962C8B-B14F-4D97-AF65-F5344CB8AC3E}">
        <p14:creationId xmlns:p14="http://schemas.microsoft.com/office/powerpoint/2010/main" val="351313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tekst&#10;&#10;Automatisch gegenereerde beschrijving">
            <a:extLst>
              <a:ext uri="{FF2B5EF4-FFF2-40B4-BE49-F238E27FC236}">
                <a16:creationId xmlns:a16="http://schemas.microsoft.com/office/drawing/2014/main" id="{0D996DFF-2657-00A9-2C02-328C391FF663}"/>
              </a:ext>
            </a:extLst>
          </p:cNvPr>
          <p:cNvPicPr>
            <a:picLocks noChangeAspect="1"/>
          </p:cNvPicPr>
          <p:nvPr/>
        </p:nvPicPr>
        <p:blipFill>
          <a:blip r:embed="rId3"/>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kstvak 3">
            <a:extLst>
              <a:ext uri="{FF2B5EF4-FFF2-40B4-BE49-F238E27FC236}">
                <a16:creationId xmlns:a16="http://schemas.microsoft.com/office/drawing/2014/main" id="{D62B3732-AD1B-3415-36B3-B4B402AA0775}"/>
              </a:ext>
            </a:extLst>
          </p:cNvPr>
          <p:cNvSpPr txBox="1">
            <a:spLocks noGrp="1" noRot="1" noMove="1" noResize="1" noEditPoints="1" noAdjustHandles="1" noChangeArrowheads="1" noChangeShapeType="1"/>
          </p:cNvSpPr>
          <p:nvPr/>
        </p:nvSpPr>
        <p:spPr>
          <a:xfrm>
            <a:off x="2010204" y="2782669"/>
            <a:ext cx="8616605" cy="1754326"/>
          </a:xfrm>
          <a:prstGeom prst="rect">
            <a:avLst/>
          </a:prstGeom>
          <a:noFill/>
        </p:spPr>
        <p:txBody>
          <a:bodyPr wrap="square" rtlCol="0">
            <a:spAutoFit/>
          </a:bodyPr>
          <a:lstStyle/>
          <a:p>
            <a:r>
              <a:rPr lang="nl-NL" spc="100" dirty="0">
                <a:solidFill>
                  <a:schemeClr val="accent2"/>
                </a:solidFill>
                <a:latin typeface="Denkschets Alfa 2" panose="02000503000000000000" pitchFamily="2" charset="0"/>
              </a:rPr>
              <a:t>VUL IN: Schets hier je ambities voor de toekomst. Waar ga je op inzetten, welke </a:t>
            </a:r>
            <a:r>
              <a:rPr lang="nl-NL" spc="100" dirty="0" err="1">
                <a:solidFill>
                  <a:schemeClr val="accent2"/>
                </a:solidFill>
                <a:latin typeface="Denkschets Alfa 2" panose="02000503000000000000" pitchFamily="2" charset="0"/>
              </a:rPr>
              <a:t>IDO’s</a:t>
            </a:r>
            <a:r>
              <a:rPr lang="nl-NL" spc="100" dirty="0">
                <a:solidFill>
                  <a:schemeClr val="accent2"/>
                </a:solidFill>
                <a:latin typeface="Denkschets Alfa 2" panose="02000503000000000000" pitchFamily="2" charset="0"/>
              </a:rPr>
              <a:t> gaan nog open, met welke partners ga je (nog meer) samenwerken? Zijn er doelgroepen waar je je specifiek op gaat richten?</a:t>
            </a:r>
            <a:br>
              <a:rPr lang="nl-NL" spc="200" dirty="0">
                <a:solidFill>
                  <a:schemeClr val="accent2"/>
                </a:solidFill>
                <a:latin typeface="Denkschets Alfa 2" panose="02000503000000000000" pitchFamily="2" charset="0"/>
              </a:rPr>
            </a:br>
            <a:br>
              <a:rPr lang="nl-NL" spc="200" dirty="0">
                <a:solidFill>
                  <a:schemeClr val="accent2"/>
                </a:solidFill>
                <a:latin typeface="Denkschets Alfa 2" panose="02000503000000000000" pitchFamily="2" charset="0"/>
              </a:rPr>
            </a:br>
            <a:br>
              <a:rPr lang="nl-NL" spc="200" dirty="0">
                <a:solidFill>
                  <a:schemeClr val="accent2"/>
                </a:solidFill>
                <a:latin typeface="Denkschets Alfa 2" panose="02000503000000000000" pitchFamily="2" charset="0"/>
              </a:rPr>
            </a:br>
            <a:endParaRPr lang="nl-NL" spc="200" dirty="0">
              <a:solidFill>
                <a:schemeClr val="accent2"/>
              </a:solidFill>
              <a:latin typeface="Denkschets Alfa 2" panose="02000503000000000000" pitchFamily="2" charset="0"/>
            </a:endParaRPr>
          </a:p>
        </p:txBody>
      </p:sp>
      <p:pic>
        <p:nvPicPr>
          <p:cNvPr id="2" name="Afbeelding 1" descr="Afbeelding met tekst&#10;&#10;Automatisch gegenereerde beschrijving">
            <a:extLst>
              <a:ext uri="{FF2B5EF4-FFF2-40B4-BE49-F238E27FC236}">
                <a16:creationId xmlns:a16="http://schemas.microsoft.com/office/drawing/2014/main" id="{ED510AC3-03D8-9AFA-E202-869F5E1F70AC}"/>
              </a:ext>
            </a:extLst>
          </p:cNvPr>
          <p:cNvPicPr>
            <a:picLocks noChangeAspect="1"/>
          </p:cNvPicPr>
          <p:nvPr/>
        </p:nvPicPr>
        <p:blipFill>
          <a:blip r:embed="rId4"/>
          <a:stretch>
            <a:fillRect/>
          </a:stretch>
        </p:blipFill>
        <p:spPr>
          <a:xfrm>
            <a:off x="4464577" y="446039"/>
            <a:ext cx="3037556" cy="1080669"/>
          </a:xfrm>
          <a:prstGeom prst="rect">
            <a:avLst/>
          </a:prstGeom>
        </p:spPr>
      </p:pic>
    </p:spTree>
    <p:extLst>
      <p:ext uri="{BB962C8B-B14F-4D97-AF65-F5344CB8AC3E}">
        <p14:creationId xmlns:p14="http://schemas.microsoft.com/office/powerpoint/2010/main" val="290422386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530359D144E54C9C16E4201A126E4C" ma:contentTypeVersion="16" ma:contentTypeDescription="Een nieuw document maken." ma:contentTypeScope="" ma:versionID="0d3b11ebd938c3c1ab5854eac06dcfd0">
  <xsd:schema xmlns:xsd="http://www.w3.org/2001/XMLSchema" xmlns:xs="http://www.w3.org/2001/XMLSchema" xmlns:p="http://schemas.microsoft.com/office/2006/metadata/properties" xmlns:ns2="0edd9f50-55be-48f4-a39d-3ff5070dbafd" xmlns:ns3="e5147fb2-a927-41b8-accf-3e7798f9b40c" targetNamespace="http://schemas.microsoft.com/office/2006/metadata/properties" ma:root="true" ma:fieldsID="ce549486fc6808c94faf37dd69ccca8f" ns2:_="" ns3:_="">
    <xsd:import namespace="0edd9f50-55be-48f4-a39d-3ff5070dbafd"/>
    <xsd:import namespace="e5147fb2-a927-41b8-accf-3e7798f9b40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dd9f50-55be-48f4-a39d-3ff5070dba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a440edd1-84e1-4ef4-8edb-cdc85359b74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5147fb2-a927-41b8-accf-3e7798f9b40c"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aefbcae6-9355-48ff-98dd-4b37b518848d}" ma:internalName="TaxCatchAll" ma:showField="CatchAllData" ma:web="e5147fb2-a927-41b8-accf-3e7798f9b4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edd9f50-55be-48f4-a39d-3ff5070dbafd">
      <Terms xmlns="http://schemas.microsoft.com/office/infopath/2007/PartnerControls"/>
    </lcf76f155ced4ddcb4097134ff3c332f>
    <TaxCatchAll xmlns="e5147fb2-a927-41b8-accf-3e7798f9b40c" xsi:nil="true"/>
  </documentManagement>
</p:properties>
</file>

<file path=customXml/itemProps1.xml><?xml version="1.0" encoding="utf-8"?>
<ds:datastoreItem xmlns:ds="http://schemas.openxmlformats.org/officeDocument/2006/customXml" ds:itemID="{EFC1BA4B-CA44-472E-8A83-29B39AD2CCB9}"/>
</file>

<file path=customXml/itemProps2.xml><?xml version="1.0" encoding="utf-8"?>
<ds:datastoreItem xmlns:ds="http://schemas.openxmlformats.org/officeDocument/2006/customXml" ds:itemID="{1EA6D98B-371D-4DF3-908E-2BA56235103C}"/>
</file>

<file path=customXml/itemProps3.xml><?xml version="1.0" encoding="utf-8"?>
<ds:datastoreItem xmlns:ds="http://schemas.openxmlformats.org/officeDocument/2006/customXml" ds:itemID="{AE318C53-9914-468F-84E8-6B20F801DDFA}"/>
</file>

<file path=docProps/app.xml><?xml version="1.0" encoding="utf-8"?>
<Properties xmlns="http://schemas.openxmlformats.org/officeDocument/2006/extended-properties" xmlns:vt="http://schemas.openxmlformats.org/officeDocument/2006/docPropsVTypes">
  <TotalTime>893</TotalTime>
  <Words>1598</Words>
  <Application>Microsoft Office PowerPoint</Application>
  <PresentationFormat>Breedbeeld</PresentationFormat>
  <Paragraphs>69</Paragraphs>
  <Slides>9</Slides>
  <Notes>6</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9</vt:i4>
      </vt:variant>
    </vt:vector>
  </HeadingPairs>
  <TitlesOfParts>
    <vt:vector size="15" baseType="lpstr">
      <vt:lpstr>Denkschets Alfa 2</vt:lpstr>
      <vt:lpstr>Calibri Light</vt:lpstr>
      <vt:lpstr>Segoe UI</vt:lpstr>
      <vt:lpstr>Arial</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Karin Janssen</dc:creator>
  <cp:lastModifiedBy>Anne-Marie van der Poel</cp:lastModifiedBy>
  <cp:revision>15</cp:revision>
  <dcterms:created xsi:type="dcterms:W3CDTF">2022-07-18T20:20:12Z</dcterms:created>
  <dcterms:modified xsi:type="dcterms:W3CDTF">2022-07-21T06:05:42Z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0x010100A0530359D144E54C9C16E4201A126E4C</vt:lpwstr>
  </property>
</Properties>
</file>