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sldIdLst>
    <p:sldId id="265" r:id="rId5"/>
    <p:sldId id="296" r:id="rId6"/>
    <p:sldId id="297" r:id="rId7"/>
    <p:sldId id="309" r:id="rId8"/>
    <p:sldId id="298" r:id="rId9"/>
    <p:sldId id="306" r:id="rId10"/>
    <p:sldId id="301" r:id="rId11"/>
    <p:sldId id="313" r:id="rId12"/>
    <p:sldId id="314" r:id="rId13"/>
    <p:sldId id="303" r:id="rId14"/>
    <p:sldId id="290" r:id="rId15"/>
    <p:sldId id="304" r:id="rId16"/>
    <p:sldId id="311" r:id="rId17"/>
    <p:sldId id="300" r:id="rId18"/>
    <p:sldId id="315" r:id="rId19"/>
    <p:sldId id="291" r:id="rId20"/>
    <p:sldId id="302" r:id="rId21"/>
    <p:sldId id="285" r:id="rId22"/>
    <p:sldId id="277" r:id="rId23"/>
    <p:sldId id="310" r:id="rId24"/>
    <p:sldId id="307" r:id="rId25"/>
  </p:sldIdLst>
  <p:sldSz cx="12192000" cy="6858000"/>
  <p:notesSz cx="6724650" cy="9774238"/>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CD0424F-B631-5697-87F4-63AB155710DD}" name="Erica Vos-Meijer" initials="EV" userId="S::evos@probiblio.nl::91bddc5a-95ae-4745-8486-a160c9b1b5b1" providerId="AD"/>
  <p188:author id="{21EE0E50-EBC2-B771-1861-0AAB9EF374A9}" name="Anniek Post" initials="" userId="S::APost@probiblio.nl::41a4f861-317e-4459-a24a-eefb5ac6202f" providerId="AD"/>
  <p188:author id="{91801478-10EF-8D85-599C-9C2B467CD309}" name="Erica Vos-Meijer" initials="EVM" userId="S::EVos@probiblio.nl::91bddc5a-95ae-4745-8486-a160c9b1b5b1" providerId="AD"/>
  <p188:author id="{520B507D-1490-E682-593A-14DA880A176C}" name="Anniek Post" initials="AP" userId="S::apost@probiblio.nl::41a4f861-317e-4459-a24a-eefb5ac6202f" providerId="AD"/>
  <p188:author id="{DD6B3C7F-9207-501B-01B3-7871DD0FBB3A}" name="Anne-Marie Poel" initials="AMP" userId="S::AvdPoel@probiblio.nl::ffc6b16e-4c75-44f5-94bd-3f24296f5de2" providerId="AD"/>
  <p188:author id="{B6658BC7-A6DF-DB7E-7428-DE6157FF10D8}" name="Charlotte Lehmann" initials="CL" userId="S::CLehmann@probiblio.nl::c37ebb92-bb6f-463e-acc8-13f52967e589" providerId="AD"/>
  <p188:author id="{3F8AA2EA-3727-1906-50AD-2AC894CD34AB}" name="Erik Reuvers" initials="ER" userId="S::ereuvers@probiblio.nl::95122ed9-d136-491f-8b2a-237ad37c598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floor banning" initials="fb" lastIdx="1" clrIdx="0">
    <p:extLst>
      <p:ext uri="{19B8F6BF-5375-455C-9EA6-DF929625EA0E}">
        <p15:presenceInfo xmlns:p15="http://schemas.microsoft.com/office/powerpoint/2012/main" userId="3a222c05b22f2d19" providerId="Windows Live"/>
      </p:ext>
    </p:extLst>
  </p:cmAuthor>
  <p:cmAuthor id="2" name="Floor" initials="F" lastIdx="3" clrIdx="1">
    <p:extLst>
      <p:ext uri="{19B8F6BF-5375-455C-9EA6-DF929625EA0E}">
        <p15:presenceInfo xmlns:p15="http://schemas.microsoft.com/office/powerpoint/2012/main" userId="Floor" providerId="None"/>
      </p:ext>
    </p:extLst>
  </p:cmAuthor>
  <p:cmAuthor id="3" name="Anne-Marie van der Poel" initials="AP" lastIdx="2" clrIdx="2">
    <p:extLst>
      <p:ext uri="{19B8F6BF-5375-455C-9EA6-DF929625EA0E}">
        <p15:presenceInfo xmlns:p15="http://schemas.microsoft.com/office/powerpoint/2012/main" userId="S::avdpoel@probiblio.nl::ffc6b16e-4c75-44f5-94bd-3f24296f5de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8B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Stijl, gemiddeld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Stijl, gemiddeld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Stijl, gemiddeld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Stijl, gemiddeld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202B0CA-FC54-4496-8BCA-5EF66A818D29}" styleName="Stijl, donker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Stijl, thema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D083AE6-46FA-4A59-8FB0-9F97EB10719F}" styleName="Stijl, licht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14015" cy="490410"/>
          </a:xfrm>
          <a:prstGeom prst="rect">
            <a:avLst/>
          </a:prstGeom>
        </p:spPr>
        <p:txBody>
          <a:bodyPr vert="horz" lIns="90498" tIns="45249" rIns="90498" bIns="45249" rtlCol="0"/>
          <a:lstStyle>
            <a:lvl1pPr algn="l">
              <a:defRPr sz="1200"/>
            </a:lvl1pPr>
          </a:lstStyle>
          <a:p>
            <a:endParaRPr lang="nl-NL"/>
          </a:p>
        </p:txBody>
      </p:sp>
      <p:sp>
        <p:nvSpPr>
          <p:cNvPr id="3" name="Tijdelijke aanduiding voor datum 2"/>
          <p:cNvSpPr>
            <a:spLocks noGrp="1"/>
          </p:cNvSpPr>
          <p:nvPr>
            <p:ph type="dt" idx="1"/>
          </p:nvPr>
        </p:nvSpPr>
        <p:spPr>
          <a:xfrm>
            <a:off x="3809079" y="0"/>
            <a:ext cx="2914015" cy="490410"/>
          </a:xfrm>
          <a:prstGeom prst="rect">
            <a:avLst/>
          </a:prstGeom>
        </p:spPr>
        <p:txBody>
          <a:bodyPr vert="horz" lIns="90498" tIns="45249" rIns="90498" bIns="45249" rtlCol="0"/>
          <a:lstStyle>
            <a:lvl1pPr algn="r">
              <a:defRPr sz="1200"/>
            </a:lvl1pPr>
          </a:lstStyle>
          <a:p>
            <a:fld id="{6700FD77-2C9F-42BB-9CB3-FA0C084F5B06}" type="datetimeFigureOut">
              <a:rPr lang="nl-NL" smtClean="0"/>
              <a:t>18-3-2024</a:t>
            </a:fld>
            <a:endParaRPr lang="nl-NL"/>
          </a:p>
        </p:txBody>
      </p:sp>
      <p:sp>
        <p:nvSpPr>
          <p:cNvPr id="4" name="Tijdelijke aanduiding voor dia-afbeelding 3"/>
          <p:cNvSpPr>
            <a:spLocks noGrp="1" noRot="1" noChangeAspect="1"/>
          </p:cNvSpPr>
          <p:nvPr>
            <p:ph type="sldImg" idx="2"/>
          </p:nvPr>
        </p:nvSpPr>
        <p:spPr>
          <a:xfrm>
            <a:off x="430213" y="1220788"/>
            <a:ext cx="5864225" cy="3298825"/>
          </a:xfrm>
          <a:prstGeom prst="rect">
            <a:avLst/>
          </a:prstGeom>
          <a:noFill/>
          <a:ln w="12700">
            <a:solidFill>
              <a:prstClr val="black"/>
            </a:solidFill>
          </a:ln>
        </p:spPr>
        <p:txBody>
          <a:bodyPr vert="horz" lIns="90498" tIns="45249" rIns="90498" bIns="45249" rtlCol="0" anchor="ctr"/>
          <a:lstStyle/>
          <a:p>
            <a:endParaRPr lang="nl-NL"/>
          </a:p>
        </p:txBody>
      </p:sp>
      <p:sp>
        <p:nvSpPr>
          <p:cNvPr id="5" name="Tijdelijke aanduiding voor notities 4"/>
          <p:cNvSpPr>
            <a:spLocks noGrp="1"/>
          </p:cNvSpPr>
          <p:nvPr>
            <p:ph type="body" sz="quarter" idx="3"/>
          </p:nvPr>
        </p:nvSpPr>
        <p:spPr>
          <a:xfrm>
            <a:off x="672465" y="4703853"/>
            <a:ext cx="5379720" cy="3848606"/>
          </a:xfrm>
          <a:prstGeom prst="rect">
            <a:avLst/>
          </a:prstGeom>
        </p:spPr>
        <p:txBody>
          <a:bodyPr vert="horz" lIns="90498" tIns="45249" rIns="90498" bIns="45249"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283831"/>
            <a:ext cx="2914015" cy="490409"/>
          </a:xfrm>
          <a:prstGeom prst="rect">
            <a:avLst/>
          </a:prstGeom>
        </p:spPr>
        <p:txBody>
          <a:bodyPr vert="horz" lIns="90498" tIns="45249" rIns="90498" bIns="45249"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09079" y="9283831"/>
            <a:ext cx="2914015" cy="490409"/>
          </a:xfrm>
          <a:prstGeom prst="rect">
            <a:avLst/>
          </a:prstGeom>
        </p:spPr>
        <p:txBody>
          <a:bodyPr vert="horz" lIns="90498" tIns="45249" rIns="90498" bIns="45249" rtlCol="0" anchor="b"/>
          <a:lstStyle>
            <a:lvl1pPr algn="r">
              <a:defRPr sz="1200"/>
            </a:lvl1pPr>
          </a:lstStyle>
          <a:p>
            <a:fld id="{826C7704-F751-423C-8EE0-1A700522962B}" type="slidenum">
              <a:rPr lang="nl-NL" smtClean="0"/>
              <a:t>‹nr.›</a:t>
            </a:fld>
            <a:endParaRPr lang="nl-NL"/>
          </a:p>
        </p:txBody>
      </p:sp>
    </p:spTree>
    <p:extLst>
      <p:ext uri="{BB962C8B-B14F-4D97-AF65-F5344CB8AC3E}">
        <p14:creationId xmlns:p14="http://schemas.microsoft.com/office/powerpoint/2010/main" val="13137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bibliotheekcampus.nl/#/library?et=159"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826C7704-F751-423C-8EE0-1A700522962B}" type="slidenum">
              <a:rPr lang="nl-NL" smtClean="0"/>
              <a:t>1</a:t>
            </a:fld>
            <a:endParaRPr lang="nl-NL"/>
          </a:p>
        </p:txBody>
      </p:sp>
    </p:spTree>
    <p:extLst>
      <p:ext uri="{BB962C8B-B14F-4D97-AF65-F5344CB8AC3E}">
        <p14:creationId xmlns:p14="http://schemas.microsoft.com/office/powerpoint/2010/main" val="39483409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hlinkClick r:id="rId3"/>
              </a:rPr>
              <a:t>Bibliotheek Campus</a:t>
            </a:r>
            <a:endParaRPr lang="nl-NL"/>
          </a:p>
        </p:txBody>
      </p:sp>
      <p:sp>
        <p:nvSpPr>
          <p:cNvPr id="4" name="Tijdelijke aanduiding voor dianummer 3"/>
          <p:cNvSpPr>
            <a:spLocks noGrp="1"/>
          </p:cNvSpPr>
          <p:nvPr>
            <p:ph type="sldNum" sz="quarter" idx="5"/>
          </p:nvPr>
        </p:nvSpPr>
        <p:spPr/>
        <p:txBody>
          <a:bodyPr/>
          <a:lstStyle/>
          <a:p>
            <a:fld id="{826C7704-F751-423C-8EE0-1A700522962B}" type="slidenum">
              <a:rPr lang="nl-NL" smtClean="0"/>
              <a:t>16</a:t>
            </a:fld>
            <a:endParaRPr lang="nl-NL"/>
          </a:p>
        </p:txBody>
      </p:sp>
    </p:spTree>
    <p:extLst>
      <p:ext uri="{BB962C8B-B14F-4D97-AF65-F5344CB8AC3E}">
        <p14:creationId xmlns:p14="http://schemas.microsoft.com/office/powerpoint/2010/main" val="14125474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Charlotte past nog aan naar DG breed</a:t>
            </a:r>
          </a:p>
        </p:txBody>
      </p:sp>
      <p:sp>
        <p:nvSpPr>
          <p:cNvPr id="4" name="Tijdelijke aanduiding voor dianummer 3"/>
          <p:cNvSpPr>
            <a:spLocks noGrp="1"/>
          </p:cNvSpPr>
          <p:nvPr>
            <p:ph type="sldNum" sz="quarter" idx="5"/>
          </p:nvPr>
        </p:nvSpPr>
        <p:spPr/>
        <p:txBody>
          <a:bodyPr/>
          <a:lstStyle/>
          <a:p>
            <a:fld id="{826C7704-F751-423C-8EE0-1A700522962B}" type="slidenum">
              <a:rPr lang="nl-NL" smtClean="0"/>
              <a:t>17</a:t>
            </a:fld>
            <a:endParaRPr lang="nl-NL"/>
          </a:p>
        </p:txBody>
      </p:sp>
    </p:spTree>
    <p:extLst>
      <p:ext uri="{BB962C8B-B14F-4D97-AF65-F5344CB8AC3E}">
        <p14:creationId xmlns:p14="http://schemas.microsoft.com/office/powerpoint/2010/main" val="14031838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buSzPts val="1000"/>
              <a:buFont typeface="Symbol" panose="05050102010706020507" pitchFamily="18" charset="2"/>
              <a:buNone/>
              <a:tabLst>
                <a:tab pos="457200" algn="l"/>
              </a:tabLst>
            </a:pPr>
            <a:endParaRPr lang="nl-NL" sz="1800">
              <a:solidFill>
                <a:srgbClr val="000000"/>
              </a:solidFill>
              <a:effectLst/>
              <a:latin typeface="Calibri" panose="020F0502020204030204" pitchFamily="34" charset="0"/>
              <a:ea typeface="Calibri" panose="020F0502020204030204" pitchFamily="34" charset="0"/>
            </a:endParaRPr>
          </a:p>
        </p:txBody>
      </p:sp>
      <p:sp>
        <p:nvSpPr>
          <p:cNvPr id="4" name="Tijdelijke aanduiding voor dianummer 3"/>
          <p:cNvSpPr>
            <a:spLocks noGrp="1"/>
          </p:cNvSpPr>
          <p:nvPr>
            <p:ph type="sldNum" sz="quarter" idx="5"/>
          </p:nvPr>
        </p:nvSpPr>
        <p:spPr/>
        <p:txBody>
          <a:bodyPr/>
          <a:lstStyle/>
          <a:p>
            <a:fld id="{826C7704-F751-423C-8EE0-1A700522962B}" type="slidenum">
              <a:rPr lang="nl-NL" smtClean="0"/>
              <a:t>18</a:t>
            </a:fld>
            <a:endParaRPr lang="nl-NL"/>
          </a:p>
        </p:txBody>
      </p:sp>
    </p:spTree>
    <p:extLst>
      <p:ext uri="{BB962C8B-B14F-4D97-AF65-F5344CB8AC3E}">
        <p14:creationId xmlns:p14="http://schemas.microsoft.com/office/powerpoint/2010/main" val="27529409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826C7704-F751-423C-8EE0-1A700522962B}" type="slidenum">
              <a:rPr lang="nl-NL" smtClean="0"/>
              <a:t>19</a:t>
            </a:fld>
            <a:endParaRPr lang="nl-NL"/>
          </a:p>
        </p:txBody>
      </p:sp>
    </p:spTree>
    <p:extLst>
      <p:ext uri="{BB962C8B-B14F-4D97-AF65-F5344CB8AC3E}">
        <p14:creationId xmlns:p14="http://schemas.microsoft.com/office/powerpoint/2010/main" val="38032131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826C7704-F751-423C-8EE0-1A700522962B}" type="slidenum">
              <a:rPr lang="nl-NL" smtClean="0"/>
              <a:t>21</a:t>
            </a:fld>
            <a:endParaRPr lang="nl-NL"/>
          </a:p>
        </p:txBody>
      </p:sp>
    </p:spTree>
    <p:extLst>
      <p:ext uri="{BB962C8B-B14F-4D97-AF65-F5344CB8AC3E}">
        <p14:creationId xmlns:p14="http://schemas.microsoft.com/office/powerpoint/2010/main" val="2100399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826C7704-F751-423C-8EE0-1A700522962B}" type="slidenum">
              <a:rPr lang="nl-NL" smtClean="0"/>
              <a:t>2</a:t>
            </a:fld>
            <a:endParaRPr lang="nl-NL"/>
          </a:p>
        </p:txBody>
      </p:sp>
    </p:spTree>
    <p:extLst>
      <p:ext uri="{BB962C8B-B14F-4D97-AF65-F5344CB8AC3E}">
        <p14:creationId xmlns:p14="http://schemas.microsoft.com/office/powerpoint/2010/main" val="881558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826C7704-F751-423C-8EE0-1A700522962B}" type="slidenum">
              <a:rPr lang="nl-NL" smtClean="0"/>
              <a:t>6</a:t>
            </a:fld>
            <a:endParaRPr lang="nl-NL"/>
          </a:p>
        </p:txBody>
      </p:sp>
    </p:spTree>
    <p:extLst>
      <p:ext uri="{BB962C8B-B14F-4D97-AF65-F5344CB8AC3E}">
        <p14:creationId xmlns:p14="http://schemas.microsoft.com/office/powerpoint/2010/main" val="2686028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826C7704-F751-423C-8EE0-1A700522962B}" type="slidenum">
              <a:rPr lang="nl-NL" smtClean="0"/>
              <a:t>7</a:t>
            </a:fld>
            <a:endParaRPr lang="nl-NL"/>
          </a:p>
        </p:txBody>
      </p:sp>
    </p:spTree>
    <p:extLst>
      <p:ext uri="{BB962C8B-B14F-4D97-AF65-F5344CB8AC3E}">
        <p14:creationId xmlns:p14="http://schemas.microsoft.com/office/powerpoint/2010/main" val="2249920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826C7704-F751-423C-8EE0-1A700522962B}" type="slidenum">
              <a:rPr lang="nl-NL" smtClean="0"/>
              <a:t>10</a:t>
            </a:fld>
            <a:endParaRPr lang="nl-NL"/>
          </a:p>
        </p:txBody>
      </p:sp>
    </p:spTree>
    <p:extLst>
      <p:ext uri="{BB962C8B-B14F-4D97-AF65-F5344CB8AC3E}">
        <p14:creationId xmlns:p14="http://schemas.microsoft.com/office/powerpoint/2010/main" val="31795778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826C7704-F751-423C-8EE0-1A700522962B}" type="slidenum">
              <a:rPr lang="nl-NL" smtClean="0"/>
              <a:t>11</a:t>
            </a:fld>
            <a:endParaRPr lang="nl-NL"/>
          </a:p>
        </p:txBody>
      </p:sp>
    </p:spTree>
    <p:extLst>
      <p:ext uri="{BB962C8B-B14F-4D97-AF65-F5344CB8AC3E}">
        <p14:creationId xmlns:p14="http://schemas.microsoft.com/office/powerpoint/2010/main" val="2159368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826C7704-F751-423C-8EE0-1A700522962B}" type="slidenum">
              <a:rPr lang="nl-NL" smtClean="0"/>
              <a:t>12</a:t>
            </a:fld>
            <a:endParaRPr lang="nl-NL"/>
          </a:p>
        </p:txBody>
      </p:sp>
    </p:spTree>
    <p:extLst>
      <p:ext uri="{BB962C8B-B14F-4D97-AF65-F5344CB8AC3E}">
        <p14:creationId xmlns:p14="http://schemas.microsoft.com/office/powerpoint/2010/main" val="35825776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826C7704-F751-423C-8EE0-1A700522962B}" type="slidenum">
              <a:rPr lang="nl-NL" smtClean="0"/>
              <a:t>13</a:t>
            </a:fld>
            <a:endParaRPr lang="nl-NL"/>
          </a:p>
        </p:txBody>
      </p:sp>
    </p:spTree>
    <p:extLst>
      <p:ext uri="{BB962C8B-B14F-4D97-AF65-F5344CB8AC3E}">
        <p14:creationId xmlns:p14="http://schemas.microsoft.com/office/powerpoint/2010/main" val="30492589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826C7704-F751-423C-8EE0-1A700522962B}" type="slidenum">
              <a:rPr lang="nl-NL" smtClean="0"/>
              <a:t>14</a:t>
            </a:fld>
            <a:endParaRPr lang="nl-NL"/>
          </a:p>
        </p:txBody>
      </p:sp>
    </p:spTree>
    <p:extLst>
      <p:ext uri="{BB962C8B-B14F-4D97-AF65-F5344CB8AC3E}">
        <p14:creationId xmlns:p14="http://schemas.microsoft.com/office/powerpoint/2010/main" val="1057861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BD7372-2726-4B11-8CAE-015AFB2F0770}"/>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63618D9B-F081-4A8D-B8BC-B19D4F5DBB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A110CF26-364C-4AE2-9961-B119B8597A43}"/>
              </a:ext>
            </a:extLst>
          </p:cNvPr>
          <p:cNvSpPr>
            <a:spLocks noGrp="1"/>
          </p:cNvSpPr>
          <p:nvPr>
            <p:ph type="dt" sz="half" idx="10"/>
          </p:nvPr>
        </p:nvSpPr>
        <p:spPr/>
        <p:txBody>
          <a:bodyPr/>
          <a:lstStyle/>
          <a:p>
            <a:fld id="{53678B45-5583-47C9-B871-678162A598BB}" type="datetimeFigureOut">
              <a:rPr lang="nl-NL" smtClean="0"/>
              <a:t>18-3-2024</a:t>
            </a:fld>
            <a:endParaRPr lang="nl-NL"/>
          </a:p>
        </p:txBody>
      </p:sp>
      <p:sp>
        <p:nvSpPr>
          <p:cNvPr id="5" name="Tijdelijke aanduiding voor voettekst 4">
            <a:extLst>
              <a:ext uri="{FF2B5EF4-FFF2-40B4-BE49-F238E27FC236}">
                <a16:creationId xmlns:a16="http://schemas.microsoft.com/office/drawing/2014/main" id="{FFB731B0-2F0D-4496-BED1-BAD18BD240A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D2E64A7-C148-402B-960D-7EC7D98940AC}"/>
              </a:ext>
            </a:extLst>
          </p:cNvPr>
          <p:cNvSpPr>
            <a:spLocks noGrp="1"/>
          </p:cNvSpPr>
          <p:nvPr>
            <p:ph type="sldNum" sz="quarter" idx="12"/>
          </p:nvPr>
        </p:nvSpPr>
        <p:spPr/>
        <p:txBody>
          <a:bodyPr/>
          <a:lstStyle/>
          <a:p>
            <a:fld id="{1B0DF77C-56C8-4EE9-9B2B-32574DFD6262}" type="slidenum">
              <a:rPr lang="nl-NL" smtClean="0"/>
              <a:t>‹nr.›</a:t>
            </a:fld>
            <a:endParaRPr lang="nl-NL"/>
          </a:p>
        </p:txBody>
      </p:sp>
    </p:spTree>
    <p:extLst>
      <p:ext uri="{BB962C8B-B14F-4D97-AF65-F5344CB8AC3E}">
        <p14:creationId xmlns:p14="http://schemas.microsoft.com/office/powerpoint/2010/main" val="884027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6E158E-0D42-4EF6-9F4B-AB02333785CC}"/>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647FC4BC-CF67-4EFA-9D3A-AF82F5A52F5A}"/>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AA5600D-696A-44DC-8440-D56F801B3CB6}"/>
              </a:ext>
            </a:extLst>
          </p:cNvPr>
          <p:cNvSpPr>
            <a:spLocks noGrp="1"/>
          </p:cNvSpPr>
          <p:nvPr>
            <p:ph type="dt" sz="half" idx="10"/>
          </p:nvPr>
        </p:nvSpPr>
        <p:spPr/>
        <p:txBody>
          <a:bodyPr/>
          <a:lstStyle/>
          <a:p>
            <a:fld id="{53678B45-5583-47C9-B871-678162A598BB}" type="datetimeFigureOut">
              <a:rPr lang="nl-NL" smtClean="0"/>
              <a:t>18-3-2024</a:t>
            </a:fld>
            <a:endParaRPr lang="nl-NL"/>
          </a:p>
        </p:txBody>
      </p:sp>
      <p:sp>
        <p:nvSpPr>
          <p:cNvPr id="5" name="Tijdelijke aanduiding voor voettekst 4">
            <a:extLst>
              <a:ext uri="{FF2B5EF4-FFF2-40B4-BE49-F238E27FC236}">
                <a16:creationId xmlns:a16="http://schemas.microsoft.com/office/drawing/2014/main" id="{E97A9E6A-F0F3-43DC-B041-F894FC7912F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262DBCE8-68CC-4930-9BB2-783933B1FCC5}"/>
              </a:ext>
            </a:extLst>
          </p:cNvPr>
          <p:cNvSpPr>
            <a:spLocks noGrp="1"/>
          </p:cNvSpPr>
          <p:nvPr>
            <p:ph type="sldNum" sz="quarter" idx="12"/>
          </p:nvPr>
        </p:nvSpPr>
        <p:spPr/>
        <p:txBody>
          <a:bodyPr/>
          <a:lstStyle/>
          <a:p>
            <a:fld id="{1B0DF77C-56C8-4EE9-9B2B-32574DFD6262}" type="slidenum">
              <a:rPr lang="nl-NL" smtClean="0"/>
              <a:t>‹nr.›</a:t>
            </a:fld>
            <a:endParaRPr lang="nl-NL"/>
          </a:p>
        </p:txBody>
      </p:sp>
    </p:spTree>
    <p:extLst>
      <p:ext uri="{BB962C8B-B14F-4D97-AF65-F5344CB8AC3E}">
        <p14:creationId xmlns:p14="http://schemas.microsoft.com/office/powerpoint/2010/main" val="3031640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4290B70B-2E72-46DF-9AC7-88914373DF24}"/>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CD5D2FA6-A26F-418F-8BD4-C228A5DF059B}"/>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B0E9E4C-C1C6-4DB2-AAB3-D4EFD8E751D9}"/>
              </a:ext>
            </a:extLst>
          </p:cNvPr>
          <p:cNvSpPr>
            <a:spLocks noGrp="1"/>
          </p:cNvSpPr>
          <p:nvPr>
            <p:ph type="dt" sz="half" idx="10"/>
          </p:nvPr>
        </p:nvSpPr>
        <p:spPr/>
        <p:txBody>
          <a:bodyPr/>
          <a:lstStyle/>
          <a:p>
            <a:fld id="{53678B45-5583-47C9-B871-678162A598BB}" type="datetimeFigureOut">
              <a:rPr lang="nl-NL" smtClean="0"/>
              <a:t>18-3-2024</a:t>
            </a:fld>
            <a:endParaRPr lang="nl-NL"/>
          </a:p>
        </p:txBody>
      </p:sp>
      <p:sp>
        <p:nvSpPr>
          <p:cNvPr id="5" name="Tijdelijke aanduiding voor voettekst 4">
            <a:extLst>
              <a:ext uri="{FF2B5EF4-FFF2-40B4-BE49-F238E27FC236}">
                <a16:creationId xmlns:a16="http://schemas.microsoft.com/office/drawing/2014/main" id="{4C96D1F3-752F-486C-91D8-E65DC293D82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07883AD-FF5B-4A53-99F7-502D84A7710A}"/>
              </a:ext>
            </a:extLst>
          </p:cNvPr>
          <p:cNvSpPr>
            <a:spLocks noGrp="1"/>
          </p:cNvSpPr>
          <p:nvPr>
            <p:ph type="sldNum" sz="quarter" idx="12"/>
          </p:nvPr>
        </p:nvSpPr>
        <p:spPr/>
        <p:txBody>
          <a:bodyPr/>
          <a:lstStyle/>
          <a:p>
            <a:fld id="{1B0DF77C-56C8-4EE9-9B2B-32574DFD6262}" type="slidenum">
              <a:rPr lang="nl-NL" smtClean="0"/>
              <a:t>‹nr.›</a:t>
            </a:fld>
            <a:endParaRPr lang="nl-NL"/>
          </a:p>
        </p:txBody>
      </p:sp>
    </p:spTree>
    <p:extLst>
      <p:ext uri="{BB962C8B-B14F-4D97-AF65-F5344CB8AC3E}">
        <p14:creationId xmlns:p14="http://schemas.microsoft.com/office/powerpoint/2010/main" val="109916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beginslide blauw">
    <p:spTree>
      <p:nvGrpSpPr>
        <p:cNvPr id="1" name=""/>
        <p:cNvGrpSpPr/>
        <p:nvPr/>
      </p:nvGrpSpPr>
      <p:grpSpPr>
        <a:xfrm>
          <a:off x="0" y="0"/>
          <a:ext cx="0" cy="0"/>
          <a:chOff x="0" y="0"/>
          <a:chExt cx="0" cy="0"/>
        </a:xfrm>
      </p:grpSpPr>
      <p:sp>
        <p:nvSpPr>
          <p:cNvPr id="31" name="Vrije vorm: vorm 30">
            <a:extLst>
              <a:ext uri="{FF2B5EF4-FFF2-40B4-BE49-F238E27FC236}">
                <a16:creationId xmlns:a16="http://schemas.microsoft.com/office/drawing/2014/main" id="{DC6E2CCF-FCB7-49EF-9591-FE80CFA398A8}"/>
              </a:ext>
            </a:extLst>
          </p:cNvPr>
          <p:cNvSpPr/>
          <p:nvPr userDrawn="1"/>
        </p:nvSpPr>
        <p:spPr>
          <a:xfrm>
            <a:off x="437888" y="403930"/>
            <a:ext cx="11754111" cy="6047739"/>
          </a:xfrm>
          <a:custGeom>
            <a:avLst/>
            <a:gdLst>
              <a:gd name="connsiteX0" fmla="*/ 405142 w 11626516"/>
              <a:gd name="connsiteY0" fmla="*/ 0 h 6047739"/>
              <a:gd name="connsiteX1" fmla="*/ 11626516 w 11626516"/>
              <a:gd name="connsiteY1" fmla="*/ 0 h 6047739"/>
              <a:gd name="connsiteX2" fmla="*/ 11626516 w 11626516"/>
              <a:gd name="connsiteY2" fmla="*/ 6047739 h 6047739"/>
              <a:gd name="connsiteX3" fmla="*/ 0 w 11626516"/>
              <a:gd name="connsiteY3" fmla="*/ 6047739 h 6047739"/>
              <a:gd name="connsiteX4" fmla="*/ 0 w 11626516"/>
              <a:gd name="connsiteY4" fmla="*/ 412376 h 6047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6516" h="6047739">
                <a:moveTo>
                  <a:pt x="405142" y="0"/>
                </a:moveTo>
                <a:lnTo>
                  <a:pt x="11626516" y="0"/>
                </a:lnTo>
                <a:lnTo>
                  <a:pt x="11626516" y="6047739"/>
                </a:lnTo>
                <a:lnTo>
                  <a:pt x="0" y="6047739"/>
                </a:lnTo>
                <a:lnTo>
                  <a:pt x="0" y="412376"/>
                </a:lnTo>
                <a:close/>
              </a:path>
            </a:pathLst>
          </a:custGeom>
          <a:solidFill>
            <a:srgbClr val="87C3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Afbeelding 6">
            <a:extLst>
              <a:ext uri="{FF2B5EF4-FFF2-40B4-BE49-F238E27FC236}">
                <a16:creationId xmlns:a16="http://schemas.microsoft.com/office/drawing/2014/main" id="{4D131F9E-3A9A-41E4-A795-02021971D4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54586" y="0"/>
            <a:ext cx="1637414" cy="1637414"/>
          </a:xfrm>
          <a:prstGeom prst="rect">
            <a:avLst/>
          </a:prstGeom>
        </p:spPr>
      </p:pic>
      <p:sp>
        <p:nvSpPr>
          <p:cNvPr id="13" name="Rechthoek 12">
            <a:extLst>
              <a:ext uri="{FF2B5EF4-FFF2-40B4-BE49-F238E27FC236}">
                <a16:creationId xmlns:a16="http://schemas.microsoft.com/office/drawing/2014/main" id="{ED444A1E-FCA6-4E54-A9D2-993E69AA5A07}"/>
              </a:ext>
            </a:extLst>
          </p:cNvPr>
          <p:cNvSpPr/>
          <p:nvPr userDrawn="1"/>
        </p:nvSpPr>
        <p:spPr>
          <a:xfrm>
            <a:off x="5016031" y="2776668"/>
            <a:ext cx="1842188" cy="184218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solidFill>
                <a:schemeClr val="bg1"/>
              </a:solidFill>
            </a:endParaRPr>
          </a:p>
        </p:txBody>
      </p:sp>
      <p:sp>
        <p:nvSpPr>
          <p:cNvPr id="14" name="Rechthoek 13">
            <a:extLst>
              <a:ext uri="{FF2B5EF4-FFF2-40B4-BE49-F238E27FC236}">
                <a16:creationId xmlns:a16="http://schemas.microsoft.com/office/drawing/2014/main" id="{FD0601EB-8525-4484-BE2E-BF5AD3E27415}"/>
              </a:ext>
            </a:extLst>
          </p:cNvPr>
          <p:cNvSpPr/>
          <p:nvPr userDrawn="1"/>
        </p:nvSpPr>
        <p:spPr>
          <a:xfrm>
            <a:off x="10555705" y="5846782"/>
            <a:ext cx="1636295" cy="1011218"/>
          </a:xfrm>
          <a:prstGeom prst="rect">
            <a:avLst/>
          </a:prstGeom>
          <a:solidFill>
            <a:srgbClr val="AFAD94">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nl-NL">
              <a:solidFill>
                <a:schemeClr val="bg1"/>
              </a:solidFill>
            </a:endParaRPr>
          </a:p>
        </p:txBody>
      </p:sp>
      <p:sp>
        <p:nvSpPr>
          <p:cNvPr id="17" name="Rechthoek 16">
            <a:extLst>
              <a:ext uri="{FF2B5EF4-FFF2-40B4-BE49-F238E27FC236}">
                <a16:creationId xmlns:a16="http://schemas.microsoft.com/office/drawing/2014/main" id="{C5E1D48A-4CC9-4630-B92D-1D48D3F6471B}"/>
              </a:ext>
            </a:extLst>
          </p:cNvPr>
          <p:cNvSpPr/>
          <p:nvPr userDrawn="1"/>
        </p:nvSpPr>
        <p:spPr>
          <a:xfrm>
            <a:off x="8700070" y="4609481"/>
            <a:ext cx="1842188" cy="184218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solidFill>
                <a:schemeClr val="bg1"/>
              </a:solidFill>
            </a:endParaRPr>
          </a:p>
        </p:txBody>
      </p:sp>
      <p:sp>
        <p:nvSpPr>
          <p:cNvPr id="19" name="Tijdelijke aanduiding voor tekst 16">
            <a:extLst>
              <a:ext uri="{FF2B5EF4-FFF2-40B4-BE49-F238E27FC236}">
                <a16:creationId xmlns:a16="http://schemas.microsoft.com/office/drawing/2014/main" id="{E6E32536-F841-477C-80BA-FADC319E756D}"/>
              </a:ext>
            </a:extLst>
          </p:cNvPr>
          <p:cNvSpPr>
            <a:spLocks noGrp="1"/>
          </p:cNvSpPr>
          <p:nvPr>
            <p:ph type="body" sz="quarter" idx="14" hasCustomPrompt="1"/>
          </p:nvPr>
        </p:nvSpPr>
        <p:spPr>
          <a:xfrm>
            <a:off x="3171819" y="4609481"/>
            <a:ext cx="1843200" cy="1843200"/>
          </a:xfrm>
          <a:prstGeom prst="rect">
            <a:avLst/>
          </a:prstGeom>
          <a:solidFill>
            <a:schemeClr val="bg1"/>
          </a:solidFill>
          <a:ln>
            <a:solidFill>
              <a:schemeClr val="bg1"/>
            </a:solidFill>
          </a:ln>
        </p:spPr>
        <p:txBody>
          <a:bodyPr/>
          <a:lstStyle>
            <a:lvl1pPr marL="0" indent="0">
              <a:buNone/>
              <a:defRPr sz="1800">
                <a:solidFill>
                  <a:srgbClr val="008ACE"/>
                </a:solidFill>
                <a:latin typeface="+mj-lt"/>
              </a:defRPr>
            </a:lvl1pPr>
          </a:lstStyle>
          <a:p>
            <a:pPr lvl="0"/>
            <a:r>
              <a:rPr lang="nl-NL"/>
              <a:t>Klik om een subtitel of naam van de spreker toe te voegen</a:t>
            </a:r>
          </a:p>
        </p:txBody>
      </p:sp>
      <p:sp>
        <p:nvSpPr>
          <p:cNvPr id="23" name="Titel 1">
            <a:extLst>
              <a:ext uri="{FF2B5EF4-FFF2-40B4-BE49-F238E27FC236}">
                <a16:creationId xmlns:a16="http://schemas.microsoft.com/office/drawing/2014/main" id="{739943ED-3EC6-4B1D-A5E4-25CCBFBB145B}"/>
              </a:ext>
            </a:extLst>
          </p:cNvPr>
          <p:cNvSpPr>
            <a:spLocks noGrp="1"/>
          </p:cNvSpPr>
          <p:nvPr>
            <p:ph type="ctrTitle" hasCustomPrompt="1"/>
          </p:nvPr>
        </p:nvSpPr>
        <p:spPr>
          <a:xfrm>
            <a:off x="1275814" y="1011218"/>
            <a:ext cx="8293488" cy="1479319"/>
          </a:xfrm>
          <a:prstGeom prst="rect">
            <a:avLst/>
          </a:prstGeom>
        </p:spPr>
        <p:txBody>
          <a:bodyPr lIns="0" tIns="0" rIns="0" bIns="0" anchor="t"/>
          <a:lstStyle>
            <a:lvl1pPr algn="l">
              <a:lnSpc>
                <a:spcPct val="80000"/>
              </a:lnSpc>
              <a:defRPr sz="4800" b="1">
                <a:solidFill>
                  <a:schemeClr val="bg1"/>
                </a:solidFill>
                <a:latin typeface="+mn-lt"/>
              </a:defRPr>
            </a:lvl1pPr>
          </a:lstStyle>
          <a:p>
            <a:r>
              <a:rPr lang="nl-NL"/>
              <a:t>Voeg een titel toe</a:t>
            </a:r>
          </a:p>
        </p:txBody>
      </p:sp>
      <p:sp>
        <p:nvSpPr>
          <p:cNvPr id="24" name="Tijdelijke aanduiding voor afbeelding 19">
            <a:extLst>
              <a:ext uri="{FF2B5EF4-FFF2-40B4-BE49-F238E27FC236}">
                <a16:creationId xmlns:a16="http://schemas.microsoft.com/office/drawing/2014/main" id="{C3C2C79C-76BF-42D5-B0B4-6225D21EDED1}"/>
              </a:ext>
            </a:extLst>
          </p:cNvPr>
          <p:cNvSpPr>
            <a:spLocks noGrp="1"/>
          </p:cNvSpPr>
          <p:nvPr>
            <p:ph type="pic" sz="quarter" idx="16" hasCustomPrompt="1"/>
          </p:nvPr>
        </p:nvSpPr>
        <p:spPr>
          <a:xfrm>
            <a:off x="8706287" y="2776162"/>
            <a:ext cx="1843200" cy="1843200"/>
          </a:xfrm>
          <a:prstGeom prst="rect">
            <a:avLst/>
          </a:prstGeom>
        </p:spPr>
        <p:txBody>
          <a:bodyPr anchor="ctr"/>
          <a:lstStyle>
            <a:lvl1pPr marL="0" indent="0" algn="ctr">
              <a:buNone/>
              <a:defRPr sz="1600" i="1"/>
            </a:lvl1pPr>
          </a:lstStyle>
          <a:p>
            <a:r>
              <a:rPr lang="nl-NL" i="1"/>
              <a:t>Klik om een afbeelding toe te voegen of verwijder dit blokje als je geen foto wil gebruiken</a:t>
            </a:r>
            <a:endParaRPr lang="nl-NL"/>
          </a:p>
        </p:txBody>
      </p:sp>
      <p:sp>
        <p:nvSpPr>
          <p:cNvPr id="20" name="Tijdelijke aanduiding voor tekst 16">
            <a:extLst>
              <a:ext uri="{FF2B5EF4-FFF2-40B4-BE49-F238E27FC236}">
                <a16:creationId xmlns:a16="http://schemas.microsoft.com/office/drawing/2014/main" id="{FAF6CA45-46E0-4E35-B299-FDE0A26A6F87}"/>
              </a:ext>
            </a:extLst>
          </p:cNvPr>
          <p:cNvSpPr>
            <a:spLocks noGrp="1"/>
          </p:cNvSpPr>
          <p:nvPr>
            <p:ph type="body" sz="quarter" idx="15" hasCustomPrompt="1"/>
          </p:nvPr>
        </p:nvSpPr>
        <p:spPr>
          <a:xfrm>
            <a:off x="6856869" y="4609481"/>
            <a:ext cx="1843200" cy="1843200"/>
          </a:xfrm>
          <a:prstGeom prst="rect">
            <a:avLst/>
          </a:prstGeom>
          <a:solidFill>
            <a:srgbClr val="DAA500"/>
          </a:solidFill>
          <a:ln>
            <a:solidFill>
              <a:srgbClr val="DAA500"/>
            </a:solidFill>
          </a:ln>
        </p:spPr>
        <p:txBody>
          <a:bodyPr anchor="b"/>
          <a:lstStyle>
            <a:lvl1pPr marL="0" indent="0">
              <a:buNone/>
              <a:defRPr sz="1800" b="0">
                <a:solidFill>
                  <a:schemeClr val="bg1"/>
                </a:solidFill>
                <a:latin typeface="+mn-lt"/>
              </a:defRPr>
            </a:lvl1pPr>
          </a:lstStyle>
          <a:p>
            <a:pPr lvl="0"/>
            <a:r>
              <a:rPr lang="nl-NL"/>
              <a:t>Klik om een datum toe te voegen</a:t>
            </a:r>
          </a:p>
        </p:txBody>
      </p:sp>
      <p:sp>
        <p:nvSpPr>
          <p:cNvPr id="18" name="Rechthoek 17">
            <a:extLst>
              <a:ext uri="{FF2B5EF4-FFF2-40B4-BE49-F238E27FC236}">
                <a16:creationId xmlns:a16="http://schemas.microsoft.com/office/drawing/2014/main" id="{6F386FC7-8C11-4299-BBF3-D3BDA9D5A7B3}"/>
              </a:ext>
            </a:extLst>
          </p:cNvPr>
          <p:cNvSpPr/>
          <p:nvPr userDrawn="1"/>
        </p:nvSpPr>
        <p:spPr>
          <a:xfrm>
            <a:off x="5016031" y="2776668"/>
            <a:ext cx="1842188" cy="184218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NL">
              <a:solidFill>
                <a:schemeClr val="bg1"/>
              </a:solidFill>
            </a:endParaRPr>
          </a:p>
        </p:txBody>
      </p:sp>
    </p:spTree>
    <p:extLst>
      <p:ext uri="{BB962C8B-B14F-4D97-AF65-F5344CB8AC3E}">
        <p14:creationId xmlns:p14="http://schemas.microsoft.com/office/powerpoint/2010/main" val="1477956701"/>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ekstslide blauw">
    <p:bg>
      <p:bgPr>
        <a:solidFill>
          <a:srgbClr val="87C3E7"/>
        </a:solidFill>
        <a:effectLst/>
      </p:bgPr>
    </p:bg>
    <p:spTree>
      <p:nvGrpSpPr>
        <p:cNvPr id="1" name=""/>
        <p:cNvGrpSpPr/>
        <p:nvPr/>
      </p:nvGrpSpPr>
      <p:grpSpPr>
        <a:xfrm>
          <a:off x="0" y="0"/>
          <a:ext cx="0" cy="0"/>
          <a:chOff x="0" y="0"/>
          <a:chExt cx="0" cy="0"/>
        </a:xfrm>
      </p:grpSpPr>
      <p:sp>
        <p:nvSpPr>
          <p:cNvPr id="7" name="Vrije vorm: vorm 6">
            <a:extLst>
              <a:ext uri="{FF2B5EF4-FFF2-40B4-BE49-F238E27FC236}">
                <a16:creationId xmlns:a16="http://schemas.microsoft.com/office/drawing/2014/main" id="{7CF97FAF-0EAE-45F6-B0EC-5351EECDE843}"/>
              </a:ext>
            </a:extLst>
          </p:cNvPr>
          <p:cNvSpPr/>
          <p:nvPr userDrawn="1"/>
        </p:nvSpPr>
        <p:spPr>
          <a:xfrm>
            <a:off x="161365" y="160896"/>
            <a:ext cx="12030634" cy="6536208"/>
          </a:xfrm>
          <a:custGeom>
            <a:avLst/>
            <a:gdLst>
              <a:gd name="connsiteX0" fmla="*/ 1 w 12070976"/>
              <a:gd name="connsiteY0" fmla="*/ 1 h 6549655"/>
              <a:gd name="connsiteX1" fmla="*/ 1 w 12070976"/>
              <a:gd name="connsiteY1" fmla="*/ 176331 h 6549655"/>
              <a:gd name="connsiteX2" fmla="*/ 175774 w 12070976"/>
              <a:gd name="connsiteY2" fmla="*/ 1 h 6549655"/>
              <a:gd name="connsiteX3" fmla="*/ 0 w 12070976"/>
              <a:gd name="connsiteY3" fmla="*/ 0 h 6549655"/>
              <a:gd name="connsiteX4" fmla="*/ 12070976 w 12070976"/>
              <a:gd name="connsiteY4" fmla="*/ 0 h 6549655"/>
              <a:gd name="connsiteX5" fmla="*/ 12070976 w 12070976"/>
              <a:gd name="connsiteY5" fmla="*/ 6549655 h 6549655"/>
              <a:gd name="connsiteX6" fmla="*/ 0 w 12070976"/>
              <a:gd name="connsiteY6" fmla="*/ 6549655 h 6549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70976" h="6549655">
                <a:moveTo>
                  <a:pt x="1" y="1"/>
                </a:moveTo>
                <a:lnTo>
                  <a:pt x="1" y="176331"/>
                </a:lnTo>
                <a:lnTo>
                  <a:pt x="175774" y="1"/>
                </a:lnTo>
                <a:close/>
                <a:moveTo>
                  <a:pt x="0" y="0"/>
                </a:moveTo>
                <a:lnTo>
                  <a:pt x="12070976" y="0"/>
                </a:lnTo>
                <a:lnTo>
                  <a:pt x="12070976" y="6549655"/>
                </a:lnTo>
                <a:lnTo>
                  <a:pt x="0" y="654965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Afbeelding 8">
            <a:extLst>
              <a:ext uri="{FF2B5EF4-FFF2-40B4-BE49-F238E27FC236}">
                <a16:creationId xmlns:a16="http://schemas.microsoft.com/office/drawing/2014/main" id="{6E3D1A0E-91C0-4942-8F5F-D75CA808E2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25692" y="0"/>
            <a:ext cx="666307" cy="666307"/>
          </a:xfrm>
          <a:prstGeom prst="rect">
            <a:avLst/>
          </a:prstGeom>
        </p:spPr>
      </p:pic>
      <p:sp>
        <p:nvSpPr>
          <p:cNvPr id="11" name="Slide Number Placeholder 5">
            <a:extLst>
              <a:ext uri="{FF2B5EF4-FFF2-40B4-BE49-F238E27FC236}">
                <a16:creationId xmlns:a16="http://schemas.microsoft.com/office/drawing/2014/main" id="{C44DA298-4412-4CD2-BEEC-15263C1D9D79}"/>
              </a:ext>
            </a:extLst>
          </p:cNvPr>
          <p:cNvSpPr>
            <a:spLocks noGrp="1"/>
          </p:cNvSpPr>
          <p:nvPr>
            <p:ph type="sldNum" sz="quarter" idx="12"/>
          </p:nvPr>
        </p:nvSpPr>
        <p:spPr>
          <a:xfrm>
            <a:off x="11675965" y="6196654"/>
            <a:ext cx="365760" cy="365760"/>
          </a:xfrm>
          <a:prstGeom prst="ellipse">
            <a:avLst/>
          </a:prstGeom>
          <a:noFill/>
        </p:spPr>
        <p:txBody>
          <a:bodyPr wrap="none" lIns="0" tIns="0" rIns="0" bIns="0" anchor="ctr"/>
          <a:lstStyle>
            <a:lvl1pPr algn="ctr">
              <a:defRPr sz="1200">
                <a:solidFill>
                  <a:srgbClr val="008ACE"/>
                </a:solidFill>
              </a:defRPr>
            </a:lvl1pPr>
          </a:lstStyle>
          <a:p>
            <a:fld id="{8A7A6979-0714-4377-B894-6BE4C2D6E202}" type="slidenum">
              <a:rPr lang="en-US" smtClean="0"/>
              <a:pPr/>
              <a:t>‹nr.›</a:t>
            </a:fld>
            <a:endParaRPr lang="en-US"/>
          </a:p>
        </p:txBody>
      </p:sp>
      <p:sp>
        <p:nvSpPr>
          <p:cNvPr id="16" name="Titel 5">
            <a:extLst>
              <a:ext uri="{FF2B5EF4-FFF2-40B4-BE49-F238E27FC236}">
                <a16:creationId xmlns:a16="http://schemas.microsoft.com/office/drawing/2014/main" id="{D0C4E983-847A-44AD-81E5-7F11F1CE8CAF}"/>
              </a:ext>
            </a:extLst>
          </p:cNvPr>
          <p:cNvSpPr>
            <a:spLocks noGrp="1"/>
          </p:cNvSpPr>
          <p:nvPr>
            <p:ph type="title" hasCustomPrompt="1"/>
          </p:nvPr>
        </p:nvSpPr>
        <p:spPr>
          <a:xfrm>
            <a:off x="1275814" y="1011218"/>
            <a:ext cx="9324007" cy="661171"/>
          </a:xfrm>
          <a:prstGeom prst="rect">
            <a:avLst/>
          </a:prstGeom>
        </p:spPr>
        <p:txBody>
          <a:bodyPr lIns="0" tIns="0" rIns="0" bIns="0"/>
          <a:lstStyle>
            <a:lvl1pPr>
              <a:lnSpc>
                <a:spcPct val="80000"/>
              </a:lnSpc>
              <a:defRPr sz="4000" b="1">
                <a:solidFill>
                  <a:srgbClr val="008ACE"/>
                </a:solidFill>
                <a:latin typeface="+mn-lt"/>
              </a:defRPr>
            </a:lvl1pPr>
          </a:lstStyle>
          <a:p>
            <a:r>
              <a:rPr lang="nl-NL"/>
              <a:t>Klik om een titel toe te voegen</a:t>
            </a:r>
          </a:p>
        </p:txBody>
      </p:sp>
      <p:sp>
        <p:nvSpPr>
          <p:cNvPr id="10" name="Tijdelijke aanduiding voor tekst 2">
            <a:extLst>
              <a:ext uri="{FF2B5EF4-FFF2-40B4-BE49-F238E27FC236}">
                <a16:creationId xmlns:a16="http://schemas.microsoft.com/office/drawing/2014/main" id="{8F8DF08B-74D9-4B54-98A4-5CCF760189B5}"/>
              </a:ext>
            </a:extLst>
          </p:cNvPr>
          <p:cNvSpPr>
            <a:spLocks noGrp="1"/>
          </p:cNvSpPr>
          <p:nvPr>
            <p:ph type="body" sz="quarter" idx="13"/>
          </p:nvPr>
        </p:nvSpPr>
        <p:spPr>
          <a:xfrm>
            <a:off x="1275813" y="2068025"/>
            <a:ext cx="7212203" cy="3774428"/>
          </a:xfrm>
          <a:prstGeom prst="rect">
            <a:avLst/>
          </a:prstGeom>
        </p:spPr>
        <p:txBody>
          <a:bodyPr lIns="0" tIns="0" rIns="0" bIns="0"/>
          <a:lstStyle>
            <a:lvl1pPr marL="228600" indent="-228600">
              <a:buFont typeface="Wingdings" panose="05000000000000000000" pitchFamily="2" charset="2"/>
              <a:buChar char="§"/>
              <a:defRPr sz="2800">
                <a:latin typeface="+mj-lt"/>
              </a:defRPr>
            </a:lvl1pPr>
            <a:lvl2pPr marL="685800" indent="-228600">
              <a:buFont typeface="Calibri Light" panose="020F0302020204030204" pitchFamily="34" charset="0"/>
              <a:buChar char="-"/>
              <a:defRPr sz="2800">
                <a:latin typeface="+mj-lt"/>
              </a:defRPr>
            </a:lvl2pPr>
            <a:lvl3pPr>
              <a:defRPr sz="2800">
                <a:latin typeface="+mj-lt"/>
              </a:defRPr>
            </a:lvl3pPr>
          </a:lstStyle>
          <a:p>
            <a:pPr lvl="0"/>
            <a:r>
              <a:rPr lang="nl-NL"/>
              <a:t>Klikken om de tekststijl van het model te bewerken</a:t>
            </a:r>
          </a:p>
          <a:p>
            <a:pPr lvl="1"/>
            <a:r>
              <a:rPr lang="nl-NL"/>
              <a:t>Tweede niveau</a:t>
            </a:r>
          </a:p>
          <a:p>
            <a:pPr lvl="2"/>
            <a:r>
              <a:rPr lang="nl-NL"/>
              <a:t>Derde niveau</a:t>
            </a:r>
          </a:p>
        </p:txBody>
      </p:sp>
    </p:spTree>
    <p:extLst>
      <p:ext uri="{BB962C8B-B14F-4D97-AF65-F5344CB8AC3E}">
        <p14:creationId xmlns:p14="http://schemas.microsoft.com/office/powerpoint/2010/main" val="407956327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60945F-C582-471B-B9EB-E36D02750FE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24401641-2035-48E4-AB45-B2666C904901}"/>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C01339C-F245-4065-8A40-BE7F3C505471}"/>
              </a:ext>
            </a:extLst>
          </p:cNvPr>
          <p:cNvSpPr>
            <a:spLocks noGrp="1"/>
          </p:cNvSpPr>
          <p:nvPr>
            <p:ph type="dt" sz="half" idx="10"/>
          </p:nvPr>
        </p:nvSpPr>
        <p:spPr/>
        <p:txBody>
          <a:bodyPr/>
          <a:lstStyle/>
          <a:p>
            <a:fld id="{53678B45-5583-47C9-B871-678162A598BB}" type="datetimeFigureOut">
              <a:rPr lang="nl-NL" smtClean="0"/>
              <a:t>18-3-2024</a:t>
            </a:fld>
            <a:endParaRPr lang="nl-NL"/>
          </a:p>
        </p:txBody>
      </p:sp>
      <p:sp>
        <p:nvSpPr>
          <p:cNvPr id="5" name="Tijdelijke aanduiding voor voettekst 4">
            <a:extLst>
              <a:ext uri="{FF2B5EF4-FFF2-40B4-BE49-F238E27FC236}">
                <a16:creationId xmlns:a16="http://schemas.microsoft.com/office/drawing/2014/main" id="{BF8DF666-AEBB-42D4-9529-7002CEFB31A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6E1BE3A-0E3D-4BA8-8083-E1E4469670A2}"/>
              </a:ext>
            </a:extLst>
          </p:cNvPr>
          <p:cNvSpPr>
            <a:spLocks noGrp="1"/>
          </p:cNvSpPr>
          <p:nvPr>
            <p:ph type="sldNum" sz="quarter" idx="12"/>
          </p:nvPr>
        </p:nvSpPr>
        <p:spPr/>
        <p:txBody>
          <a:bodyPr/>
          <a:lstStyle/>
          <a:p>
            <a:fld id="{1B0DF77C-56C8-4EE9-9B2B-32574DFD6262}" type="slidenum">
              <a:rPr lang="nl-NL" smtClean="0"/>
              <a:t>‹nr.›</a:t>
            </a:fld>
            <a:endParaRPr lang="nl-NL"/>
          </a:p>
        </p:txBody>
      </p:sp>
    </p:spTree>
    <p:extLst>
      <p:ext uri="{BB962C8B-B14F-4D97-AF65-F5344CB8AC3E}">
        <p14:creationId xmlns:p14="http://schemas.microsoft.com/office/powerpoint/2010/main" val="3066251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27700-5B4D-48B9-9296-7317FAF51DE8}"/>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CA0B2535-3F1C-439D-9615-3187B11F55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FBC8592B-6E1B-4DC6-BB04-4C9447D4FBCA}"/>
              </a:ext>
            </a:extLst>
          </p:cNvPr>
          <p:cNvSpPr>
            <a:spLocks noGrp="1"/>
          </p:cNvSpPr>
          <p:nvPr>
            <p:ph type="dt" sz="half" idx="10"/>
          </p:nvPr>
        </p:nvSpPr>
        <p:spPr/>
        <p:txBody>
          <a:bodyPr/>
          <a:lstStyle/>
          <a:p>
            <a:fld id="{53678B45-5583-47C9-B871-678162A598BB}" type="datetimeFigureOut">
              <a:rPr lang="nl-NL" smtClean="0"/>
              <a:t>18-3-2024</a:t>
            </a:fld>
            <a:endParaRPr lang="nl-NL"/>
          </a:p>
        </p:txBody>
      </p:sp>
      <p:sp>
        <p:nvSpPr>
          <p:cNvPr id="5" name="Tijdelijke aanduiding voor voettekst 4">
            <a:extLst>
              <a:ext uri="{FF2B5EF4-FFF2-40B4-BE49-F238E27FC236}">
                <a16:creationId xmlns:a16="http://schemas.microsoft.com/office/drawing/2014/main" id="{0BB6BF99-5490-4263-95AD-E90A832CE47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AA1BF97-253F-448E-9D3C-2E06314D1874}"/>
              </a:ext>
            </a:extLst>
          </p:cNvPr>
          <p:cNvSpPr>
            <a:spLocks noGrp="1"/>
          </p:cNvSpPr>
          <p:nvPr>
            <p:ph type="sldNum" sz="quarter" idx="12"/>
          </p:nvPr>
        </p:nvSpPr>
        <p:spPr/>
        <p:txBody>
          <a:bodyPr/>
          <a:lstStyle/>
          <a:p>
            <a:fld id="{1B0DF77C-56C8-4EE9-9B2B-32574DFD6262}" type="slidenum">
              <a:rPr lang="nl-NL" smtClean="0"/>
              <a:t>‹nr.›</a:t>
            </a:fld>
            <a:endParaRPr lang="nl-NL"/>
          </a:p>
        </p:txBody>
      </p:sp>
    </p:spTree>
    <p:extLst>
      <p:ext uri="{BB962C8B-B14F-4D97-AF65-F5344CB8AC3E}">
        <p14:creationId xmlns:p14="http://schemas.microsoft.com/office/powerpoint/2010/main" val="2731336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6A15D6-2810-41F6-9489-0C2B77EBE237}"/>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49FA4597-4DD0-452B-A019-741F0731D0F4}"/>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BA06CC7C-35C3-4664-86D7-05D19ED4EC8A}"/>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B49B0974-9E31-4F0E-9E2C-9E7D3E8D323F}"/>
              </a:ext>
            </a:extLst>
          </p:cNvPr>
          <p:cNvSpPr>
            <a:spLocks noGrp="1"/>
          </p:cNvSpPr>
          <p:nvPr>
            <p:ph type="dt" sz="half" idx="10"/>
          </p:nvPr>
        </p:nvSpPr>
        <p:spPr/>
        <p:txBody>
          <a:bodyPr/>
          <a:lstStyle/>
          <a:p>
            <a:fld id="{53678B45-5583-47C9-B871-678162A598BB}" type="datetimeFigureOut">
              <a:rPr lang="nl-NL" smtClean="0"/>
              <a:t>18-3-2024</a:t>
            </a:fld>
            <a:endParaRPr lang="nl-NL"/>
          </a:p>
        </p:txBody>
      </p:sp>
      <p:sp>
        <p:nvSpPr>
          <p:cNvPr id="6" name="Tijdelijke aanduiding voor voettekst 5">
            <a:extLst>
              <a:ext uri="{FF2B5EF4-FFF2-40B4-BE49-F238E27FC236}">
                <a16:creationId xmlns:a16="http://schemas.microsoft.com/office/drawing/2014/main" id="{2E9E492F-D116-4E31-BBE3-27CD351AB7F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34E1C45C-E58D-4037-9563-39DAE08DE94E}"/>
              </a:ext>
            </a:extLst>
          </p:cNvPr>
          <p:cNvSpPr>
            <a:spLocks noGrp="1"/>
          </p:cNvSpPr>
          <p:nvPr>
            <p:ph type="sldNum" sz="quarter" idx="12"/>
          </p:nvPr>
        </p:nvSpPr>
        <p:spPr/>
        <p:txBody>
          <a:bodyPr/>
          <a:lstStyle/>
          <a:p>
            <a:fld id="{1B0DF77C-56C8-4EE9-9B2B-32574DFD6262}" type="slidenum">
              <a:rPr lang="nl-NL" smtClean="0"/>
              <a:t>‹nr.›</a:t>
            </a:fld>
            <a:endParaRPr lang="nl-NL"/>
          </a:p>
        </p:txBody>
      </p:sp>
    </p:spTree>
    <p:extLst>
      <p:ext uri="{BB962C8B-B14F-4D97-AF65-F5344CB8AC3E}">
        <p14:creationId xmlns:p14="http://schemas.microsoft.com/office/powerpoint/2010/main" val="1470254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B38596-C9CA-4699-8E8A-BCC0D600628F}"/>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397EAB5E-5D50-4270-82E5-2DACE1D201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6791E2A5-D09A-45A1-ADC4-D704D4A1CCA8}"/>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85BAA384-AADD-4F01-AF5E-245C4DFFF3F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FB0E076A-5864-4618-82A3-96E209E8334C}"/>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156E53A2-1D00-496B-ABD2-8670F11ECA00}"/>
              </a:ext>
            </a:extLst>
          </p:cNvPr>
          <p:cNvSpPr>
            <a:spLocks noGrp="1"/>
          </p:cNvSpPr>
          <p:nvPr>
            <p:ph type="dt" sz="half" idx="10"/>
          </p:nvPr>
        </p:nvSpPr>
        <p:spPr/>
        <p:txBody>
          <a:bodyPr/>
          <a:lstStyle/>
          <a:p>
            <a:fld id="{53678B45-5583-47C9-B871-678162A598BB}" type="datetimeFigureOut">
              <a:rPr lang="nl-NL" smtClean="0"/>
              <a:t>18-3-2024</a:t>
            </a:fld>
            <a:endParaRPr lang="nl-NL"/>
          </a:p>
        </p:txBody>
      </p:sp>
      <p:sp>
        <p:nvSpPr>
          <p:cNvPr id="8" name="Tijdelijke aanduiding voor voettekst 7">
            <a:extLst>
              <a:ext uri="{FF2B5EF4-FFF2-40B4-BE49-F238E27FC236}">
                <a16:creationId xmlns:a16="http://schemas.microsoft.com/office/drawing/2014/main" id="{30180DFD-703C-429F-9C32-91F1521D3273}"/>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CA30410A-EC1E-4BFE-B0EF-46CD738B44F7}"/>
              </a:ext>
            </a:extLst>
          </p:cNvPr>
          <p:cNvSpPr>
            <a:spLocks noGrp="1"/>
          </p:cNvSpPr>
          <p:nvPr>
            <p:ph type="sldNum" sz="quarter" idx="12"/>
          </p:nvPr>
        </p:nvSpPr>
        <p:spPr/>
        <p:txBody>
          <a:bodyPr/>
          <a:lstStyle/>
          <a:p>
            <a:fld id="{1B0DF77C-56C8-4EE9-9B2B-32574DFD6262}" type="slidenum">
              <a:rPr lang="nl-NL" smtClean="0"/>
              <a:t>‹nr.›</a:t>
            </a:fld>
            <a:endParaRPr lang="nl-NL"/>
          </a:p>
        </p:txBody>
      </p:sp>
    </p:spTree>
    <p:extLst>
      <p:ext uri="{BB962C8B-B14F-4D97-AF65-F5344CB8AC3E}">
        <p14:creationId xmlns:p14="http://schemas.microsoft.com/office/powerpoint/2010/main" val="3313937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3CEF1C-3002-40D3-85EC-DE633AD08DC3}"/>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F4732029-73F1-4900-835B-C1B2BB8725E3}"/>
              </a:ext>
            </a:extLst>
          </p:cNvPr>
          <p:cNvSpPr>
            <a:spLocks noGrp="1"/>
          </p:cNvSpPr>
          <p:nvPr>
            <p:ph type="dt" sz="half" idx="10"/>
          </p:nvPr>
        </p:nvSpPr>
        <p:spPr/>
        <p:txBody>
          <a:bodyPr/>
          <a:lstStyle/>
          <a:p>
            <a:fld id="{53678B45-5583-47C9-B871-678162A598BB}" type="datetimeFigureOut">
              <a:rPr lang="nl-NL" smtClean="0"/>
              <a:t>18-3-2024</a:t>
            </a:fld>
            <a:endParaRPr lang="nl-NL"/>
          </a:p>
        </p:txBody>
      </p:sp>
      <p:sp>
        <p:nvSpPr>
          <p:cNvPr id="4" name="Tijdelijke aanduiding voor voettekst 3">
            <a:extLst>
              <a:ext uri="{FF2B5EF4-FFF2-40B4-BE49-F238E27FC236}">
                <a16:creationId xmlns:a16="http://schemas.microsoft.com/office/drawing/2014/main" id="{71E167CE-4C73-4256-B2DA-42489338E663}"/>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53BFD708-64F6-4D59-8628-8E444AC34471}"/>
              </a:ext>
            </a:extLst>
          </p:cNvPr>
          <p:cNvSpPr>
            <a:spLocks noGrp="1"/>
          </p:cNvSpPr>
          <p:nvPr>
            <p:ph type="sldNum" sz="quarter" idx="12"/>
          </p:nvPr>
        </p:nvSpPr>
        <p:spPr/>
        <p:txBody>
          <a:bodyPr/>
          <a:lstStyle/>
          <a:p>
            <a:fld id="{1B0DF77C-56C8-4EE9-9B2B-32574DFD6262}" type="slidenum">
              <a:rPr lang="nl-NL" smtClean="0"/>
              <a:t>‹nr.›</a:t>
            </a:fld>
            <a:endParaRPr lang="nl-NL"/>
          </a:p>
        </p:txBody>
      </p:sp>
    </p:spTree>
    <p:extLst>
      <p:ext uri="{BB962C8B-B14F-4D97-AF65-F5344CB8AC3E}">
        <p14:creationId xmlns:p14="http://schemas.microsoft.com/office/powerpoint/2010/main" val="741465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1C3C15F-04E9-4767-B6DB-CB22DAE3F59A}"/>
              </a:ext>
            </a:extLst>
          </p:cNvPr>
          <p:cNvSpPr>
            <a:spLocks noGrp="1"/>
          </p:cNvSpPr>
          <p:nvPr>
            <p:ph type="dt" sz="half" idx="10"/>
          </p:nvPr>
        </p:nvSpPr>
        <p:spPr/>
        <p:txBody>
          <a:bodyPr/>
          <a:lstStyle/>
          <a:p>
            <a:fld id="{53678B45-5583-47C9-B871-678162A598BB}" type="datetimeFigureOut">
              <a:rPr lang="nl-NL" smtClean="0"/>
              <a:t>18-3-2024</a:t>
            </a:fld>
            <a:endParaRPr lang="nl-NL"/>
          </a:p>
        </p:txBody>
      </p:sp>
      <p:sp>
        <p:nvSpPr>
          <p:cNvPr id="3" name="Tijdelijke aanduiding voor voettekst 2">
            <a:extLst>
              <a:ext uri="{FF2B5EF4-FFF2-40B4-BE49-F238E27FC236}">
                <a16:creationId xmlns:a16="http://schemas.microsoft.com/office/drawing/2014/main" id="{A50B3B15-6363-41D4-8D7D-C59F329736EC}"/>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99215472-4CBD-40FD-80A7-6C88ED2A130D}"/>
              </a:ext>
            </a:extLst>
          </p:cNvPr>
          <p:cNvSpPr>
            <a:spLocks noGrp="1"/>
          </p:cNvSpPr>
          <p:nvPr>
            <p:ph type="sldNum" sz="quarter" idx="12"/>
          </p:nvPr>
        </p:nvSpPr>
        <p:spPr/>
        <p:txBody>
          <a:bodyPr/>
          <a:lstStyle/>
          <a:p>
            <a:fld id="{1B0DF77C-56C8-4EE9-9B2B-32574DFD6262}" type="slidenum">
              <a:rPr lang="nl-NL" smtClean="0"/>
              <a:t>‹nr.›</a:t>
            </a:fld>
            <a:endParaRPr lang="nl-NL"/>
          </a:p>
        </p:txBody>
      </p:sp>
    </p:spTree>
    <p:extLst>
      <p:ext uri="{BB962C8B-B14F-4D97-AF65-F5344CB8AC3E}">
        <p14:creationId xmlns:p14="http://schemas.microsoft.com/office/powerpoint/2010/main" val="12347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BDE9F1-5B51-4061-86A8-914BA96B05E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919A195A-0BC5-402F-B31F-16D9F994BC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5084C31D-7DB6-493F-A470-26F90521D0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2D3F7430-DB3A-43B2-993C-EF599AB5E768}"/>
              </a:ext>
            </a:extLst>
          </p:cNvPr>
          <p:cNvSpPr>
            <a:spLocks noGrp="1"/>
          </p:cNvSpPr>
          <p:nvPr>
            <p:ph type="dt" sz="half" idx="10"/>
          </p:nvPr>
        </p:nvSpPr>
        <p:spPr/>
        <p:txBody>
          <a:bodyPr/>
          <a:lstStyle/>
          <a:p>
            <a:fld id="{53678B45-5583-47C9-B871-678162A598BB}" type="datetimeFigureOut">
              <a:rPr lang="nl-NL" smtClean="0"/>
              <a:t>18-3-2024</a:t>
            </a:fld>
            <a:endParaRPr lang="nl-NL"/>
          </a:p>
        </p:txBody>
      </p:sp>
      <p:sp>
        <p:nvSpPr>
          <p:cNvPr id="6" name="Tijdelijke aanduiding voor voettekst 5">
            <a:extLst>
              <a:ext uri="{FF2B5EF4-FFF2-40B4-BE49-F238E27FC236}">
                <a16:creationId xmlns:a16="http://schemas.microsoft.com/office/drawing/2014/main" id="{73EBDF7E-B4D4-4416-A991-0D1FACFF9333}"/>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939E125-9031-48BC-927E-7E863B6F614C}"/>
              </a:ext>
            </a:extLst>
          </p:cNvPr>
          <p:cNvSpPr>
            <a:spLocks noGrp="1"/>
          </p:cNvSpPr>
          <p:nvPr>
            <p:ph type="sldNum" sz="quarter" idx="12"/>
          </p:nvPr>
        </p:nvSpPr>
        <p:spPr/>
        <p:txBody>
          <a:bodyPr/>
          <a:lstStyle/>
          <a:p>
            <a:fld id="{1B0DF77C-56C8-4EE9-9B2B-32574DFD6262}" type="slidenum">
              <a:rPr lang="nl-NL" smtClean="0"/>
              <a:t>‹nr.›</a:t>
            </a:fld>
            <a:endParaRPr lang="nl-NL"/>
          </a:p>
        </p:txBody>
      </p:sp>
    </p:spTree>
    <p:extLst>
      <p:ext uri="{BB962C8B-B14F-4D97-AF65-F5344CB8AC3E}">
        <p14:creationId xmlns:p14="http://schemas.microsoft.com/office/powerpoint/2010/main" val="20040597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A2A83C-0BF2-4480-A758-B39D8C1610C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5F974C45-00AF-4D2E-8188-546D1C3D77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95689845-F08E-43C2-B98A-D9DB67E5E8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7633CFF1-2E33-407A-82E4-D1C7B8D870E3}"/>
              </a:ext>
            </a:extLst>
          </p:cNvPr>
          <p:cNvSpPr>
            <a:spLocks noGrp="1"/>
          </p:cNvSpPr>
          <p:nvPr>
            <p:ph type="dt" sz="half" idx="10"/>
          </p:nvPr>
        </p:nvSpPr>
        <p:spPr/>
        <p:txBody>
          <a:bodyPr/>
          <a:lstStyle/>
          <a:p>
            <a:fld id="{53678B45-5583-47C9-B871-678162A598BB}" type="datetimeFigureOut">
              <a:rPr lang="nl-NL" smtClean="0"/>
              <a:t>18-3-2024</a:t>
            </a:fld>
            <a:endParaRPr lang="nl-NL"/>
          </a:p>
        </p:txBody>
      </p:sp>
      <p:sp>
        <p:nvSpPr>
          <p:cNvPr id="6" name="Tijdelijke aanduiding voor voettekst 5">
            <a:extLst>
              <a:ext uri="{FF2B5EF4-FFF2-40B4-BE49-F238E27FC236}">
                <a16:creationId xmlns:a16="http://schemas.microsoft.com/office/drawing/2014/main" id="{1E77D990-8125-4D33-8464-6DCF40289AC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469553BF-A1EC-473B-8FE3-2BE14F934D16}"/>
              </a:ext>
            </a:extLst>
          </p:cNvPr>
          <p:cNvSpPr>
            <a:spLocks noGrp="1"/>
          </p:cNvSpPr>
          <p:nvPr>
            <p:ph type="sldNum" sz="quarter" idx="12"/>
          </p:nvPr>
        </p:nvSpPr>
        <p:spPr/>
        <p:txBody>
          <a:bodyPr/>
          <a:lstStyle/>
          <a:p>
            <a:fld id="{1B0DF77C-56C8-4EE9-9B2B-32574DFD6262}" type="slidenum">
              <a:rPr lang="nl-NL" smtClean="0"/>
              <a:t>‹nr.›</a:t>
            </a:fld>
            <a:endParaRPr lang="nl-NL"/>
          </a:p>
        </p:txBody>
      </p:sp>
    </p:spTree>
    <p:extLst>
      <p:ext uri="{BB962C8B-B14F-4D97-AF65-F5344CB8AC3E}">
        <p14:creationId xmlns:p14="http://schemas.microsoft.com/office/powerpoint/2010/main" val="4202407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0546A1D0-C089-45E7-BE1F-5D9897F98E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C9E2E2A-9490-4B2B-BADC-46DD09A45D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035F305-DB0C-4BBD-9350-F212C814EC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678B45-5583-47C9-B871-678162A598BB}" type="datetimeFigureOut">
              <a:rPr lang="nl-NL" smtClean="0"/>
              <a:t>18-3-2024</a:t>
            </a:fld>
            <a:endParaRPr lang="nl-NL"/>
          </a:p>
        </p:txBody>
      </p:sp>
      <p:sp>
        <p:nvSpPr>
          <p:cNvPr id="5" name="Tijdelijke aanduiding voor voettekst 4">
            <a:extLst>
              <a:ext uri="{FF2B5EF4-FFF2-40B4-BE49-F238E27FC236}">
                <a16:creationId xmlns:a16="http://schemas.microsoft.com/office/drawing/2014/main" id="{6EC4AA60-0D47-4974-A4B5-76A91EB171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A74C0BD9-F0E2-4A9B-9077-D1C1E54757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0DF77C-56C8-4EE9-9B2B-32574DFD6262}" type="slidenum">
              <a:rPr lang="nl-NL" smtClean="0"/>
              <a:t>‹nr.›</a:t>
            </a:fld>
            <a:endParaRPr lang="nl-NL"/>
          </a:p>
        </p:txBody>
      </p:sp>
    </p:spTree>
    <p:extLst>
      <p:ext uri="{BB962C8B-B14F-4D97-AF65-F5344CB8AC3E}">
        <p14:creationId xmlns:p14="http://schemas.microsoft.com/office/powerpoint/2010/main" val="23031982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hyperlink" Target="https://www.probiblio.nl/project/leerteams-uitwisseling-kennis-en-ervaring/" TargetMode="External"/><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hyperlink" Target="https://www.probiblio.nl/agenda/training-mediaopvoeding-0-6-jaar-voor-backofficemedewerkers/" TargetMode="External"/><Relationship Id="rId4" Type="http://schemas.openxmlformats.org/officeDocument/2006/relationships/hyperlink" Target="https://www.probiblio.nl/agenda/03-18-tdt-mediaopvoeding/"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s://www.boekstartpro.nl/toolkit/mediaopvoeding.html" TargetMode="External"/><Relationship Id="rId7" Type="http://schemas.openxmlformats.org/officeDocument/2006/relationships/hyperlink" Target="https://www.mediaukkiedagen.nl/" TargetMode="Externa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hyperlink" Target="https://www.nji.nl/mediaopvoeding" TargetMode="Externa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hyperlink" Target="https://netwerkmediawijsheid.nl/" TargetMode="External"/><Relationship Id="rId7" Type="http://schemas.openxmlformats.org/officeDocument/2006/relationships/hyperlink" Target="https://www.jeugdbibliotheek.nl/0-6-jaar/jeugd-en-jongeren/0-6/voorleesfilmpjes.html"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hyperlink" Target="https://www.mediasmarties.nl/" TargetMode="Externa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hyperlink" Target="https://wegwijs.mediasmarties.nl/mud-voor-bibliotheken/" TargetMode="External"/><Relationship Id="rId3" Type="http://schemas.openxmlformats.org/officeDocument/2006/relationships/hyperlink" Target="https://www.boekstartpro.nl/dam/bestanden/mediaopvoeding/mediawolk.pdf" TargetMode="External"/><Relationship Id="rId7" Type="http://schemas.openxmlformats.org/officeDocument/2006/relationships/hyperlink" Target="https://www.probiblio.nl/toolkit-mediaopvoeding/"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hyperlink" Target="https://www.boekstartpro.nl/dam/bestanden/mediaopvoeding/spelend-leren_nov-2021onlinedef.pdf" TargetMode="External"/><Relationship Id="rId4" Type="http://schemas.openxmlformats.org/officeDocument/2006/relationships/hyperlink" Target="https://netwerkmediawijsheid.nl/kennis-tools/mediadiamant/"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boekstartpro.nl/dam/bestanden/mediaopvoeding/toolkit-mediaopvoeding---bibliotheken-januari-2024.pdf" TargetMode="External"/><Relationship Id="rId7" Type="http://schemas.openxmlformats.org/officeDocument/2006/relationships/hyperlink" Target="https://wegwijs.mediasmarties.nl/mud-voor-bibliotheken/?mc_cid=e63fbe87b9&amp;mc_eid=a7c3ca387a"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hyperlink" Target="https://www.mediagesprek.nl/het-mediagesprek/" TargetMode="External"/><Relationship Id="rId5" Type="http://schemas.openxmlformats.org/officeDocument/2006/relationships/hyperlink" Target="https://mediajungle.eu/producten/kletskaarten-pocketeditie" TargetMode="External"/><Relationship Id="rId4" Type="http://schemas.openxmlformats.org/officeDocument/2006/relationships/hyperlink" Target="https://www.nji.nl/mediaopvoeding/hoe-praat-ik-met-ouders-over-mediagebruik"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pro.debibliotheekopschool.nl/toolkit/digitale-geletterdheid.html" TargetMode="External"/><Relationship Id="rId2" Type="http://schemas.openxmlformats.org/officeDocument/2006/relationships/hyperlink" Target="https://www.slo.nl/sectoren/po/digitale-geletterdheid-po/digitale-geletterdheid-po/" TargetMode="External"/><Relationship Id="rId1" Type="http://schemas.openxmlformats.org/officeDocument/2006/relationships/slideLayout" Target="../slideLayouts/slideLayout13.xml"/><Relationship Id="rId4" Type="http://schemas.openxmlformats.org/officeDocument/2006/relationships/hyperlink" Target="https://www.onderwijskennis.nl/kennisbank/voorwaarden-voor-digitale-geletterdheid"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bibliotheekcampus.nl/"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hyperlink" Target="https://www.biebtobieb.nl/" TargetMode="Externa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hyperlink" Target="https://www.bibliotheeknetwerk.nl/digitale-geletterdheid-jeugd" TargetMode="External"/><Relationship Id="rId5" Type="http://schemas.openxmlformats.org/officeDocument/2006/relationships/hyperlink" Target="https://jongbibliotheeknetwerk.nl/" TargetMode="External"/><Relationship Id="rId4" Type="http://schemas.openxmlformats.org/officeDocument/2006/relationships/hyperlink" Target="https://www.probiblio.nl/nieuwsbrieven/"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www.bibliotheek.rotterdam.nl/wise-apps/catalog/1028/detail/wise/1120124?offset=10&amp;qs=11547249&amp;search_in=code&amp;state=code" TargetMode="External"/><Relationship Id="rId3" Type="http://schemas.openxmlformats.org/officeDocument/2006/relationships/hyperlink" Target="https://www.nji.nl/mediaopvoeding/bronnen" TargetMode="External"/><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hyperlink" Target="https://www.bibliotheek.nl/catalogus/titel.42153611X.html/digitale-burgertjes/" TargetMode="External"/><Relationship Id="rId11" Type="http://schemas.openxmlformats.org/officeDocument/2006/relationships/image" Target="../media/image21.png"/><Relationship Id="rId5" Type="http://schemas.openxmlformats.org/officeDocument/2006/relationships/image" Target="../media/image18.png"/><Relationship Id="rId10" Type="http://schemas.openxmlformats.org/officeDocument/2006/relationships/hyperlink" Target="https://www.bibliotheek.nl/catalogus/titel.436937689.html/alles-over-sociale-media/" TargetMode="External"/><Relationship Id="rId4" Type="http://schemas.openxmlformats.org/officeDocument/2006/relationships/hyperlink" Target="https://www.bibliotheek.nl/catalogus/titel.424526611.html/de-schermwijzer/" TargetMode="External"/><Relationship Id="rId9" Type="http://schemas.openxmlformats.org/officeDocument/2006/relationships/image" Target="../media/image20.png"/></Relationships>
</file>

<file path=ppt/slides/_rels/slide19.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hyperlink" Target="https://www.probiblio.nl/podcast-media-ouders/" TargetMode="External"/><Relationship Id="rId7" Type="http://schemas.openxmlformats.org/officeDocument/2006/relationships/hyperlink" Target="https://www.probiblio.nl/mediaopvoeding-in-de-kinderopvang-stimuleren-gebruik-digitale-prentenboeken/"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hyperlink" Target="https://www.youtube.com/watch?app=desktop&amp;v=TAeIzVh5jto" TargetMode="External"/><Relationship Id="rId5" Type="http://schemas.openxmlformats.org/officeDocument/2006/relationships/hyperlink" Target="https://open.spotify.com/show/496xWScBRcDdqOYUyaGiJP?si=adb9c0cfd88d44e4" TargetMode="External"/><Relationship Id="rId4" Type="http://schemas.openxmlformats.org/officeDocument/2006/relationships/hyperlink" Target="https://open.spotify.com/episode/78sQuhN0eK5oPV4X86LgeE?si=aae70d3a86f14dd3"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hyperlink" Target="https://www.probiblio.nl/spelrecensie-digitale-geletterdheid-smart-letters-van-marbotic/" TargetMode="External"/></Relationships>
</file>

<file path=ppt/slides/_rels/slide3.xml.rels><?xml version="1.0" encoding="UTF-8" standalone="yes"?>
<Relationships xmlns="http://schemas.openxmlformats.org/package/2006/relationships"><Relationship Id="rId2" Type="http://schemas.openxmlformats.org/officeDocument/2006/relationships/hyperlink" Target="https://www.probiblio.nl/" TargetMode="Externa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hyperlink" Target="mailto:LdRuiter@probiblio.nl" TargetMode="External"/><Relationship Id="rId7"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6.jpeg"/><Relationship Id="rId5" Type="http://schemas.openxmlformats.org/officeDocument/2006/relationships/hyperlink" Target="mailto:MvPelt@probiblio.nl" TargetMode="External"/><Relationship Id="rId4" Type="http://schemas.openxmlformats.org/officeDocument/2006/relationships/hyperlink" Target="mailto:APost@probiblio.nl"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CC5D80E9-4BAE-4E92-9C40-C444CD0D6731}"/>
              </a:ext>
            </a:extLst>
          </p:cNvPr>
          <p:cNvSpPr>
            <a:spLocks noGrp="1"/>
          </p:cNvSpPr>
          <p:nvPr>
            <p:ph type="body" sz="quarter" idx="14"/>
          </p:nvPr>
        </p:nvSpPr>
        <p:spPr/>
        <p:txBody>
          <a:bodyPr vert="horz" lIns="91440" tIns="45720" rIns="91440" bIns="45720" rtlCol="0" anchor="t">
            <a:normAutofit/>
          </a:bodyPr>
          <a:lstStyle/>
          <a:p>
            <a:r>
              <a:rPr lang="nl-NL"/>
              <a:t>Ontdek hoe Probiblio jou kan helpen op het gebied van </a:t>
            </a:r>
            <a:r>
              <a:rPr lang="nl-NL" err="1"/>
              <a:t>mediaopvoeding</a:t>
            </a:r>
            <a:endParaRPr lang="nl-NL"/>
          </a:p>
        </p:txBody>
      </p:sp>
      <p:sp>
        <p:nvSpPr>
          <p:cNvPr id="3" name="Titel 2">
            <a:extLst>
              <a:ext uri="{FF2B5EF4-FFF2-40B4-BE49-F238E27FC236}">
                <a16:creationId xmlns:a16="http://schemas.microsoft.com/office/drawing/2014/main" id="{F24052DF-6426-4313-BC1F-D025E76DA7AB}"/>
              </a:ext>
            </a:extLst>
          </p:cNvPr>
          <p:cNvSpPr>
            <a:spLocks noGrp="1"/>
          </p:cNvSpPr>
          <p:nvPr>
            <p:ph type="ctrTitle"/>
          </p:nvPr>
        </p:nvSpPr>
        <p:spPr>
          <a:xfrm>
            <a:off x="1275814" y="1011218"/>
            <a:ext cx="9051034" cy="1479319"/>
          </a:xfrm>
        </p:spPr>
        <p:txBody>
          <a:bodyPr>
            <a:normAutofit/>
          </a:bodyPr>
          <a:lstStyle/>
          <a:p>
            <a:r>
              <a:rPr lang="nl-NL"/>
              <a:t>Welkom bij de Bibliotheek! </a:t>
            </a:r>
            <a:br>
              <a:rPr lang="nl-NL">
                <a:cs typeface="Calibri"/>
              </a:rPr>
            </a:br>
            <a:r>
              <a:rPr lang="nl-NL"/>
              <a:t>Wij zijn </a:t>
            </a:r>
            <a:r>
              <a:rPr lang="nl-NL" err="1"/>
              <a:t>Probiblio</a:t>
            </a:r>
            <a:r>
              <a:rPr lang="nl-NL"/>
              <a:t>.</a:t>
            </a:r>
            <a:endParaRPr lang="nl-NL">
              <a:cs typeface="Calibri"/>
            </a:endParaRPr>
          </a:p>
        </p:txBody>
      </p:sp>
      <p:sp>
        <p:nvSpPr>
          <p:cNvPr id="5" name="Tijdelijke aanduiding voor tekst 4">
            <a:extLst>
              <a:ext uri="{FF2B5EF4-FFF2-40B4-BE49-F238E27FC236}">
                <a16:creationId xmlns:a16="http://schemas.microsoft.com/office/drawing/2014/main" id="{477F59BB-2A58-46E2-B625-0C1F72609C93}"/>
              </a:ext>
            </a:extLst>
          </p:cNvPr>
          <p:cNvSpPr>
            <a:spLocks noGrp="1"/>
          </p:cNvSpPr>
          <p:nvPr>
            <p:ph type="body" sz="quarter" idx="15"/>
          </p:nvPr>
        </p:nvSpPr>
        <p:spPr/>
        <p:txBody>
          <a:bodyPr>
            <a:normAutofit/>
          </a:bodyPr>
          <a:lstStyle/>
          <a:p>
            <a:r>
              <a:rPr lang="nl-NL" sz="1500"/>
              <a:t>Probiblio helpt bibliotheken om hun maatschappelijke taken uit te voeren.</a:t>
            </a:r>
          </a:p>
          <a:p>
            <a:endParaRPr lang="nl-NL" sz="1500"/>
          </a:p>
          <a:p>
            <a:br>
              <a:rPr lang="nl-NL" sz="1200"/>
            </a:br>
            <a:r>
              <a:rPr lang="nl-NL" sz="1200"/>
              <a:t>januari 2024</a:t>
            </a:r>
            <a:endParaRPr lang="nl-NL" sz="1200">
              <a:cs typeface="Calibri"/>
            </a:endParaRPr>
          </a:p>
        </p:txBody>
      </p:sp>
      <p:pic>
        <p:nvPicPr>
          <p:cNvPr id="7" name="Afbeelding 6" descr="Afbeelding met kleding, persoon, Menselijk gezicht, jongen&#10;&#10;Automatisch gegenereerde beschrijving">
            <a:extLst>
              <a:ext uri="{FF2B5EF4-FFF2-40B4-BE49-F238E27FC236}">
                <a16:creationId xmlns:a16="http://schemas.microsoft.com/office/drawing/2014/main" id="{A1E9EDE6-DC36-7CE0-72D3-90D847503B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6869" y="1888435"/>
            <a:ext cx="4075877" cy="2721046"/>
          </a:xfrm>
          <a:prstGeom prst="rect">
            <a:avLst/>
          </a:prstGeom>
        </p:spPr>
      </p:pic>
    </p:spTree>
    <p:extLst>
      <p:ext uri="{BB962C8B-B14F-4D97-AF65-F5344CB8AC3E}">
        <p14:creationId xmlns:p14="http://schemas.microsoft.com/office/powerpoint/2010/main" val="8279458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0F955A-44B4-0D3B-8EE8-BF158B461332}"/>
              </a:ext>
            </a:extLst>
          </p:cNvPr>
          <p:cNvSpPr>
            <a:spLocks noGrp="1"/>
          </p:cNvSpPr>
          <p:nvPr>
            <p:ph type="title"/>
          </p:nvPr>
        </p:nvSpPr>
        <p:spPr/>
        <p:txBody>
          <a:bodyPr/>
          <a:lstStyle/>
          <a:p>
            <a:r>
              <a:rPr lang="nl-NL"/>
              <a:t>Voor in je agenda</a:t>
            </a:r>
          </a:p>
        </p:txBody>
      </p:sp>
      <p:graphicFrame>
        <p:nvGraphicFramePr>
          <p:cNvPr id="4" name="Tabel 4">
            <a:extLst>
              <a:ext uri="{FF2B5EF4-FFF2-40B4-BE49-F238E27FC236}">
                <a16:creationId xmlns:a16="http://schemas.microsoft.com/office/drawing/2014/main" id="{E6555DFC-9D09-C141-2D5C-34A88A2A74B1}"/>
              </a:ext>
            </a:extLst>
          </p:cNvPr>
          <p:cNvGraphicFramePr>
            <a:graphicFrameLocks noGrp="1"/>
          </p:cNvGraphicFramePr>
          <p:nvPr>
            <p:extLst>
              <p:ext uri="{D42A27DB-BD31-4B8C-83A1-F6EECF244321}">
                <p14:modId xmlns:p14="http://schemas.microsoft.com/office/powerpoint/2010/main" val="1348662827"/>
              </p:ext>
            </p:extLst>
          </p:nvPr>
        </p:nvGraphicFramePr>
        <p:xfrm>
          <a:off x="842682" y="1753587"/>
          <a:ext cx="11015943" cy="4535903"/>
        </p:xfrm>
        <a:graphic>
          <a:graphicData uri="http://schemas.openxmlformats.org/drawingml/2006/table">
            <a:tbl>
              <a:tblPr firstRow="1" bandRow="1">
                <a:tableStyleId>{00A15C55-8517-42AA-B614-E9B94910E393}</a:tableStyleId>
              </a:tblPr>
              <a:tblGrid>
                <a:gridCol w="6548718">
                  <a:extLst>
                    <a:ext uri="{9D8B030D-6E8A-4147-A177-3AD203B41FA5}">
                      <a16:colId xmlns:a16="http://schemas.microsoft.com/office/drawing/2014/main" val="3174152237"/>
                    </a:ext>
                  </a:extLst>
                </a:gridCol>
                <a:gridCol w="4467225">
                  <a:extLst>
                    <a:ext uri="{9D8B030D-6E8A-4147-A177-3AD203B41FA5}">
                      <a16:colId xmlns:a16="http://schemas.microsoft.com/office/drawing/2014/main" val="2929588704"/>
                    </a:ext>
                  </a:extLst>
                </a:gridCol>
              </a:tblGrid>
              <a:tr h="902368">
                <a:tc>
                  <a:txBody>
                    <a:bodyPr/>
                    <a:lstStyle/>
                    <a:p>
                      <a:r>
                        <a:rPr lang="nl-NL"/>
                        <a:t>Evenement</a:t>
                      </a:r>
                    </a:p>
                  </a:txBody>
                  <a:tcPr/>
                </a:tc>
                <a:tc>
                  <a:txBody>
                    <a:bodyPr/>
                    <a:lstStyle/>
                    <a:p>
                      <a:r>
                        <a:rPr lang="nl-NL"/>
                        <a:t>Hoe kan ik erbij zijn?</a:t>
                      </a:r>
                    </a:p>
                  </a:txBody>
                  <a:tcPr/>
                </a:tc>
                <a:extLst>
                  <a:ext uri="{0D108BD9-81ED-4DB2-BD59-A6C34878D82A}">
                    <a16:rowId xmlns:a16="http://schemas.microsoft.com/office/drawing/2014/main" val="3136582516"/>
                  </a:ext>
                </a:extLst>
              </a:tr>
              <a:tr h="9023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a:t>Leerteams: Integratie taal &amp; digitale geletterdheid</a:t>
                      </a:r>
                    </a:p>
                  </a:txBody>
                  <a:tcPr/>
                </a:tc>
                <a:tc>
                  <a:txBody>
                    <a:bodyPr/>
                    <a:lstStyle/>
                    <a:p>
                      <a:r>
                        <a:rPr lang="nl-NL"/>
                        <a:t>Schrijf je in via </a:t>
                      </a:r>
                      <a:r>
                        <a:rPr lang="nl-NL">
                          <a:hlinkClick r:id="rId3"/>
                        </a:rPr>
                        <a:t>deze link</a:t>
                      </a:r>
                      <a:endParaRPr lang="nl-NL"/>
                    </a:p>
                  </a:txBody>
                  <a:tcPr/>
                </a:tc>
                <a:extLst>
                  <a:ext uri="{0D108BD9-81ED-4DB2-BD59-A6C34878D82A}">
                    <a16:rowId xmlns:a16="http://schemas.microsoft.com/office/drawing/2014/main" val="1791876247"/>
                  </a:ext>
                </a:extLst>
              </a:tr>
              <a:tr h="9023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u="none" strike="noStrike" kern="1200" cap="none" spc="0" normalizeH="0" baseline="0" noProof="0">
                          <a:ln>
                            <a:noFill/>
                          </a:ln>
                          <a:solidFill>
                            <a:srgbClr val="000000"/>
                          </a:solidFill>
                          <a:effectLst/>
                          <a:uLnTx/>
                          <a:uFillTx/>
                        </a:rPr>
                        <a:t>Train de trainer mediaopvoeding voor de backoffice : 18 maart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u="none" strike="noStrike" kern="1200" cap="none" spc="0" normalizeH="0" baseline="0" noProof="0">
                          <a:ln>
                            <a:noFill/>
                          </a:ln>
                          <a:solidFill>
                            <a:srgbClr val="000000"/>
                          </a:solidFill>
                          <a:effectLst/>
                          <a:uLnTx/>
                          <a:uFillTx/>
                        </a:rPr>
                        <a:t>Schrijf je in via </a:t>
                      </a:r>
                      <a:r>
                        <a:rPr kumimoji="0" lang="nl-NL" sz="1800" u="none" strike="noStrike" kern="1200" cap="none" spc="0" normalizeH="0" baseline="0" noProof="0">
                          <a:ln>
                            <a:noFill/>
                          </a:ln>
                          <a:solidFill>
                            <a:srgbClr val="000000"/>
                          </a:solidFill>
                          <a:effectLst/>
                          <a:uLnTx/>
                          <a:uFillTx/>
                          <a:hlinkClick r:id="rId4">
                            <a:extLst>
                              <a:ext uri="{A12FA001-AC4F-418D-AE19-62706E023703}">
                                <ahyp:hlinkClr xmlns:ahyp="http://schemas.microsoft.com/office/drawing/2018/hyperlinkcolor" val="tx"/>
                              </a:ext>
                            </a:extLst>
                          </a:hlinkClick>
                        </a:rPr>
                        <a:t>deze link</a:t>
                      </a:r>
                      <a:endParaRPr kumimoji="0" lang="nl-NL" sz="1800" u="none" strike="noStrike" kern="1200" cap="none" spc="0" normalizeH="0" baseline="0" noProof="0">
                        <a:ln>
                          <a:noFill/>
                        </a:ln>
                        <a:solidFill>
                          <a:srgbClr val="000000"/>
                        </a:solidFill>
                        <a:effectLst/>
                        <a:uLnTx/>
                        <a:uFillTx/>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u="none" strike="noStrike" kern="1200" cap="none" spc="0" normalizeH="0" baseline="0" noProof="0">
                          <a:ln>
                            <a:noFill/>
                          </a:ln>
                          <a:solidFill>
                            <a:srgbClr val="000000"/>
                          </a:solidFill>
                          <a:effectLst/>
                          <a:uLnTx/>
                          <a:uFillTx/>
                        </a:rPr>
                        <a:t>Train de trainer mediaopvoeding voor de backoffice : 18 maart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u="none" strike="noStrike" kern="1200" cap="none" spc="0" normalizeH="0" baseline="0" noProof="0">
                          <a:ln>
                            <a:noFill/>
                          </a:ln>
                          <a:solidFill>
                            <a:srgbClr val="000000"/>
                          </a:solidFill>
                          <a:effectLst/>
                          <a:uLnTx/>
                          <a:uFillTx/>
                        </a:rPr>
                        <a:t>Schrijf je in via </a:t>
                      </a:r>
                      <a:r>
                        <a:rPr kumimoji="0" lang="nl-NL" sz="1800" u="none" strike="noStrike" kern="1200" cap="none" spc="0" normalizeH="0" baseline="0" noProof="0">
                          <a:ln>
                            <a:noFill/>
                          </a:ln>
                          <a:solidFill>
                            <a:srgbClr val="000000"/>
                          </a:solidFill>
                          <a:effectLst/>
                          <a:uLnTx/>
                          <a:uFillTx/>
                          <a:hlinkClick r:id="rId4">
                            <a:extLst>
                              <a:ext uri="{A12FA001-AC4F-418D-AE19-62706E023703}">
                                <ahyp:hlinkClr xmlns:ahyp="http://schemas.microsoft.com/office/drawing/2018/hyperlinkcolor" val="tx"/>
                              </a:ext>
                            </a:extLst>
                          </a:hlinkClick>
                        </a:rPr>
                        <a:t>deze link</a:t>
                      </a:r>
                      <a:endParaRPr kumimoji="0" lang="nl-NL" sz="1800" u="none" strike="noStrike" kern="1200" cap="none" spc="0" normalizeH="0" baseline="0" noProof="0">
                        <a:ln>
                          <a:noFill/>
                        </a:ln>
                        <a:solidFill>
                          <a:srgbClr val="000000"/>
                        </a:solidFill>
                        <a:effectLst/>
                        <a:uLnTx/>
                        <a:uFillTx/>
                      </a:endParaRPr>
                    </a:p>
                  </a:txBody>
                  <a:tcPr/>
                </a:tc>
                <a:extLst>
                  <a:ext uri="{0D108BD9-81ED-4DB2-BD59-A6C34878D82A}">
                    <a16:rowId xmlns:a16="http://schemas.microsoft.com/office/drawing/2014/main" val="2406559706"/>
                  </a:ext>
                </a:extLst>
              </a:tr>
              <a:tr h="902368">
                <a:tc>
                  <a:txBody>
                    <a:bodyPr/>
                    <a:lstStyle/>
                    <a:p>
                      <a:pPr marL="0" marR="0" lvl="0" indent="0" algn="l" rtl="0" eaLnBrk="1" fontAlgn="auto" latinLnBrk="0" hangingPunct="1">
                        <a:lnSpc>
                          <a:spcPct val="100000"/>
                        </a:lnSpc>
                        <a:spcBef>
                          <a:spcPts val="0"/>
                        </a:spcBef>
                        <a:spcAft>
                          <a:spcPts val="0"/>
                        </a:spcAft>
                        <a:buClrTx/>
                        <a:buSzTx/>
                        <a:buFontTx/>
                        <a:buNone/>
                      </a:pPr>
                      <a:r>
                        <a:rPr kumimoji="0" lang="nl-NL" sz="1800" u="none" strike="noStrike" kern="1200" cap="none" spc="0" normalizeH="0" baseline="0" noProof="0">
                          <a:ln>
                            <a:noFill/>
                          </a:ln>
                          <a:solidFill>
                            <a:srgbClr val="000000"/>
                          </a:solidFill>
                          <a:effectLst/>
                          <a:uLnTx/>
                          <a:uFillTx/>
                        </a:rPr>
                        <a:t>Train de trainer mediaopvoeding voor de backoffice: 13 juni</a:t>
                      </a:r>
                      <a:r>
                        <a:rPr lang="nl-NL" sz="1800" u="none" strike="noStrike" kern="1200" cap="none" spc="0" normalizeH="0" baseline="0" noProof="0">
                          <a:ln>
                            <a:noFill/>
                          </a:ln>
                          <a:solidFill>
                            <a:srgbClr val="000000"/>
                          </a:solidFill>
                          <a:effectLst/>
                          <a:uLnTx/>
                          <a:uFillTx/>
                        </a:rPr>
                        <a:t> </a:t>
                      </a:r>
                      <a:endParaRPr kumimoji="0" lang="nl-NL" sz="1800" u="none" strike="noStrike" kern="1200" cap="none" spc="0" normalizeH="0" baseline="0" noProof="0">
                        <a:ln>
                          <a:noFill/>
                        </a:ln>
                        <a:solidFill>
                          <a:srgbClr val="000000"/>
                        </a:solidFill>
                        <a:effectLst/>
                        <a:uLnTx/>
                        <a:uFillTx/>
                      </a:endParaRPr>
                    </a:p>
                    <a:p>
                      <a:pPr marL="0" marR="0" lvl="0" indent="0" algn="l" rtl="0" eaLnBrk="1" fontAlgn="t" latinLnBrk="0" hangingPunct="1">
                        <a:lnSpc>
                          <a:spcPct val="100000"/>
                        </a:lnSpc>
                        <a:spcBef>
                          <a:spcPts val="0"/>
                        </a:spcBef>
                        <a:spcAft>
                          <a:spcPts val="0"/>
                        </a:spcAft>
                        <a:buClrTx/>
                        <a:buSzTx/>
                        <a:buFontTx/>
                        <a:buNone/>
                      </a:pPr>
                      <a:r>
                        <a:rPr kumimoji="0" lang="nl-NL" sz="1800" u="none" strike="noStrike" kern="1200" cap="none" spc="0" normalizeH="0" baseline="0" noProof="0">
                          <a:ln>
                            <a:noFill/>
                          </a:ln>
                          <a:solidFill>
                            <a:srgbClr val="000000"/>
                          </a:solidFill>
                          <a:effectLst/>
                          <a:uLnTx/>
                          <a:uFillTx/>
                        </a:rPr>
                        <a:t>Schrijf je in via </a:t>
                      </a:r>
                      <a:r>
                        <a:rPr kumimoji="0" lang="nl-NL" sz="1800" u="none" strike="noStrike" kern="1200" cap="none" spc="0" normalizeH="0" baseline="0" noProof="0">
                          <a:ln>
                            <a:noFill/>
                          </a:ln>
                          <a:solidFill>
                            <a:srgbClr val="000000"/>
                          </a:solidFill>
                          <a:effectLst/>
                          <a:uLnTx/>
                          <a:uFillTx/>
                          <a:hlinkClick r:id="rId5">
                            <a:extLst>
                              <a:ext uri="{A12FA001-AC4F-418D-AE19-62706E023703}">
                                <ahyp:hlinkClr xmlns:ahyp="http://schemas.microsoft.com/office/drawing/2018/hyperlinkcolor" val="tx"/>
                              </a:ext>
                            </a:extLst>
                          </a:hlinkClick>
                        </a:rPr>
                        <a:t>deze link</a:t>
                      </a:r>
                      <a:r>
                        <a:rPr lang="nl-NL" sz="1800" u="none" strike="noStrike" kern="1200" cap="none" spc="0" normalizeH="0" baseline="0" noProof="0">
                          <a:ln>
                            <a:noFill/>
                          </a:ln>
                          <a:solidFill>
                            <a:srgbClr val="000000"/>
                          </a:solidFill>
                          <a:effectLst/>
                          <a:uLnTx/>
                          <a:uFillTx/>
                          <a:hlinkClick r:id="rId5">
                            <a:extLst>
                              <a:ext uri="{A12FA001-AC4F-418D-AE19-62706E023703}">
                                <ahyp:hlinkClr xmlns:ahyp="http://schemas.microsoft.com/office/drawing/2018/hyperlinkcolor" val="tx"/>
                              </a:ext>
                            </a:extLst>
                          </a:hlinkClick>
                        </a:rPr>
                        <a:t> </a:t>
                      </a:r>
                      <a:endParaRPr kumimoji="0" lang="nl-NL" sz="1800" u="none" strike="noStrike" kern="1200" cap="none" spc="0" normalizeH="0" baseline="0" noProof="0">
                        <a:ln>
                          <a:noFill/>
                        </a:ln>
                        <a:solidFill>
                          <a:srgbClr val="000000"/>
                        </a:solidFill>
                        <a:effectLst/>
                        <a:uLnTx/>
                        <a:uFillTx/>
                      </a:endParaRPr>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kumimoji="0" lang="nl-NL" sz="1800" u="none" strike="noStrike" kern="1200" cap="none" spc="0" normalizeH="0" baseline="0" noProof="0">
                          <a:ln>
                            <a:noFill/>
                          </a:ln>
                          <a:solidFill>
                            <a:srgbClr val="000000"/>
                          </a:solidFill>
                          <a:effectLst/>
                          <a:uLnTx/>
                          <a:uFillTx/>
                        </a:rPr>
                        <a:t>Train de trainer mediaopvoeding voor de backoffice: 13 juni</a:t>
                      </a:r>
                      <a:r>
                        <a:rPr lang="nl-NL" sz="1800" u="none" strike="noStrike" kern="1200" cap="none" spc="0" normalizeH="0" baseline="0" noProof="0">
                          <a:ln>
                            <a:noFill/>
                          </a:ln>
                          <a:solidFill>
                            <a:srgbClr val="000000"/>
                          </a:solidFill>
                          <a:effectLst/>
                          <a:uLnTx/>
                          <a:uFillTx/>
                        </a:rPr>
                        <a:t> </a:t>
                      </a:r>
                      <a:endParaRPr kumimoji="0" lang="nl-NL" sz="1800" u="none" strike="noStrike" kern="1200" cap="none" spc="0" normalizeH="0" baseline="0" noProof="0">
                        <a:ln>
                          <a:noFill/>
                        </a:ln>
                        <a:solidFill>
                          <a:srgbClr val="000000"/>
                        </a:solidFill>
                        <a:effectLst/>
                        <a:uLnTx/>
                        <a:uFillTx/>
                      </a:endParaRPr>
                    </a:p>
                    <a:p>
                      <a:pPr marL="0" marR="0" lvl="0" indent="0" algn="l" rtl="0" eaLnBrk="1" fontAlgn="t" latinLnBrk="0" hangingPunct="1">
                        <a:lnSpc>
                          <a:spcPct val="100000"/>
                        </a:lnSpc>
                        <a:spcBef>
                          <a:spcPts val="0"/>
                        </a:spcBef>
                        <a:spcAft>
                          <a:spcPts val="0"/>
                        </a:spcAft>
                        <a:buClrTx/>
                        <a:buSzTx/>
                        <a:buFontTx/>
                        <a:buNone/>
                      </a:pPr>
                      <a:r>
                        <a:rPr kumimoji="0" lang="nl-NL" sz="1800" u="none" strike="noStrike" kern="1200" cap="none" spc="0" normalizeH="0" baseline="0" noProof="0">
                          <a:ln>
                            <a:noFill/>
                          </a:ln>
                          <a:solidFill>
                            <a:srgbClr val="000000"/>
                          </a:solidFill>
                          <a:effectLst/>
                          <a:uLnTx/>
                          <a:uFillTx/>
                        </a:rPr>
                        <a:t>Schrijf je in via </a:t>
                      </a:r>
                      <a:r>
                        <a:rPr kumimoji="0" lang="nl-NL" sz="1800" u="none" strike="noStrike" kern="1200" cap="none" spc="0" normalizeH="0" baseline="0" noProof="0">
                          <a:ln>
                            <a:noFill/>
                          </a:ln>
                          <a:solidFill>
                            <a:srgbClr val="000000"/>
                          </a:solidFill>
                          <a:effectLst/>
                          <a:uLnTx/>
                          <a:uFillTx/>
                          <a:hlinkClick r:id="rId5">
                            <a:extLst>
                              <a:ext uri="{A12FA001-AC4F-418D-AE19-62706E023703}">
                                <ahyp:hlinkClr xmlns:ahyp="http://schemas.microsoft.com/office/drawing/2018/hyperlinkcolor" val="tx"/>
                              </a:ext>
                            </a:extLst>
                          </a:hlinkClick>
                        </a:rPr>
                        <a:t>deze link</a:t>
                      </a:r>
                      <a:r>
                        <a:rPr lang="nl-NL" sz="1800" u="none" strike="noStrike" kern="1200" cap="none" spc="0" normalizeH="0" baseline="0" noProof="0">
                          <a:ln>
                            <a:noFill/>
                          </a:ln>
                          <a:solidFill>
                            <a:srgbClr val="000000"/>
                          </a:solidFill>
                          <a:effectLst/>
                          <a:uLnTx/>
                          <a:uFillTx/>
                          <a:hlinkClick r:id="rId5">
                            <a:extLst>
                              <a:ext uri="{A12FA001-AC4F-418D-AE19-62706E023703}">
                                <ahyp:hlinkClr xmlns:ahyp="http://schemas.microsoft.com/office/drawing/2018/hyperlinkcolor" val="tx"/>
                              </a:ext>
                            </a:extLst>
                          </a:hlinkClick>
                        </a:rPr>
                        <a:t> </a:t>
                      </a:r>
                      <a:endParaRPr kumimoji="0" lang="nl-NL" sz="1800" u="none" strike="noStrike" kern="1200" cap="none" spc="0" normalizeH="0" baseline="0" noProof="0">
                        <a:ln>
                          <a:noFill/>
                        </a:ln>
                        <a:solidFill>
                          <a:srgbClr val="000000"/>
                        </a:solidFill>
                        <a:effectLst/>
                        <a:uLnTx/>
                        <a:uFillTx/>
                      </a:endParaRPr>
                    </a:p>
                  </a:txBody>
                  <a:tcPr/>
                </a:tc>
                <a:extLst>
                  <a:ext uri="{0D108BD9-81ED-4DB2-BD59-A6C34878D82A}">
                    <a16:rowId xmlns:a16="http://schemas.microsoft.com/office/drawing/2014/main" val="1215829842"/>
                  </a:ext>
                </a:extLst>
              </a:tr>
              <a:tr h="902367">
                <a:tc>
                  <a:txBody>
                    <a:bodyPr/>
                    <a:lstStyle/>
                    <a:p>
                      <a:pPr marL="0" lvl="0" indent="0" algn="l">
                        <a:lnSpc>
                          <a:spcPct val="100000"/>
                        </a:lnSpc>
                        <a:spcBef>
                          <a:spcPts val="0"/>
                        </a:spcBef>
                        <a:spcAft>
                          <a:spcPts val="0"/>
                        </a:spcAft>
                        <a:buNone/>
                      </a:pPr>
                      <a:r>
                        <a:rPr lang="nl-NL" sz="1800" u="none" strike="noStrike" kern="1200" cap="none" spc="0" normalizeH="0" baseline="0" noProof="0">
                          <a:ln>
                            <a:noFill/>
                          </a:ln>
                          <a:solidFill>
                            <a:srgbClr val="000000"/>
                          </a:solidFill>
                          <a:effectLst/>
                          <a:uLnTx/>
                          <a:uFillTx/>
                        </a:rPr>
                        <a:t>Media-ukkie dagen: 5 april t/m 12 april</a:t>
                      </a:r>
                      <a:endParaRPr kumimoji="0" lang="nl-NL" sz="1800" u="none" strike="noStrike" kern="1200" cap="none" spc="0" normalizeH="0" baseline="0" noProof="0">
                        <a:ln>
                          <a:noFill/>
                        </a:ln>
                        <a:solidFill>
                          <a:srgbClr val="000000"/>
                        </a:solidFill>
                        <a:effectLst/>
                        <a:uLnTx/>
                        <a:uFillTx/>
                      </a:endParaRPr>
                    </a:p>
                  </a:txBody>
                  <a:tcPr/>
                </a:tc>
                <a:tc>
                  <a:txBody>
                    <a:bodyPr/>
                    <a:lstStyle/>
                    <a:p>
                      <a:pPr marL="0" lvl="0" indent="0" algn="l">
                        <a:lnSpc>
                          <a:spcPct val="100000"/>
                        </a:lnSpc>
                        <a:spcBef>
                          <a:spcPts val="0"/>
                        </a:spcBef>
                        <a:spcAft>
                          <a:spcPts val="0"/>
                        </a:spcAft>
                        <a:buNone/>
                      </a:pPr>
                      <a:r>
                        <a:rPr lang="nl-NL" sz="1800" u="none" strike="noStrike" kern="1200" cap="none" spc="0" normalizeH="0" baseline="0" noProof="0">
                          <a:ln>
                            <a:noFill/>
                          </a:ln>
                          <a:solidFill>
                            <a:srgbClr val="000000"/>
                          </a:solidFill>
                          <a:effectLst/>
                          <a:uLnTx/>
                          <a:uFillTx/>
                        </a:rPr>
                        <a:t>Wat organiseer jij tijdens de media-ukkie dagen?</a:t>
                      </a:r>
                      <a:endParaRPr kumimoji="0" lang="nl-NL" sz="1800" u="none" strike="noStrike" kern="1200" cap="none" spc="0" normalizeH="0" baseline="0" noProof="0">
                        <a:ln>
                          <a:noFill/>
                        </a:ln>
                        <a:solidFill>
                          <a:srgbClr val="000000"/>
                        </a:solidFill>
                        <a:effectLst/>
                        <a:uLnTx/>
                        <a:uFillTx/>
                      </a:endParaRPr>
                    </a:p>
                  </a:txBody>
                  <a:tcPr/>
                </a:tc>
                <a:extLst>
                  <a:ext uri="{0D108BD9-81ED-4DB2-BD59-A6C34878D82A}">
                    <a16:rowId xmlns:a16="http://schemas.microsoft.com/office/drawing/2014/main" val="2729863470"/>
                  </a:ext>
                </a:extLst>
              </a:tr>
            </a:tbl>
          </a:graphicData>
        </a:graphic>
      </p:graphicFrame>
    </p:spTree>
    <p:extLst>
      <p:ext uri="{BB962C8B-B14F-4D97-AF65-F5344CB8AC3E}">
        <p14:creationId xmlns:p14="http://schemas.microsoft.com/office/powerpoint/2010/main" val="10490765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hlinkClick r:id="rId3"/>
            <a:extLst>
              <a:ext uri="{FF2B5EF4-FFF2-40B4-BE49-F238E27FC236}">
                <a16:creationId xmlns:a16="http://schemas.microsoft.com/office/drawing/2014/main" id="{04280FC0-FE39-C8E3-618A-F3DB487609F8}"/>
              </a:ext>
            </a:extLst>
          </p:cNvPr>
          <p:cNvPicPr>
            <a:picLocks noChangeAspect="1"/>
          </p:cNvPicPr>
          <p:nvPr/>
        </p:nvPicPr>
        <p:blipFill>
          <a:blip r:embed="rId4"/>
          <a:stretch>
            <a:fillRect/>
          </a:stretch>
        </p:blipFill>
        <p:spPr>
          <a:xfrm>
            <a:off x="1202036" y="3000854"/>
            <a:ext cx="2095866" cy="1568277"/>
          </a:xfrm>
          <a:prstGeom prst="rect">
            <a:avLst/>
          </a:prstGeom>
        </p:spPr>
      </p:pic>
      <p:pic>
        <p:nvPicPr>
          <p:cNvPr id="11" name="Afbeelding 10">
            <a:hlinkClick r:id="rId5"/>
            <a:extLst>
              <a:ext uri="{FF2B5EF4-FFF2-40B4-BE49-F238E27FC236}">
                <a16:creationId xmlns:a16="http://schemas.microsoft.com/office/drawing/2014/main" id="{C7E23D0F-45A2-4973-37F4-0F2B65C12C4C}"/>
              </a:ext>
            </a:extLst>
          </p:cNvPr>
          <p:cNvPicPr>
            <a:picLocks noChangeAspect="1"/>
          </p:cNvPicPr>
          <p:nvPr/>
        </p:nvPicPr>
        <p:blipFill>
          <a:blip r:embed="rId6"/>
          <a:stretch>
            <a:fillRect/>
          </a:stretch>
        </p:blipFill>
        <p:spPr>
          <a:xfrm>
            <a:off x="1322352" y="4914390"/>
            <a:ext cx="2152650" cy="1104900"/>
          </a:xfrm>
          <a:prstGeom prst="rect">
            <a:avLst/>
          </a:prstGeom>
        </p:spPr>
      </p:pic>
      <p:sp>
        <p:nvSpPr>
          <p:cNvPr id="12" name="Tekstvak 11">
            <a:extLst>
              <a:ext uri="{FF2B5EF4-FFF2-40B4-BE49-F238E27FC236}">
                <a16:creationId xmlns:a16="http://schemas.microsoft.com/office/drawing/2014/main" id="{6DC437EF-E352-3D71-79E0-4ED415BF8453}"/>
              </a:ext>
            </a:extLst>
          </p:cNvPr>
          <p:cNvSpPr txBox="1"/>
          <p:nvPr/>
        </p:nvSpPr>
        <p:spPr>
          <a:xfrm>
            <a:off x="3661241" y="5095960"/>
            <a:ext cx="8176335" cy="923330"/>
          </a:xfrm>
          <a:prstGeom prst="rect">
            <a:avLst/>
          </a:prstGeom>
          <a:noFill/>
        </p:spPr>
        <p:txBody>
          <a:bodyPr wrap="square">
            <a:spAutoFit/>
          </a:bodyPr>
          <a:lstStyle/>
          <a:p>
            <a:r>
              <a:rPr lang="nl-NL" sz="1800"/>
              <a:t>Het Nederlands Jeugdinstituut is een kenniscentrum dat actuele kennis over verschillende onderwerpen van opgroeien verzamelt, waaronder over mediaopvoeding.</a:t>
            </a:r>
            <a:endParaRPr lang="nl-NL"/>
          </a:p>
        </p:txBody>
      </p:sp>
      <p:sp>
        <p:nvSpPr>
          <p:cNvPr id="15" name="Tekstvak 14">
            <a:extLst>
              <a:ext uri="{FF2B5EF4-FFF2-40B4-BE49-F238E27FC236}">
                <a16:creationId xmlns:a16="http://schemas.microsoft.com/office/drawing/2014/main" id="{57D9A180-00AF-0D39-D258-6654407CD455}"/>
              </a:ext>
            </a:extLst>
          </p:cNvPr>
          <p:cNvSpPr txBox="1"/>
          <p:nvPr/>
        </p:nvSpPr>
        <p:spPr>
          <a:xfrm>
            <a:off x="3591056" y="3292974"/>
            <a:ext cx="8176335" cy="1200329"/>
          </a:xfrm>
          <a:prstGeom prst="rect">
            <a:avLst/>
          </a:prstGeom>
          <a:noFill/>
        </p:spPr>
        <p:txBody>
          <a:bodyPr wrap="square">
            <a:spAutoFit/>
          </a:bodyPr>
          <a:lstStyle/>
          <a:p>
            <a:r>
              <a:rPr lang="nl-NL" sz="1800" err="1">
                <a:effectLst/>
                <a:ea typeface="Calibri" panose="020F0502020204030204" pitchFamily="34" charset="0"/>
              </a:rPr>
              <a:t>BoekstartPro</a:t>
            </a:r>
            <a:r>
              <a:rPr lang="nl-NL" sz="1800">
                <a:effectLst/>
                <a:ea typeface="Calibri" panose="020F0502020204030204" pitchFamily="34" charset="0"/>
              </a:rPr>
              <a:t> ondersteunt professionals bij de uitvoering van het programma </a:t>
            </a:r>
            <a:r>
              <a:rPr lang="nl-NL" sz="1800" err="1">
                <a:effectLst/>
                <a:ea typeface="Calibri" panose="020F0502020204030204" pitchFamily="34" charset="0"/>
              </a:rPr>
              <a:t>BoekStart</a:t>
            </a:r>
            <a:r>
              <a:rPr lang="nl-NL" sz="1800">
                <a:effectLst/>
                <a:ea typeface="Calibri" panose="020F0502020204030204" pitchFamily="34" charset="0"/>
              </a:rPr>
              <a:t> in de bibliotheek, kinderopvang en op het consultatiebureau. In de </a:t>
            </a:r>
            <a:r>
              <a:rPr lang="nl-NL" sz="1800" err="1">
                <a:effectLst/>
                <a:ea typeface="Calibri" panose="020F0502020204030204" pitchFamily="34" charset="0"/>
              </a:rPr>
              <a:t>toolkit</a:t>
            </a:r>
            <a:r>
              <a:rPr lang="nl-NL" sz="1800">
                <a:effectLst/>
                <a:ea typeface="Calibri" panose="020F0502020204030204" pitchFamily="34" charset="0"/>
              </a:rPr>
              <a:t> Mediaopvoeding vind je meer over media voor kleintjes.</a:t>
            </a:r>
          </a:p>
          <a:p>
            <a:endParaRPr lang="nl-NL"/>
          </a:p>
        </p:txBody>
      </p:sp>
      <p:sp>
        <p:nvSpPr>
          <p:cNvPr id="16" name="Titel 3">
            <a:extLst>
              <a:ext uri="{FF2B5EF4-FFF2-40B4-BE49-F238E27FC236}">
                <a16:creationId xmlns:a16="http://schemas.microsoft.com/office/drawing/2014/main" id="{FD2EEE35-A2B6-7931-4FA0-6D10F5DFD232}"/>
              </a:ext>
            </a:extLst>
          </p:cNvPr>
          <p:cNvSpPr>
            <a:spLocks noGrp="1"/>
          </p:cNvSpPr>
          <p:nvPr>
            <p:ph type="title"/>
          </p:nvPr>
        </p:nvSpPr>
        <p:spPr>
          <a:xfrm>
            <a:off x="1275814" y="1011218"/>
            <a:ext cx="7681755" cy="661171"/>
          </a:xfrm>
        </p:spPr>
        <p:txBody>
          <a:bodyPr>
            <a:normAutofit fontScale="90000"/>
          </a:bodyPr>
          <a:lstStyle/>
          <a:p>
            <a:r>
              <a:rPr lang="nl-NL"/>
              <a:t>Landelijke campagnes, programma’s en  websites </a:t>
            </a:r>
          </a:p>
        </p:txBody>
      </p:sp>
      <p:pic>
        <p:nvPicPr>
          <p:cNvPr id="17" name="Afbeelding 16">
            <a:hlinkClick r:id="rId7"/>
            <a:extLst>
              <a:ext uri="{FF2B5EF4-FFF2-40B4-BE49-F238E27FC236}">
                <a16:creationId xmlns:a16="http://schemas.microsoft.com/office/drawing/2014/main" id="{4DEF450B-4A82-25DC-217D-46D980BF5473}"/>
              </a:ext>
            </a:extLst>
          </p:cNvPr>
          <p:cNvPicPr>
            <a:picLocks noChangeAspect="1"/>
          </p:cNvPicPr>
          <p:nvPr/>
        </p:nvPicPr>
        <p:blipFill>
          <a:blip r:embed="rId8"/>
          <a:stretch>
            <a:fillRect/>
          </a:stretch>
        </p:blipFill>
        <p:spPr>
          <a:xfrm>
            <a:off x="1202036" y="1990935"/>
            <a:ext cx="2095866" cy="773484"/>
          </a:xfrm>
          <a:prstGeom prst="rect">
            <a:avLst/>
          </a:prstGeom>
        </p:spPr>
      </p:pic>
      <p:sp>
        <p:nvSpPr>
          <p:cNvPr id="18" name="Tekstvak 17">
            <a:extLst>
              <a:ext uri="{FF2B5EF4-FFF2-40B4-BE49-F238E27FC236}">
                <a16:creationId xmlns:a16="http://schemas.microsoft.com/office/drawing/2014/main" id="{977B876A-4498-05C2-DE9C-482211A328D5}"/>
              </a:ext>
            </a:extLst>
          </p:cNvPr>
          <p:cNvSpPr txBox="1"/>
          <p:nvPr/>
        </p:nvSpPr>
        <p:spPr>
          <a:xfrm>
            <a:off x="3440661" y="1990935"/>
            <a:ext cx="7732450" cy="646331"/>
          </a:xfrm>
          <a:prstGeom prst="rect">
            <a:avLst/>
          </a:prstGeom>
          <a:noFill/>
        </p:spPr>
        <p:txBody>
          <a:bodyPr wrap="square" lIns="91440" tIns="45720" rIns="91440" bIns="45720" anchor="t">
            <a:spAutoFit/>
          </a:bodyPr>
          <a:lstStyle/>
          <a:p>
            <a:r>
              <a:rPr lang="nl-NL"/>
              <a:t>Media Ukkie Dagen is een jaarlijkse campagne over mediaopvoeding van kinderen van 0-6 jaar. Dit jaar zijn de Media Ukkie Dagen van 5/</a:t>
            </a:r>
            <a:r>
              <a:rPr lang="nl-NL" err="1"/>
              <a:t>tm</a:t>
            </a:r>
            <a:r>
              <a:rPr lang="nl-NL"/>
              <a:t> 12 april 2024</a:t>
            </a:r>
          </a:p>
        </p:txBody>
      </p:sp>
    </p:spTree>
    <p:extLst>
      <p:ext uri="{BB962C8B-B14F-4D97-AF65-F5344CB8AC3E}">
        <p14:creationId xmlns:p14="http://schemas.microsoft.com/office/powerpoint/2010/main" val="12575859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44D8F750-6824-4902-89BA-F38639B7F019}"/>
              </a:ext>
            </a:extLst>
          </p:cNvPr>
          <p:cNvSpPr>
            <a:spLocks noGrp="1"/>
          </p:cNvSpPr>
          <p:nvPr>
            <p:ph type="title"/>
          </p:nvPr>
        </p:nvSpPr>
        <p:spPr>
          <a:xfrm>
            <a:off x="1275814" y="1011218"/>
            <a:ext cx="7681755" cy="661171"/>
          </a:xfrm>
        </p:spPr>
        <p:txBody>
          <a:bodyPr>
            <a:normAutofit fontScale="90000"/>
          </a:bodyPr>
          <a:lstStyle/>
          <a:p>
            <a:r>
              <a:rPr lang="nl-NL"/>
              <a:t>Landelijke campagnes, programma’s en websites</a:t>
            </a:r>
          </a:p>
        </p:txBody>
      </p:sp>
      <p:pic>
        <p:nvPicPr>
          <p:cNvPr id="7" name="Afbeelding 6">
            <a:hlinkClick r:id="rId3"/>
            <a:extLst>
              <a:ext uri="{FF2B5EF4-FFF2-40B4-BE49-F238E27FC236}">
                <a16:creationId xmlns:a16="http://schemas.microsoft.com/office/drawing/2014/main" id="{45572AAB-E156-7DF3-9DB5-5939778A0D19}"/>
              </a:ext>
            </a:extLst>
          </p:cNvPr>
          <p:cNvPicPr>
            <a:picLocks noChangeAspect="1"/>
          </p:cNvPicPr>
          <p:nvPr/>
        </p:nvPicPr>
        <p:blipFill>
          <a:blip r:embed="rId4"/>
          <a:stretch>
            <a:fillRect/>
          </a:stretch>
        </p:blipFill>
        <p:spPr>
          <a:xfrm>
            <a:off x="1057061" y="2071092"/>
            <a:ext cx="2416690" cy="1118443"/>
          </a:xfrm>
          <a:prstGeom prst="rect">
            <a:avLst/>
          </a:prstGeom>
        </p:spPr>
      </p:pic>
      <p:pic>
        <p:nvPicPr>
          <p:cNvPr id="8" name="Afbeelding 7">
            <a:hlinkClick r:id="rId5"/>
            <a:extLst>
              <a:ext uri="{FF2B5EF4-FFF2-40B4-BE49-F238E27FC236}">
                <a16:creationId xmlns:a16="http://schemas.microsoft.com/office/drawing/2014/main" id="{C3E04012-ACF4-E7C9-D3C8-2173F206ECD0}"/>
              </a:ext>
            </a:extLst>
          </p:cNvPr>
          <p:cNvPicPr>
            <a:picLocks noChangeAspect="1"/>
          </p:cNvPicPr>
          <p:nvPr/>
        </p:nvPicPr>
        <p:blipFill>
          <a:blip r:embed="rId6"/>
          <a:stretch>
            <a:fillRect/>
          </a:stretch>
        </p:blipFill>
        <p:spPr>
          <a:xfrm>
            <a:off x="1062302" y="3524901"/>
            <a:ext cx="2279456" cy="1007520"/>
          </a:xfrm>
          <a:prstGeom prst="rect">
            <a:avLst/>
          </a:prstGeom>
        </p:spPr>
      </p:pic>
      <p:sp>
        <p:nvSpPr>
          <p:cNvPr id="3" name="Tekstvak 2">
            <a:extLst>
              <a:ext uri="{FF2B5EF4-FFF2-40B4-BE49-F238E27FC236}">
                <a16:creationId xmlns:a16="http://schemas.microsoft.com/office/drawing/2014/main" id="{4B367BE3-1426-98AA-A5A2-AA16E2A76FBF}"/>
              </a:ext>
            </a:extLst>
          </p:cNvPr>
          <p:cNvSpPr txBox="1"/>
          <p:nvPr/>
        </p:nvSpPr>
        <p:spPr>
          <a:xfrm>
            <a:off x="3758479" y="2137106"/>
            <a:ext cx="7732450" cy="923330"/>
          </a:xfrm>
          <a:prstGeom prst="rect">
            <a:avLst/>
          </a:prstGeom>
          <a:noFill/>
        </p:spPr>
        <p:txBody>
          <a:bodyPr wrap="square">
            <a:spAutoFit/>
          </a:bodyPr>
          <a:lstStyle/>
          <a:p>
            <a:r>
              <a:rPr lang="nl-NL" sz="1800"/>
              <a:t>Netwerk Mediawijsheid zet zich in voor een samenleving waarin iedereen mediawijs is. Je kunt hier terecht voor hun j</a:t>
            </a:r>
            <a:r>
              <a:rPr lang="nl-NL"/>
              <a:t>aarlijkse bewustwordings- en </a:t>
            </a:r>
            <a:r>
              <a:rPr lang="nl-NL" err="1"/>
              <a:t>activiteitencampanges</a:t>
            </a:r>
            <a:r>
              <a:rPr lang="nl-NL"/>
              <a:t>, tools, websites en checklists.</a:t>
            </a:r>
          </a:p>
        </p:txBody>
      </p:sp>
      <p:sp>
        <p:nvSpPr>
          <p:cNvPr id="10" name="Tekstvak 9">
            <a:extLst>
              <a:ext uri="{FF2B5EF4-FFF2-40B4-BE49-F238E27FC236}">
                <a16:creationId xmlns:a16="http://schemas.microsoft.com/office/drawing/2014/main" id="{BE38B158-53D7-43A6-CAF5-78E4B91DC14E}"/>
              </a:ext>
            </a:extLst>
          </p:cNvPr>
          <p:cNvSpPr txBox="1"/>
          <p:nvPr/>
        </p:nvSpPr>
        <p:spPr>
          <a:xfrm>
            <a:off x="3753685" y="3705788"/>
            <a:ext cx="7617041" cy="646331"/>
          </a:xfrm>
          <a:prstGeom prst="rect">
            <a:avLst/>
          </a:prstGeom>
          <a:noFill/>
        </p:spPr>
        <p:txBody>
          <a:bodyPr wrap="square">
            <a:spAutoFit/>
          </a:bodyPr>
          <a:lstStyle/>
          <a:p>
            <a:r>
              <a:rPr lang="nl-NL" err="1"/>
              <a:t>Mediasmarties</a:t>
            </a:r>
            <a:r>
              <a:rPr lang="nl-NL"/>
              <a:t> is een online gids met informatie over verschillende media om te lezen, kijken luisteren, spelen en doen voor kinderen van 1-15 jaar.</a:t>
            </a:r>
          </a:p>
        </p:txBody>
      </p:sp>
      <p:sp>
        <p:nvSpPr>
          <p:cNvPr id="2" name="Tekstvak 1">
            <a:extLst>
              <a:ext uri="{FF2B5EF4-FFF2-40B4-BE49-F238E27FC236}">
                <a16:creationId xmlns:a16="http://schemas.microsoft.com/office/drawing/2014/main" id="{9E1B98CC-A083-90BA-5A75-C399C76ABFD8}"/>
              </a:ext>
            </a:extLst>
          </p:cNvPr>
          <p:cNvSpPr txBox="1"/>
          <p:nvPr/>
        </p:nvSpPr>
        <p:spPr>
          <a:xfrm>
            <a:off x="3753684" y="5255669"/>
            <a:ext cx="7617041" cy="646331"/>
          </a:xfrm>
          <a:prstGeom prst="rect">
            <a:avLst/>
          </a:prstGeom>
          <a:noFill/>
        </p:spPr>
        <p:txBody>
          <a:bodyPr wrap="square" lIns="91440" tIns="45720" rIns="91440" bIns="45720" anchor="t">
            <a:spAutoFit/>
          </a:bodyPr>
          <a:lstStyle/>
          <a:p>
            <a:r>
              <a:rPr lang="nl-NL"/>
              <a:t>Op de website van Jeugdbibliotheek kun je gratis kijken en luisteren naar digitale prentenboeken (onder andere van </a:t>
            </a:r>
            <a:r>
              <a:rPr lang="nl-NL" err="1"/>
              <a:t>Bereslim</a:t>
            </a:r>
            <a:r>
              <a:rPr lang="nl-NL"/>
              <a:t>).</a:t>
            </a:r>
            <a:endParaRPr lang="nl-NL">
              <a:cs typeface="Calibri"/>
            </a:endParaRPr>
          </a:p>
        </p:txBody>
      </p:sp>
      <p:sp>
        <p:nvSpPr>
          <p:cNvPr id="5" name="AutoShape 2" descr="Bereslim">
            <a:extLst>
              <a:ext uri="{FF2B5EF4-FFF2-40B4-BE49-F238E27FC236}">
                <a16:creationId xmlns:a16="http://schemas.microsoft.com/office/drawing/2014/main" id="{06DC4542-E010-5308-CFBA-C9F3755DCED1}"/>
              </a:ext>
            </a:extLst>
          </p:cNvPr>
          <p:cNvSpPr>
            <a:spLocks noChangeAspect="1" noChangeArrowheads="1"/>
          </p:cNvSpPr>
          <p:nvPr/>
        </p:nvSpPr>
        <p:spPr bwMode="auto">
          <a:xfrm>
            <a:off x="5653088" y="3224213"/>
            <a:ext cx="885825" cy="4095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6" name="Afbeelding 5" descr="Afbeelding met Lettertype, schermopname, Graphics, halloween&#10;&#10;Automatisch gegenereerde beschrijving">
            <a:hlinkClick r:id="rId7"/>
            <a:extLst>
              <a:ext uri="{FF2B5EF4-FFF2-40B4-BE49-F238E27FC236}">
                <a16:creationId xmlns:a16="http://schemas.microsoft.com/office/drawing/2014/main" id="{EEA8E38A-43DE-2099-ED30-457BAF4A1DD3}"/>
              </a:ext>
            </a:extLst>
          </p:cNvPr>
          <p:cNvPicPr>
            <a:picLocks noChangeAspect="1"/>
          </p:cNvPicPr>
          <p:nvPr/>
        </p:nvPicPr>
        <p:blipFill>
          <a:blip r:embed="rId8"/>
          <a:stretch>
            <a:fillRect/>
          </a:stretch>
        </p:blipFill>
        <p:spPr>
          <a:xfrm>
            <a:off x="1070372" y="5167089"/>
            <a:ext cx="1764152" cy="668357"/>
          </a:xfrm>
          <a:prstGeom prst="rect">
            <a:avLst/>
          </a:prstGeom>
        </p:spPr>
      </p:pic>
    </p:spTree>
    <p:extLst>
      <p:ext uri="{BB962C8B-B14F-4D97-AF65-F5344CB8AC3E}">
        <p14:creationId xmlns:p14="http://schemas.microsoft.com/office/powerpoint/2010/main" val="23848855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E24151-ED46-6A41-2EC0-A24341485A96}"/>
              </a:ext>
            </a:extLst>
          </p:cNvPr>
          <p:cNvSpPr>
            <a:spLocks noGrp="1"/>
          </p:cNvSpPr>
          <p:nvPr>
            <p:ph type="title"/>
          </p:nvPr>
        </p:nvSpPr>
        <p:spPr/>
        <p:txBody>
          <a:bodyPr/>
          <a:lstStyle/>
          <a:p>
            <a:r>
              <a:rPr lang="nl-NL"/>
              <a:t>Tools</a:t>
            </a:r>
          </a:p>
        </p:txBody>
      </p:sp>
      <p:sp>
        <p:nvSpPr>
          <p:cNvPr id="4" name="Tekstvak 3">
            <a:extLst>
              <a:ext uri="{FF2B5EF4-FFF2-40B4-BE49-F238E27FC236}">
                <a16:creationId xmlns:a16="http://schemas.microsoft.com/office/drawing/2014/main" id="{861EBC52-EB6D-7538-8DFA-C6C90162EABD}"/>
              </a:ext>
            </a:extLst>
          </p:cNvPr>
          <p:cNvSpPr txBox="1"/>
          <p:nvPr/>
        </p:nvSpPr>
        <p:spPr>
          <a:xfrm>
            <a:off x="1032435" y="4700996"/>
            <a:ext cx="6212641" cy="923330"/>
          </a:xfrm>
          <a:prstGeom prst="rect">
            <a:avLst/>
          </a:prstGeom>
          <a:noFill/>
        </p:spPr>
        <p:txBody>
          <a:bodyPr wrap="square" lIns="91440" tIns="45720" rIns="91440" bIns="45720" anchor="t">
            <a:spAutoFit/>
          </a:bodyPr>
          <a:lstStyle/>
          <a:p>
            <a:r>
              <a:rPr lang="nl-NL">
                <a:hlinkClick r:id="rId3"/>
              </a:rPr>
              <a:t>Mediawolk</a:t>
            </a:r>
            <a:r>
              <a:rPr lang="nl-NL"/>
              <a:t>: Deze kaart bevat een aantal gespreksopeners over hoe ouders met kinderen kunnen praten over diverse media. Gebaseerd op de </a:t>
            </a:r>
            <a:r>
              <a:rPr lang="nl-NL" err="1"/>
              <a:t>MediaDiamant</a:t>
            </a:r>
            <a:r>
              <a:rPr lang="nl-NL"/>
              <a:t>.</a:t>
            </a:r>
          </a:p>
        </p:txBody>
      </p:sp>
      <p:sp>
        <p:nvSpPr>
          <p:cNvPr id="10" name="Tekstvak 9">
            <a:extLst>
              <a:ext uri="{FF2B5EF4-FFF2-40B4-BE49-F238E27FC236}">
                <a16:creationId xmlns:a16="http://schemas.microsoft.com/office/drawing/2014/main" id="{11F3B85C-F28E-4846-23E7-6C3220F8BB44}"/>
              </a:ext>
            </a:extLst>
          </p:cNvPr>
          <p:cNvSpPr txBox="1"/>
          <p:nvPr/>
        </p:nvSpPr>
        <p:spPr>
          <a:xfrm>
            <a:off x="1032434" y="3752407"/>
            <a:ext cx="6636152" cy="923330"/>
          </a:xfrm>
          <a:prstGeom prst="rect">
            <a:avLst/>
          </a:prstGeom>
          <a:noFill/>
        </p:spPr>
        <p:txBody>
          <a:bodyPr wrap="square" lIns="91440" tIns="45720" rIns="91440" bIns="45720" anchor="t">
            <a:spAutoFit/>
          </a:bodyPr>
          <a:lstStyle/>
          <a:p>
            <a:r>
              <a:rPr lang="nl-NL">
                <a:hlinkClick r:id="rId4"/>
              </a:rPr>
              <a:t>MediaDiamant</a:t>
            </a:r>
            <a:r>
              <a:rPr lang="nl-NL"/>
              <a:t>: een wegwijzer voor opvoeders en professionals om kinderen mediawijs op te laten groeien. Dit is een aanvulling op de </a:t>
            </a:r>
            <a:r>
              <a:rPr lang="nl-NL" err="1"/>
              <a:t>Toolbox</a:t>
            </a:r>
            <a:r>
              <a:rPr lang="nl-NL"/>
              <a:t> Mediaopvoeding van het NJI.</a:t>
            </a:r>
          </a:p>
        </p:txBody>
      </p:sp>
      <p:sp>
        <p:nvSpPr>
          <p:cNvPr id="11" name="Tekstvak 10">
            <a:extLst>
              <a:ext uri="{FF2B5EF4-FFF2-40B4-BE49-F238E27FC236}">
                <a16:creationId xmlns:a16="http://schemas.microsoft.com/office/drawing/2014/main" id="{91AAF969-1AD7-25F5-264E-C862ACF6BFD6}"/>
              </a:ext>
            </a:extLst>
          </p:cNvPr>
          <p:cNvSpPr txBox="1"/>
          <p:nvPr/>
        </p:nvSpPr>
        <p:spPr>
          <a:xfrm>
            <a:off x="1032434" y="5715645"/>
            <a:ext cx="6212641" cy="923330"/>
          </a:xfrm>
          <a:prstGeom prst="rect">
            <a:avLst/>
          </a:prstGeom>
          <a:noFill/>
        </p:spPr>
        <p:txBody>
          <a:bodyPr wrap="square">
            <a:spAutoFit/>
          </a:bodyPr>
          <a:lstStyle/>
          <a:p>
            <a:r>
              <a:rPr lang="nl-NL">
                <a:hlinkClick r:id="rId5"/>
              </a:rPr>
              <a:t>Spelend leren</a:t>
            </a:r>
            <a:r>
              <a:rPr lang="nl-NL"/>
              <a:t>: een handreiking om de kinderopvang toe te rusten met kennis over verantwoord gebruik van digitale media met jonge kinderen.</a:t>
            </a:r>
          </a:p>
        </p:txBody>
      </p:sp>
      <p:pic>
        <p:nvPicPr>
          <p:cNvPr id="13" name="Afbeelding 12">
            <a:extLst>
              <a:ext uri="{FF2B5EF4-FFF2-40B4-BE49-F238E27FC236}">
                <a16:creationId xmlns:a16="http://schemas.microsoft.com/office/drawing/2014/main" id="{08D3B04E-6308-E923-B040-7A59071F097B}"/>
              </a:ext>
            </a:extLst>
          </p:cNvPr>
          <p:cNvPicPr>
            <a:picLocks noChangeAspect="1"/>
          </p:cNvPicPr>
          <p:nvPr/>
        </p:nvPicPr>
        <p:blipFill>
          <a:blip r:embed="rId6"/>
          <a:stretch>
            <a:fillRect/>
          </a:stretch>
        </p:blipFill>
        <p:spPr>
          <a:xfrm>
            <a:off x="7841490" y="1672390"/>
            <a:ext cx="3739356" cy="3775510"/>
          </a:xfrm>
          <a:prstGeom prst="rect">
            <a:avLst/>
          </a:prstGeom>
        </p:spPr>
      </p:pic>
      <p:sp>
        <p:nvSpPr>
          <p:cNvPr id="14" name="Tekstvak 13">
            <a:extLst>
              <a:ext uri="{FF2B5EF4-FFF2-40B4-BE49-F238E27FC236}">
                <a16:creationId xmlns:a16="http://schemas.microsoft.com/office/drawing/2014/main" id="{8DD70A5B-2D5A-2168-061E-E22DBA59141C}"/>
              </a:ext>
            </a:extLst>
          </p:cNvPr>
          <p:cNvSpPr txBox="1"/>
          <p:nvPr/>
        </p:nvSpPr>
        <p:spPr>
          <a:xfrm>
            <a:off x="1062512" y="2723419"/>
            <a:ext cx="6212641" cy="923330"/>
          </a:xfrm>
          <a:prstGeom prst="rect">
            <a:avLst/>
          </a:prstGeom>
          <a:noFill/>
        </p:spPr>
        <p:txBody>
          <a:bodyPr wrap="square" lIns="91440" tIns="45720" rIns="91440" bIns="45720" anchor="t">
            <a:spAutoFit/>
          </a:bodyPr>
          <a:lstStyle/>
          <a:p>
            <a:r>
              <a:rPr lang="nl-NL">
                <a:hlinkClick r:id="rId7"/>
              </a:rPr>
              <a:t>Toolkit Mediaopvoeding</a:t>
            </a:r>
            <a:r>
              <a:rPr lang="nl-NL"/>
              <a:t>: hier vind je de </a:t>
            </a:r>
            <a:r>
              <a:rPr lang="nl-NL" err="1"/>
              <a:t>toolkit</a:t>
            </a:r>
            <a:r>
              <a:rPr lang="nl-NL"/>
              <a:t> Mediaopvoeding van Probiblio: checklists, een actiegids en een praatplaat voor verantwoord mediagebruik in kinderopvang.</a:t>
            </a:r>
          </a:p>
        </p:txBody>
      </p:sp>
      <p:sp>
        <p:nvSpPr>
          <p:cNvPr id="3" name="Tekstvak 2">
            <a:extLst>
              <a:ext uri="{FF2B5EF4-FFF2-40B4-BE49-F238E27FC236}">
                <a16:creationId xmlns:a16="http://schemas.microsoft.com/office/drawing/2014/main" id="{B4B123CC-5E31-8EDB-2FA8-3A301D570412}"/>
              </a:ext>
            </a:extLst>
          </p:cNvPr>
          <p:cNvSpPr txBox="1"/>
          <p:nvPr/>
        </p:nvSpPr>
        <p:spPr>
          <a:xfrm>
            <a:off x="1032431" y="1670656"/>
            <a:ext cx="6212641" cy="923330"/>
          </a:xfrm>
          <a:prstGeom prst="rect">
            <a:avLst/>
          </a:prstGeom>
          <a:noFill/>
        </p:spPr>
        <p:txBody>
          <a:bodyPr wrap="square" lIns="91440" tIns="45720" rIns="91440" bIns="45720" anchor="t">
            <a:spAutoFit/>
          </a:bodyPr>
          <a:lstStyle/>
          <a:p>
            <a:r>
              <a:rPr lang="nl-NL">
                <a:cs typeface="Calibri"/>
                <a:hlinkClick r:id="rId8"/>
              </a:rPr>
              <a:t>WegWijzers voor professionals</a:t>
            </a:r>
            <a:r>
              <a:rPr lang="nl-NL">
                <a:cs typeface="Calibri"/>
              </a:rPr>
              <a:t>: hier vind je verschillende media om te lezen, kijken, luisteren, spelen en doen rondom het thema Ontspannen met media</a:t>
            </a:r>
          </a:p>
        </p:txBody>
      </p:sp>
    </p:spTree>
    <p:extLst>
      <p:ext uri="{BB962C8B-B14F-4D97-AF65-F5344CB8AC3E}">
        <p14:creationId xmlns:p14="http://schemas.microsoft.com/office/powerpoint/2010/main" val="38242904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B5E64B-4823-C552-8C1B-A79A2F77F9FB}"/>
              </a:ext>
            </a:extLst>
          </p:cNvPr>
          <p:cNvSpPr>
            <a:spLocks noGrp="1"/>
          </p:cNvSpPr>
          <p:nvPr>
            <p:ph type="title"/>
          </p:nvPr>
        </p:nvSpPr>
        <p:spPr>
          <a:xfrm>
            <a:off x="1275814" y="1011218"/>
            <a:ext cx="9599173" cy="661171"/>
          </a:xfrm>
        </p:spPr>
        <p:txBody>
          <a:bodyPr>
            <a:normAutofit/>
          </a:bodyPr>
          <a:lstStyle/>
          <a:p>
            <a:r>
              <a:rPr lang="nl-NL"/>
              <a:t>Meer context over media voor kleintjes</a:t>
            </a:r>
          </a:p>
        </p:txBody>
      </p:sp>
      <p:sp>
        <p:nvSpPr>
          <p:cNvPr id="3" name="Tijdelijke aanduiding voor tekst 2">
            <a:extLst>
              <a:ext uri="{FF2B5EF4-FFF2-40B4-BE49-F238E27FC236}">
                <a16:creationId xmlns:a16="http://schemas.microsoft.com/office/drawing/2014/main" id="{DA27C1BA-17B0-BF29-0D35-D3D99DC92256}"/>
              </a:ext>
            </a:extLst>
          </p:cNvPr>
          <p:cNvSpPr>
            <a:spLocks noGrp="1"/>
          </p:cNvSpPr>
          <p:nvPr>
            <p:ph type="body" sz="quarter" idx="13"/>
          </p:nvPr>
        </p:nvSpPr>
        <p:spPr>
          <a:xfrm>
            <a:off x="1275813" y="2068025"/>
            <a:ext cx="9291767" cy="3774428"/>
          </a:xfrm>
        </p:spPr>
        <p:txBody>
          <a:bodyPr vert="horz" lIns="0" tIns="0" rIns="0" bIns="0" rtlCol="0" anchor="t">
            <a:normAutofit/>
          </a:bodyPr>
          <a:lstStyle/>
          <a:p>
            <a:pPr>
              <a:buFont typeface="Arial" panose="020B0604020202020204" pitchFamily="34" charset="0"/>
              <a:buChar char="•"/>
            </a:pPr>
            <a:r>
              <a:rPr lang="nl-NL" sz="2400">
                <a:latin typeface="Calibri"/>
                <a:ea typeface="+mj-lt"/>
                <a:cs typeface="+mj-lt"/>
              </a:rPr>
              <a:t>Ga met </a:t>
            </a:r>
            <a:r>
              <a:rPr lang="nl-NL" sz="2400">
                <a:latin typeface="Calibri"/>
                <a:ea typeface="+mj-lt"/>
                <a:cs typeface="+mj-lt"/>
                <a:hlinkClick r:id="rId3"/>
              </a:rPr>
              <a:t>deze actiegids</a:t>
            </a:r>
            <a:r>
              <a:rPr lang="nl-NL" sz="2400">
                <a:latin typeface="Calibri"/>
                <a:ea typeface="+mj-lt"/>
                <a:cs typeface="+mj-lt"/>
              </a:rPr>
              <a:t> (geactualiseerd januari 2024) aan de slag met mediaopvoeding binnen </a:t>
            </a:r>
            <a:r>
              <a:rPr lang="nl-NL" sz="2400" err="1">
                <a:latin typeface="Calibri"/>
                <a:ea typeface="+mj-lt"/>
                <a:cs typeface="+mj-lt"/>
              </a:rPr>
              <a:t>BoekStart</a:t>
            </a:r>
            <a:r>
              <a:rPr lang="nl-NL" sz="2400">
                <a:latin typeface="Calibri"/>
                <a:ea typeface="+mj-lt"/>
                <a:cs typeface="+mj-lt"/>
              </a:rPr>
              <a:t>.</a:t>
            </a:r>
            <a:endParaRPr lang="nl-NL" sz="2400">
              <a:cs typeface="Calibri Light"/>
            </a:endParaRPr>
          </a:p>
          <a:p>
            <a:pPr>
              <a:buFont typeface="Arial,Sans-Serif" panose="020B0604020202020204" pitchFamily="34" charset="0"/>
              <a:buChar char="•"/>
            </a:pPr>
            <a:r>
              <a:rPr lang="nl-NL" sz="2400">
                <a:latin typeface="+mn-lt"/>
                <a:cs typeface="Calibri"/>
              </a:rPr>
              <a:t>In gesprek met ouders over mediaopvoeding? </a:t>
            </a:r>
            <a:r>
              <a:rPr lang="nl-NL" sz="2400">
                <a:latin typeface="+mn-lt"/>
                <a:cs typeface="Calibri"/>
                <a:hlinkClick r:id="rId4"/>
              </a:rPr>
              <a:t>Hoe praat ik met ouders over mediagebruik? | Nederlands Jeugdinstituut (nji.nl)</a:t>
            </a:r>
            <a:r>
              <a:rPr lang="nl-NL" sz="2400">
                <a:latin typeface="+mn-lt"/>
                <a:cs typeface="Calibri"/>
              </a:rPr>
              <a:t> en </a:t>
            </a:r>
            <a:r>
              <a:rPr lang="nl-NL" sz="2400">
                <a:latin typeface="+mn-lt"/>
                <a:cs typeface="Calibri"/>
                <a:hlinkClick r:id="rId5"/>
              </a:rPr>
              <a:t>Kletskaarten (pocketeditie) – Mediajungle</a:t>
            </a:r>
            <a:endParaRPr lang="nl-NL" sz="2400">
              <a:latin typeface="+mn-lt"/>
              <a:cs typeface="Calibri"/>
            </a:endParaRPr>
          </a:p>
          <a:p>
            <a:pPr>
              <a:buFont typeface="Arial" panose="020B0604020202020204" pitchFamily="34" charset="0"/>
              <a:buChar char="•"/>
            </a:pPr>
            <a:r>
              <a:rPr lang="nl-NL" sz="2400">
                <a:latin typeface="+mn-lt"/>
                <a:hlinkClick r:id="rId6"/>
              </a:rPr>
              <a:t>Het Mediagesprek</a:t>
            </a:r>
            <a:r>
              <a:rPr lang="nl-NL" sz="2400">
                <a:latin typeface="+mn-lt"/>
              </a:rPr>
              <a:t> geeft handvatten voor ouders in Engels, Frans, Turks, Arabisch, Pools en Nederlands.</a:t>
            </a:r>
            <a:endParaRPr lang="nl-NL" sz="2400">
              <a:latin typeface="+mn-lt"/>
              <a:ea typeface="Calibri Light" panose="020F0302020204030204"/>
              <a:cs typeface="Calibri Light"/>
            </a:endParaRPr>
          </a:p>
          <a:p>
            <a:pPr>
              <a:buFont typeface="Arial" panose="020B0604020202020204" pitchFamily="34" charset="0"/>
              <a:buChar char="•"/>
            </a:pPr>
            <a:r>
              <a:rPr lang="nl-NL" sz="2400">
                <a:latin typeface="+mn-lt"/>
                <a:cs typeface="Calibri Light"/>
              </a:rPr>
              <a:t>Informatie over de Media Ukkie Dagen in </a:t>
            </a:r>
            <a:r>
              <a:rPr lang="nl-NL" sz="2400">
                <a:latin typeface="+mn-lt"/>
                <a:cs typeface="Calibri Light"/>
                <a:hlinkClick r:id="rId7"/>
              </a:rPr>
              <a:t>meerdere talen</a:t>
            </a:r>
            <a:r>
              <a:rPr lang="nl-NL" sz="2400">
                <a:latin typeface="+mn-lt"/>
                <a:cs typeface="Calibri Light"/>
              </a:rPr>
              <a:t>. </a:t>
            </a:r>
            <a:endParaRPr lang="nl-NL" sz="2400">
              <a:latin typeface="+mn-lt"/>
              <a:ea typeface="Calibri"/>
              <a:cs typeface="Calibri Light"/>
            </a:endParaRPr>
          </a:p>
          <a:p>
            <a:pPr>
              <a:buFont typeface="Arial" panose="020B0604020202020204" pitchFamily="34" charset="0"/>
              <a:buChar char="•"/>
            </a:pPr>
            <a:endParaRPr lang="nl-NL" sz="2000">
              <a:latin typeface="Calibri" panose="020F0502020204030204"/>
              <a:cs typeface="Calibri"/>
            </a:endParaRPr>
          </a:p>
        </p:txBody>
      </p:sp>
    </p:spTree>
    <p:extLst>
      <p:ext uri="{BB962C8B-B14F-4D97-AF65-F5344CB8AC3E}">
        <p14:creationId xmlns:p14="http://schemas.microsoft.com/office/powerpoint/2010/main" val="31565022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25CB6B-7387-0DAE-A34C-433733C76586}"/>
              </a:ext>
            </a:extLst>
          </p:cNvPr>
          <p:cNvSpPr>
            <a:spLocks noGrp="1"/>
          </p:cNvSpPr>
          <p:nvPr>
            <p:ph type="title"/>
          </p:nvPr>
        </p:nvSpPr>
        <p:spPr/>
        <p:txBody>
          <a:bodyPr/>
          <a:lstStyle/>
          <a:p>
            <a:r>
              <a:rPr lang="nl-NL">
                <a:cs typeface="Calibri"/>
              </a:rPr>
              <a:t>Meer context over digitale geletterdheid</a:t>
            </a:r>
            <a:endParaRPr lang="nl-NL"/>
          </a:p>
        </p:txBody>
      </p:sp>
      <p:sp>
        <p:nvSpPr>
          <p:cNvPr id="3" name="Tijdelijke aanduiding voor tekst 2">
            <a:extLst>
              <a:ext uri="{FF2B5EF4-FFF2-40B4-BE49-F238E27FC236}">
                <a16:creationId xmlns:a16="http://schemas.microsoft.com/office/drawing/2014/main" id="{EF58C68A-88FA-18CD-7BBB-DD91354338FC}"/>
              </a:ext>
            </a:extLst>
          </p:cNvPr>
          <p:cNvSpPr>
            <a:spLocks noGrp="1"/>
          </p:cNvSpPr>
          <p:nvPr>
            <p:ph type="body" sz="quarter" idx="13"/>
          </p:nvPr>
        </p:nvSpPr>
        <p:spPr/>
        <p:txBody>
          <a:bodyPr vert="horz" lIns="0" tIns="0" rIns="0" bIns="0" rtlCol="0" anchor="t">
            <a:normAutofit/>
          </a:bodyPr>
          <a:lstStyle/>
          <a:p>
            <a:pPr>
              <a:buFont typeface="Arial,Sans-Serif" panose="05000000000000000000" pitchFamily="2" charset="2"/>
              <a:buChar char="•"/>
            </a:pPr>
            <a:r>
              <a:rPr lang="nl-NL">
                <a:ea typeface="+mj-lt"/>
                <a:cs typeface="+mj-lt"/>
              </a:rPr>
              <a:t>Lees over Digitale Geletterdheid en het Schoolcurriculum op de website van </a:t>
            </a:r>
            <a:r>
              <a:rPr lang="nl-NL">
                <a:ea typeface="+mj-lt"/>
                <a:cs typeface="+mj-lt"/>
                <a:hlinkClick r:id="rId2"/>
              </a:rPr>
              <a:t>SLO</a:t>
            </a:r>
            <a:endParaRPr lang="nl-NL">
              <a:ea typeface="+mj-lt"/>
              <a:cs typeface="+mj-lt"/>
            </a:endParaRPr>
          </a:p>
          <a:p>
            <a:pPr>
              <a:buFont typeface="Arial,Sans-Serif" panose="05000000000000000000" pitchFamily="2" charset="2"/>
              <a:buChar char="•"/>
            </a:pPr>
            <a:r>
              <a:rPr lang="nl-NL">
                <a:ea typeface="+mj-lt"/>
                <a:cs typeface="+mj-lt"/>
              </a:rPr>
              <a:t>Bekijk de </a:t>
            </a:r>
            <a:r>
              <a:rPr lang="nl-NL">
                <a:ea typeface="+mj-lt"/>
                <a:cs typeface="+mj-lt"/>
                <a:hlinkClick r:id="rId3"/>
              </a:rPr>
              <a:t>toolkit Digitale geletterdheid van De Bibliotheek Op School</a:t>
            </a:r>
            <a:r>
              <a:rPr lang="nl-NL">
                <a:ea typeface="+mj-lt"/>
                <a:cs typeface="+mj-lt"/>
              </a:rPr>
              <a:t> over hoe je als </a:t>
            </a:r>
            <a:r>
              <a:rPr lang="nl-NL" err="1">
                <a:ea typeface="+mj-lt"/>
                <a:cs typeface="+mj-lt"/>
              </a:rPr>
              <a:t>leesmediaconsulent</a:t>
            </a:r>
            <a:r>
              <a:rPr lang="nl-NL">
                <a:ea typeface="+mj-lt"/>
                <a:cs typeface="+mj-lt"/>
              </a:rPr>
              <a:t>/mediacoach aan de slag kan gaan met digitale geletterdheid</a:t>
            </a:r>
          </a:p>
          <a:p>
            <a:pPr>
              <a:buFont typeface="Arial,Sans-Serif" panose="05000000000000000000" pitchFamily="2" charset="2"/>
              <a:buChar char="•"/>
            </a:pPr>
            <a:r>
              <a:rPr lang="nl-NL">
                <a:ea typeface="+mj-lt"/>
                <a:cs typeface="+mj-lt"/>
              </a:rPr>
              <a:t>Anneke Smits beschrijft </a:t>
            </a:r>
            <a:r>
              <a:rPr lang="nl-NL">
                <a:ea typeface="+mj-lt"/>
                <a:cs typeface="+mj-lt"/>
                <a:hlinkClick r:id="rId4"/>
              </a:rPr>
              <a:t>in dit artikel </a:t>
            </a:r>
            <a:r>
              <a:rPr lang="nl-NL">
                <a:ea typeface="+mj-lt"/>
                <a:cs typeface="+mj-lt"/>
              </a:rPr>
              <a:t>de voorwaarden voor digitale geletterdheid en maakt een koppeling met taal</a:t>
            </a:r>
            <a:endParaRPr lang="en-US">
              <a:ea typeface="+mj-lt"/>
              <a:cs typeface="+mj-lt"/>
            </a:endParaRPr>
          </a:p>
          <a:p>
            <a:pPr>
              <a:buFont typeface="Arial,Sans-Serif" panose="05000000000000000000" pitchFamily="2" charset="2"/>
              <a:buChar char="•"/>
            </a:pPr>
            <a:endParaRPr lang="nl-NL">
              <a:ea typeface="+mj-lt"/>
              <a:cs typeface="+mj-lt"/>
            </a:endParaRPr>
          </a:p>
          <a:p>
            <a:endParaRPr lang="nl-NL">
              <a:cs typeface="Calibri Light"/>
            </a:endParaRPr>
          </a:p>
        </p:txBody>
      </p:sp>
    </p:spTree>
    <p:extLst>
      <p:ext uri="{BB962C8B-B14F-4D97-AF65-F5344CB8AC3E}">
        <p14:creationId xmlns:p14="http://schemas.microsoft.com/office/powerpoint/2010/main" val="4179670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B0E324-FD2C-2AAD-1C5A-F01A8C04F781}"/>
              </a:ext>
            </a:extLst>
          </p:cNvPr>
          <p:cNvSpPr>
            <a:spLocks noGrp="1"/>
          </p:cNvSpPr>
          <p:nvPr>
            <p:ph type="title"/>
          </p:nvPr>
        </p:nvSpPr>
        <p:spPr/>
        <p:txBody>
          <a:bodyPr/>
          <a:lstStyle/>
          <a:p>
            <a:r>
              <a:rPr lang="nl-NL"/>
              <a:t>Cursussen via Bibliotheekcampus.nl</a:t>
            </a:r>
          </a:p>
        </p:txBody>
      </p:sp>
      <p:sp>
        <p:nvSpPr>
          <p:cNvPr id="3" name="Tijdelijke aanduiding voor tekst 2">
            <a:extLst>
              <a:ext uri="{FF2B5EF4-FFF2-40B4-BE49-F238E27FC236}">
                <a16:creationId xmlns:a16="http://schemas.microsoft.com/office/drawing/2014/main" id="{0FE7F5E8-E18A-F100-8A5F-17C7669D53A7}"/>
              </a:ext>
            </a:extLst>
          </p:cNvPr>
          <p:cNvSpPr>
            <a:spLocks noGrp="1"/>
          </p:cNvSpPr>
          <p:nvPr>
            <p:ph type="body" sz="quarter" idx="13"/>
          </p:nvPr>
        </p:nvSpPr>
        <p:spPr>
          <a:xfrm>
            <a:off x="1275814" y="2072354"/>
            <a:ext cx="5400000" cy="3774428"/>
          </a:xfrm>
        </p:spPr>
        <p:txBody>
          <a:bodyPr vert="horz" lIns="0" tIns="0" rIns="0" bIns="0" rtlCol="0" anchor="t">
            <a:normAutofit/>
          </a:bodyPr>
          <a:lstStyle/>
          <a:p>
            <a:pPr marL="0" indent="0">
              <a:buNone/>
            </a:pPr>
            <a:r>
              <a:rPr lang="nl-NL" sz="1600" b="1" err="1">
                <a:latin typeface="+mn-lt"/>
                <a:hlinkClick r:id="rId3"/>
              </a:rPr>
              <a:t>BibliotheekCampus</a:t>
            </a:r>
            <a:r>
              <a:rPr lang="nl-NL" sz="1600" b="1">
                <a:latin typeface="+mn-lt"/>
              </a:rPr>
              <a:t> is het platform voor scholingsaanbod voor medewerkers van openbare bibliotheken. Hier vind je veel verschillende cursussen, e-</a:t>
            </a:r>
            <a:r>
              <a:rPr lang="nl-NL" sz="1600" b="1" err="1">
                <a:latin typeface="+mn-lt"/>
              </a:rPr>
              <a:t>learnings</a:t>
            </a:r>
            <a:r>
              <a:rPr lang="nl-NL" sz="1600" b="1">
                <a:latin typeface="+mn-lt"/>
              </a:rPr>
              <a:t> en </a:t>
            </a:r>
            <a:r>
              <a:rPr lang="nl-NL" sz="1600" b="1" err="1">
                <a:latin typeface="+mn-lt"/>
              </a:rPr>
              <a:t>webinars</a:t>
            </a:r>
            <a:r>
              <a:rPr lang="nl-NL" sz="1600" b="1">
                <a:latin typeface="+mn-lt"/>
              </a:rPr>
              <a:t>. Je kunt als medewerker gratis een account aanmaken. Hieronder de belangrijkste (meerdaagse) cursussen op het gebied van mediaopvoeding. Meld je aan en zoek de cursus op.</a:t>
            </a:r>
          </a:p>
          <a:p>
            <a:r>
              <a:rPr lang="nl-NL" sz="1600" b="1">
                <a:latin typeface="+mn-lt"/>
              </a:rPr>
              <a:t>Train de trainer: Werken met digitale prentenboeken </a:t>
            </a:r>
            <a:r>
              <a:rPr lang="nl-NL" sz="1600" b="1" err="1">
                <a:latin typeface="+mn-lt"/>
              </a:rPr>
              <a:t>BoekStart</a:t>
            </a:r>
            <a:r>
              <a:rPr lang="nl-NL" sz="1600" b="1">
                <a:latin typeface="+mn-lt"/>
              </a:rPr>
              <a:t> in KOV: </a:t>
            </a:r>
            <a:r>
              <a:rPr lang="nl-NL" sz="1600">
                <a:latin typeface="+mn-lt"/>
              </a:rPr>
              <a:t>Voor </a:t>
            </a:r>
            <a:r>
              <a:rPr lang="nl-NL" sz="1600" err="1">
                <a:latin typeface="+mn-lt"/>
              </a:rPr>
              <a:t>leesmediaconsulenten</a:t>
            </a:r>
            <a:r>
              <a:rPr lang="nl-NL" sz="1600">
                <a:latin typeface="+mn-lt"/>
              </a:rPr>
              <a:t> en </a:t>
            </a:r>
            <a:r>
              <a:rPr lang="nl-NL" sz="1600" err="1">
                <a:latin typeface="+mn-lt"/>
              </a:rPr>
              <a:t>BoekStart</a:t>
            </a:r>
            <a:r>
              <a:rPr lang="nl-NL" sz="1600">
                <a:latin typeface="+mn-lt"/>
              </a:rPr>
              <a:t> coördinatoren met kennis en ervaring op het gebied van de voorschoolse doelgroep en </a:t>
            </a:r>
            <a:r>
              <a:rPr lang="nl-NL" sz="1600" err="1">
                <a:latin typeface="+mn-lt"/>
              </a:rPr>
              <a:t>BoekStart</a:t>
            </a:r>
            <a:r>
              <a:rPr lang="nl-NL" sz="1600">
                <a:latin typeface="+mn-lt"/>
              </a:rPr>
              <a:t>, die </a:t>
            </a:r>
            <a:r>
              <a:rPr lang="nl-NL" sz="1600" err="1">
                <a:latin typeface="+mn-lt"/>
              </a:rPr>
              <a:t>BoekStart</a:t>
            </a:r>
            <a:r>
              <a:rPr lang="nl-NL" sz="1600">
                <a:latin typeface="+mn-lt"/>
              </a:rPr>
              <a:t> in de kinderopvang uitvoeren</a:t>
            </a:r>
          </a:p>
          <a:p>
            <a:r>
              <a:rPr lang="nl-NL" sz="1600" b="1">
                <a:latin typeface="+mn-lt"/>
              </a:rPr>
              <a:t>Opleiding mediacoach: </a:t>
            </a:r>
            <a:r>
              <a:rPr lang="nl-NL" sz="1600">
                <a:latin typeface="+mn-lt"/>
              </a:rPr>
              <a:t>Opleiding voor professionals die hun doelgroepen willen ondersteunen op digitaal gebied. In de opleiding leer je op een leuke, zinvolle en overtuigende manier aan de slag te gaan met onder andere digitale geletterdheid, mediawijsheid en mediaopvoeding. </a:t>
            </a:r>
            <a:endParaRPr lang="nl-NL" sz="1600" b="1">
              <a:latin typeface="+mn-lt"/>
            </a:endParaRPr>
          </a:p>
          <a:p>
            <a:pPr marL="0" indent="0">
              <a:buNone/>
            </a:pPr>
            <a:endParaRPr lang="nl-NL" sz="1400">
              <a:latin typeface="+mn-lt"/>
              <a:cs typeface="Calibri"/>
            </a:endParaRPr>
          </a:p>
        </p:txBody>
      </p:sp>
      <p:pic>
        <p:nvPicPr>
          <p:cNvPr id="5" name="Afbeelding 4" descr="Drie vrouwen die brainstormen">
            <a:extLst>
              <a:ext uri="{FF2B5EF4-FFF2-40B4-BE49-F238E27FC236}">
                <a16:creationId xmlns:a16="http://schemas.microsoft.com/office/drawing/2014/main" id="{6319CC56-D1E2-52B1-7D03-AB453E8838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2000" y="2072354"/>
            <a:ext cx="5400000" cy="3603517"/>
          </a:xfrm>
          <a:prstGeom prst="rect">
            <a:avLst/>
          </a:prstGeom>
        </p:spPr>
      </p:pic>
    </p:spTree>
    <p:extLst>
      <p:ext uri="{BB962C8B-B14F-4D97-AF65-F5344CB8AC3E}">
        <p14:creationId xmlns:p14="http://schemas.microsoft.com/office/powerpoint/2010/main" val="42329447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F81556-CAA2-62A2-8F50-8A5786AD99C0}"/>
              </a:ext>
            </a:extLst>
          </p:cNvPr>
          <p:cNvSpPr>
            <a:spLocks noGrp="1"/>
          </p:cNvSpPr>
          <p:nvPr>
            <p:ph type="title"/>
          </p:nvPr>
        </p:nvSpPr>
        <p:spPr/>
        <p:txBody>
          <a:bodyPr/>
          <a:lstStyle/>
          <a:p>
            <a:r>
              <a:rPr lang="nl-NL"/>
              <a:t>Om te volgen / lid van te worden</a:t>
            </a:r>
          </a:p>
        </p:txBody>
      </p:sp>
      <p:sp>
        <p:nvSpPr>
          <p:cNvPr id="3" name="Tijdelijke aanduiding voor tekst 2">
            <a:extLst>
              <a:ext uri="{FF2B5EF4-FFF2-40B4-BE49-F238E27FC236}">
                <a16:creationId xmlns:a16="http://schemas.microsoft.com/office/drawing/2014/main" id="{774DE4B7-E5E4-DFA3-503E-DE8B32A9F842}"/>
              </a:ext>
            </a:extLst>
          </p:cNvPr>
          <p:cNvSpPr>
            <a:spLocks noGrp="1"/>
          </p:cNvSpPr>
          <p:nvPr>
            <p:ph type="body" sz="quarter" idx="13"/>
          </p:nvPr>
        </p:nvSpPr>
        <p:spPr>
          <a:xfrm>
            <a:off x="1275813" y="2068025"/>
            <a:ext cx="9548131" cy="3774428"/>
          </a:xfrm>
        </p:spPr>
        <p:txBody>
          <a:bodyPr vert="horz" lIns="0" tIns="0" rIns="0" bIns="0" rtlCol="0" anchor="t">
            <a:normAutofit/>
          </a:bodyPr>
          <a:lstStyle/>
          <a:p>
            <a:pPr>
              <a:buFont typeface="Arial" panose="020B0604020202020204" pitchFamily="34" charset="0"/>
              <a:buChar char="•"/>
            </a:pPr>
            <a:r>
              <a:rPr lang="nl-NL" sz="2000">
                <a:latin typeface="+mn-lt"/>
              </a:rPr>
              <a:t>Maak een account aan op </a:t>
            </a:r>
            <a:r>
              <a:rPr lang="nl-NL" sz="2000">
                <a:latin typeface="+mn-lt"/>
                <a:hlinkClick r:id="rId3"/>
              </a:rPr>
              <a:t>www.biebtobieb.nl</a:t>
            </a:r>
            <a:r>
              <a:rPr lang="nl-NL" sz="2000">
                <a:latin typeface="+mn-lt"/>
              </a:rPr>
              <a:t> en word lid van bijvoorbeeld Digitale Geletterdheid,  </a:t>
            </a:r>
            <a:r>
              <a:rPr lang="nl-NL" sz="2000" err="1">
                <a:latin typeface="+mn-lt"/>
              </a:rPr>
              <a:t>BoekStart</a:t>
            </a:r>
            <a:r>
              <a:rPr lang="nl-NL" sz="2000">
                <a:latin typeface="+mn-lt"/>
              </a:rPr>
              <a:t> en/of de andere </a:t>
            </a:r>
            <a:r>
              <a:rPr lang="nl-NL" sz="2000" err="1">
                <a:latin typeface="+mn-lt"/>
              </a:rPr>
              <a:t>communities</a:t>
            </a:r>
            <a:endParaRPr lang="nl-NL" sz="2000" err="1">
              <a:latin typeface="+mn-lt"/>
              <a:cs typeface="Calibri Light"/>
            </a:endParaRPr>
          </a:p>
          <a:p>
            <a:pPr>
              <a:buFont typeface="Arial" panose="020B0604020202020204" pitchFamily="34" charset="0"/>
              <a:buChar char="•"/>
            </a:pPr>
            <a:r>
              <a:rPr lang="nl-NL" sz="2000">
                <a:latin typeface="+mn-lt"/>
              </a:rPr>
              <a:t>Meld je aan voor de </a:t>
            </a:r>
            <a:r>
              <a:rPr lang="nl-NL" sz="2000">
                <a:latin typeface="+mn-lt"/>
                <a:hlinkClick r:id="rId4"/>
              </a:rPr>
              <a:t>nieuwsbrieven van Probiblio</a:t>
            </a:r>
            <a:r>
              <a:rPr lang="nl-NL" sz="2000">
                <a:latin typeface="+mn-lt"/>
              </a:rPr>
              <a:t> </a:t>
            </a:r>
            <a:endParaRPr lang="nl-NL" sz="2000">
              <a:latin typeface="+mn-lt"/>
              <a:cs typeface="Calibri Light"/>
            </a:endParaRPr>
          </a:p>
          <a:p>
            <a:pPr lvl="1">
              <a:buFont typeface="Courier New" panose="020B0604020202020204" pitchFamily="34" charset="0"/>
              <a:buChar char="o"/>
            </a:pPr>
            <a:r>
              <a:rPr lang="nl-NL" sz="2000">
                <a:latin typeface="+mn-lt"/>
                <a:cs typeface="Calibri Light"/>
              </a:rPr>
              <a:t>Onderwijs en kinderopvang special</a:t>
            </a:r>
          </a:p>
          <a:p>
            <a:pPr lvl="1">
              <a:buFont typeface="Courier New" panose="020B0604020202020204" pitchFamily="34" charset="0"/>
              <a:buChar char="o"/>
            </a:pPr>
            <a:r>
              <a:rPr lang="nl-NL" sz="2000">
                <a:latin typeface="+mn-lt"/>
                <a:cs typeface="Calibri Light"/>
              </a:rPr>
              <a:t>Digitale geletterdheid special</a:t>
            </a:r>
          </a:p>
          <a:p>
            <a:pPr>
              <a:buFont typeface="Arial" panose="020B0604020202020204" pitchFamily="34" charset="0"/>
              <a:buChar char="•"/>
            </a:pPr>
            <a:r>
              <a:rPr lang="nl-NL" sz="2000">
                <a:latin typeface="+mn-lt"/>
              </a:rPr>
              <a:t>Ben je jonger dan 35 jaar? Vind gelijkgestemden op </a:t>
            </a:r>
            <a:r>
              <a:rPr lang="nl-NL" sz="2000">
                <a:latin typeface="+mn-lt"/>
                <a:hlinkClick r:id="rId5"/>
              </a:rPr>
              <a:t>Jong Bibliotheek Netwerk</a:t>
            </a:r>
            <a:endParaRPr lang="nl-NL" sz="2000">
              <a:latin typeface="+mn-lt"/>
            </a:endParaRPr>
          </a:p>
          <a:p>
            <a:pPr>
              <a:buFont typeface="Arial" panose="020B0604020202020204" pitchFamily="34" charset="0"/>
              <a:buChar char="•"/>
            </a:pPr>
            <a:r>
              <a:rPr lang="nl-NL" sz="2000">
                <a:latin typeface="+mn-lt"/>
                <a:ea typeface="+mj-lt"/>
                <a:cs typeface="+mj-lt"/>
                <a:hlinkClick r:id="rId6"/>
              </a:rPr>
              <a:t>Digitale geletterdheid jeugd | Bnetwerk (bibliotheeknetwerk.nl)</a:t>
            </a:r>
          </a:p>
          <a:p>
            <a:endParaRPr lang="nl-NL">
              <a:cs typeface="Calibri Light"/>
            </a:endParaRPr>
          </a:p>
          <a:p>
            <a:endParaRPr lang="nl-NL"/>
          </a:p>
        </p:txBody>
      </p:sp>
    </p:spTree>
    <p:extLst>
      <p:ext uri="{BB962C8B-B14F-4D97-AF65-F5344CB8AC3E}">
        <p14:creationId xmlns:p14="http://schemas.microsoft.com/office/powerpoint/2010/main" val="2751551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B9624084-DEAC-40D9-8CB1-66898A60BF89}"/>
              </a:ext>
            </a:extLst>
          </p:cNvPr>
          <p:cNvSpPr>
            <a:spLocks noGrp="1"/>
          </p:cNvSpPr>
          <p:nvPr>
            <p:ph type="title"/>
          </p:nvPr>
        </p:nvSpPr>
        <p:spPr>
          <a:xfrm>
            <a:off x="1262430" y="1015547"/>
            <a:ext cx="9324007" cy="661171"/>
          </a:xfrm>
        </p:spPr>
        <p:txBody>
          <a:bodyPr>
            <a:normAutofit/>
          </a:bodyPr>
          <a:lstStyle/>
          <a:p>
            <a:r>
              <a:rPr lang="nl-NL"/>
              <a:t>Jouw boekenlijst</a:t>
            </a:r>
          </a:p>
        </p:txBody>
      </p:sp>
      <p:sp>
        <p:nvSpPr>
          <p:cNvPr id="7" name="Tijdelijke aanduiding voor tekst 6">
            <a:extLst>
              <a:ext uri="{FF2B5EF4-FFF2-40B4-BE49-F238E27FC236}">
                <a16:creationId xmlns:a16="http://schemas.microsoft.com/office/drawing/2014/main" id="{50108B87-6EEE-43E2-AB07-16BA529853A5}"/>
              </a:ext>
            </a:extLst>
          </p:cNvPr>
          <p:cNvSpPr>
            <a:spLocks noGrp="1"/>
          </p:cNvSpPr>
          <p:nvPr>
            <p:ph type="body" sz="quarter" idx="13"/>
          </p:nvPr>
        </p:nvSpPr>
        <p:spPr>
          <a:xfrm>
            <a:off x="1275813" y="2068025"/>
            <a:ext cx="8556556" cy="3774428"/>
          </a:xfrm>
        </p:spPr>
        <p:txBody>
          <a:bodyPr>
            <a:normAutofit/>
          </a:bodyPr>
          <a:lstStyle/>
          <a:p>
            <a:endParaRPr lang="nl-NL"/>
          </a:p>
          <a:p>
            <a:pPr marL="0" indent="0">
              <a:buNone/>
            </a:pPr>
            <a:endParaRPr lang="nl-NL"/>
          </a:p>
          <a:p>
            <a:endParaRPr lang="nl-NL"/>
          </a:p>
          <a:p>
            <a:endParaRPr lang="nl-NL"/>
          </a:p>
        </p:txBody>
      </p:sp>
      <p:sp>
        <p:nvSpPr>
          <p:cNvPr id="9" name="Titel 4">
            <a:extLst>
              <a:ext uri="{FF2B5EF4-FFF2-40B4-BE49-F238E27FC236}">
                <a16:creationId xmlns:a16="http://schemas.microsoft.com/office/drawing/2014/main" id="{988E46F6-1DEB-C4C0-B276-5E4FD451548F}"/>
              </a:ext>
            </a:extLst>
          </p:cNvPr>
          <p:cNvSpPr txBox="1">
            <a:spLocks/>
          </p:cNvSpPr>
          <p:nvPr/>
        </p:nvSpPr>
        <p:spPr>
          <a:xfrm>
            <a:off x="1257205" y="4805598"/>
            <a:ext cx="9324007" cy="661171"/>
          </a:xfrm>
          <a:prstGeom prst="rect">
            <a:avLst/>
          </a:prstGeom>
        </p:spPr>
        <p:txBody>
          <a:bodyPr vert="horz" lIns="0" tIns="0" rIns="0" bIns="0" rtlCol="0" anchor="ctr">
            <a:normAutofit/>
          </a:bodyPr>
          <a:lstStyle>
            <a:lvl1pPr algn="l" defTabSz="914400" rtl="0" eaLnBrk="1" latinLnBrk="0" hangingPunct="1">
              <a:lnSpc>
                <a:spcPct val="80000"/>
              </a:lnSpc>
              <a:spcBef>
                <a:spcPct val="0"/>
              </a:spcBef>
              <a:buNone/>
              <a:defRPr sz="4000" b="1" kern="1200">
                <a:solidFill>
                  <a:srgbClr val="008ACE"/>
                </a:solidFill>
                <a:latin typeface="+mn-lt"/>
                <a:ea typeface="+mj-ea"/>
                <a:cs typeface="+mj-cs"/>
              </a:defRPr>
            </a:lvl1pPr>
          </a:lstStyle>
          <a:p>
            <a:r>
              <a:rPr lang="nl-NL" sz="1800" b="0">
                <a:solidFill>
                  <a:schemeClr val="tx1"/>
                </a:solidFill>
              </a:rPr>
              <a:t>Klik op de cover voor een directe link naar bibliotheek.nl</a:t>
            </a:r>
          </a:p>
          <a:p>
            <a:r>
              <a:rPr lang="nl-NL" sz="1800" b="0">
                <a:solidFill>
                  <a:schemeClr val="tx1"/>
                </a:solidFill>
              </a:rPr>
              <a:t>Vind meer bronnen over mediaopvoeding op </a:t>
            </a:r>
            <a:r>
              <a:rPr lang="nl-NL" sz="1800" b="0">
                <a:solidFill>
                  <a:schemeClr val="tx1"/>
                </a:solidFill>
                <a:hlinkClick r:id="rId3"/>
              </a:rPr>
              <a:t>deze pagina van het NJI</a:t>
            </a:r>
            <a:endParaRPr lang="nl-NL" sz="1800" b="0">
              <a:solidFill>
                <a:schemeClr val="tx1"/>
              </a:solidFill>
            </a:endParaRPr>
          </a:p>
        </p:txBody>
      </p:sp>
      <p:pic>
        <p:nvPicPr>
          <p:cNvPr id="10" name="Afbeelding 9">
            <a:hlinkClick r:id="rId4"/>
            <a:extLst>
              <a:ext uri="{FF2B5EF4-FFF2-40B4-BE49-F238E27FC236}">
                <a16:creationId xmlns:a16="http://schemas.microsoft.com/office/drawing/2014/main" id="{A7F0A52C-56F2-5DD6-C455-E2526C6B5A88}"/>
              </a:ext>
            </a:extLst>
          </p:cNvPr>
          <p:cNvPicPr>
            <a:picLocks noChangeAspect="1"/>
          </p:cNvPicPr>
          <p:nvPr/>
        </p:nvPicPr>
        <p:blipFill>
          <a:blip r:embed="rId5"/>
          <a:stretch>
            <a:fillRect/>
          </a:stretch>
        </p:blipFill>
        <p:spPr>
          <a:xfrm>
            <a:off x="1355869" y="1672950"/>
            <a:ext cx="1831750" cy="2930800"/>
          </a:xfrm>
          <a:prstGeom prst="rect">
            <a:avLst/>
          </a:prstGeom>
        </p:spPr>
      </p:pic>
      <p:pic>
        <p:nvPicPr>
          <p:cNvPr id="12" name="Afbeelding 11">
            <a:hlinkClick r:id="rId6"/>
            <a:extLst>
              <a:ext uri="{FF2B5EF4-FFF2-40B4-BE49-F238E27FC236}">
                <a16:creationId xmlns:a16="http://schemas.microsoft.com/office/drawing/2014/main" id="{F8374ED1-498D-84C6-F70F-C9CB87F1788D}"/>
              </a:ext>
            </a:extLst>
          </p:cNvPr>
          <p:cNvPicPr>
            <a:picLocks noChangeAspect="1"/>
          </p:cNvPicPr>
          <p:nvPr/>
        </p:nvPicPr>
        <p:blipFill>
          <a:blip r:embed="rId7"/>
          <a:stretch>
            <a:fillRect/>
          </a:stretch>
        </p:blipFill>
        <p:spPr>
          <a:xfrm>
            <a:off x="3875382" y="1783080"/>
            <a:ext cx="1863813" cy="2646834"/>
          </a:xfrm>
          <a:prstGeom prst="rect">
            <a:avLst/>
          </a:prstGeom>
        </p:spPr>
      </p:pic>
      <p:pic>
        <p:nvPicPr>
          <p:cNvPr id="2" name="Afbeelding 1">
            <a:hlinkClick r:id="rId8"/>
            <a:extLst>
              <a:ext uri="{FF2B5EF4-FFF2-40B4-BE49-F238E27FC236}">
                <a16:creationId xmlns:a16="http://schemas.microsoft.com/office/drawing/2014/main" id="{18ADC5E2-835B-F915-89B2-6D27DEA79170}"/>
              </a:ext>
            </a:extLst>
          </p:cNvPr>
          <p:cNvPicPr>
            <a:picLocks noChangeAspect="1"/>
          </p:cNvPicPr>
          <p:nvPr/>
        </p:nvPicPr>
        <p:blipFill rotWithShape="1">
          <a:blip r:embed="rId9"/>
          <a:srcRect t="3359" b="3963"/>
          <a:stretch/>
        </p:blipFill>
        <p:spPr>
          <a:xfrm>
            <a:off x="8901336" y="1767457"/>
            <a:ext cx="1862063" cy="2646834"/>
          </a:xfrm>
          <a:prstGeom prst="rect">
            <a:avLst/>
          </a:prstGeom>
        </p:spPr>
      </p:pic>
      <p:pic>
        <p:nvPicPr>
          <p:cNvPr id="3" name="Afbeelding 2">
            <a:hlinkClick r:id="rId10"/>
            <a:extLst>
              <a:ext uri="{FF2B5EF4-FFF2-40B4-BE49-F238E27FC236}">
                <a16:creationId xmlns:a16="http://schemas.microsoft.com/office/drawing/2014/main" id="{546B5CCE-4088-2C4A-D122-9A7CC41871FC}"/>
              </a:ext>
            </a:extLst>
          </p:cNvPr>
          <p:cNvPicPr>
            <a:picLocks noChangeAspect="1"/>
          </p:cNvPicPr>
          <p:nvPr/>
        </p:nvPicPr>
        <p:blipFill>
          <a:blip r:embed="rId11"/>
          <a:stretch>
            <a:fillRect/>
          </a:stretch>
        </p:blipFill>
        <p:spPr>
          <a:xfrm>
            <a:off x="6182538" y="1672950"/>
            <a:ext cx="2275455" cy="2862936"/>
          </a:xfrm>
          <a:prstGeom prst="rect">
            <a:avLst/>
          </a:prstGeom>
        </p:spPr>
      </p:pic>
    </p:spTree>
    <p:extLst>
      <p:ext uri="{BB962C8B-B14F-4D97-AF65-F5344CB8AC3E}">
        <p14:creationId xmlns:p14="http://schemas.microsoft.com/office/powerpoint/2010/main" val="35859819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9D7B28-6EAD-4E28-B9C9-93AC4988BA3C}"/>
              </a:ext>
            </a:extLst>
          </p:cNvPr>
          <p:cNvSpPr>
            <a:spLocks noGrp="1"/>
          </p:cNvSpPr>
          <p:nvPr>
            <p:ph type="title"/>
          </p:nvPr>
        </p:nvSpPr>
        <p:spPr/>
        <p:txBody>
          <a:bodyPr/>
          <a:lstStyle/>
          <a:p>
            <a:r>
              <a:rPr lang="nl-NL"/>
              <a:t>Om te luisteren/kijken</a:t>
            </a:r>
          </a:p>
        </p:txBody>
      </p:sp>
      <p:sp>
        <p:nvSpPr>
          <p:cNvPr id="5" name="Tijdelijke aanduiding voor tekst 5">
            <a:extLst>
              <a:ext uri="{FF2B5EF4-FFF2-40B4-BE49-F238E27FC236}">
                <a16:creationId xmlns:a16="http://schemas.microsoft.com/office/drawing/2014/main" id="{487BD38B-860B-4A99-93E5-5C70D5D77E04}"/>
              </a:ext>
            </a:extLst>
          </p:cNvPr>
          <p:cNvSpPr>
            <a:spLocks noGrp="1"/>
          </p:cNvSpPr>
          <p:nvPr>
            <p:ph type="body" sz="quarter" idx="13"/>
          </p:nvPr>
        </p:nvSpPr>
        <p:spPr>
          <a:xfrm>
            <a:off x="912955" y="1710654"/>
            <a:ext cx="5400000" cy="4635825"/>
          </a:xfrm>
        </p:spPr>
        <p:txBody>
          <a:bodyPr vert="horz" lIns="0" tIns="0" rIns="0" bIns="0" rtlCol="0" anchor="t">
            <a:normAutofit lnSpcReduction="10000"/>
          </a:bodyPr>
          <a:lstStyle/>
          <a:p>
            <a:pPr marL="0" indent="0">
              <a:buNone/>
            </a:pPr>
            <a:endParaRPr lang="nl-NL" sz="1800">
              <a:latin typeface="Calibri"/>
              <a:ea typeface="Calibri" panose="020F0502020204030204" pitchFamily="34" charset="0"/>
              <a:cs typeface="Calibri"/>
            </a:endParaRPr>
          </a:p>
          <a:p>
            <a:pPr>
              <a:buFont typeface="Arial" panose="020B0604020202020204" pitchFamily="34" charset="0"/>
              <a:buChar char="•"/>
            </a:pPr>
            <a:r>
              <a:rPr lang="nl-NL" sz="1800">
                <a:latin typeface="Calibri"/>
                <a:ea typeface="Calibri" panose="020F0502020204030204" pitchFamily="34" charset="0"/>
                <a:cs typeface="Calibri"/>
              </a:rPr>
              <a:t>Podcast ‘Media Ouders’ diverse afleveringen </a:t>
            </a:r>
            <a:r>
              <a:rPr lang="nl-NL" sz="1800">
                <a:latin typeface="Calibri"/>
                <a:ea typeface="Calibri" panose="020F0502020204030204" pitchFamily="34" charset="0"/>
                <a:cs typeface="Calibri"/>
                <a:hlinkClick r:id="rId3"/>
              </a:rPr>
              <a:t>https://www.probiblio.nl/podcast-media-ouders/</a:t>
            </a:r>
            <a:endParaRPr lang="nl-NL" sz="1800">
              <a:latin typeface="Calibri"/>
              <a:ea typeface="Calibri" panose="020F0502020204030204" pitchFamily="34" charset="0"/>
              <a:cs typeface="Calibri"/>
            </a:endParaRPr>
          </a:p>
          <a:p>
            <a:pPr>
              <a:buFont typeface="Arial" panose="020B0604020202020204" pitchFamily="34" charset="0"/>
              <a:buChar char="•"/>
            </a:pPr>
            <a:r>
              <a:rPr lang="nl-NL" sz="1800">
                <a:effectLst/>
                <a:latin typeface="Calibri"/>
                <a:ea typeface="Calibri" panose="020F0502020204030204" pitchFamily="34" charset="0"/>
                <a:cs typeface="Calibri"/>
              </a:rPr>
              <a:t>Podcast </a:t>
            </a:r>
            <a:r>
              <a:rPr lang="nl-NL" sz="1800">
                <a:latin typeface="Calibri"/>
                <a:ea typeface="Calibri" panose="020F0502020204030204" pitchFamily="34" charset="0"/>
                <a:cs typeface="Calibri"/>
              </a:rPr>
              <a:t>‘Even over mijn kind’ </a:t>
            </a:r>
            <a:r>
              <a:rPr lang="nl-NL" sz="1800">
                <a:latin typeface="Calibri"/>
                <a:ea typeface="Calibri" panose="020F0502020204030204" pitchFamily="34" charset="0"/>
                <a:cs typeface="Calibri"/>
                <a:hlinkClick r:id="rId4"/>
              </a:rPr>
              <a:t>https://open.spotify.com/episode/78sQuhN0eK5oPV4X86LgeE?si=aae70d3a86f14dd3</a:t>
            </a:r>
            <a:endParaRPr lang="nl-NL" sz="1800">
              <a:latin typeface="Calibri"/>
              <a:ea typeface="Calibri" panose="020F0502020204030204" pitchFamily="34" charset="0"/>
              <a:cs typeface="Calibri"/>
            </a:endParaRPr>
          </a:p>
          <a:p>
            <a:pPr>
              <a:buFont typeface="Arial" panose="020B0604020202020204" pitchFamily="34" charset="0"/>
              <a:buChar char="•"/>
            </a:pPr>
            <a:r>
              <a:rPr lang="nl-NL" sz="1800">
                <a:effectLst/>
                <a:latin typeface="Calibri"/>
                <a:ea typeface="Calibri" panose="020F0502020204030204" pitchFamily="34" charset="0"/>
                <a:cs typeface="Calibri"/>
              </a:rPr>
              <a:t>Podcast </a:t>
            </a:r>
            <a:r>
              <a:rPr lang="nl-NL" sz="1800">
                <a:latin typeface="Calibri"/>
                <a:ea typeface="Calibri" panose="020F0502020204030204" pitchFamily="34" charset="0"/>
                <a:cs typeface="Calibri"/>
              </a:rPr>
              <a:t>‘Mediamomentje’ diverse afleveringen </a:t>
            </a:r>
            <a:r>
              <a:rPr lang="nl-NL" sz="1800">
                <a:latin typeface="Calibri"/>
                <a:ea typeface="Calibri" panose="020F0502020204030204" pitchFamily="34" charset="0"/>
                <a:cs typeface="Calibri"/>
                <a:hlinkClick r:id="rId5"/>
              </a:rPr>
              <a:t>https://open.spotify.com/show/496xWScBRcDdqOYUyaGiJP?si=adb9c0cfd88d44e4</a:t>
            </a:r>
            <a:endParaRPr lang="nl-NL" sz="1800">
              <a:latin typeface="Calibri"/>
              <a:ea typeface="Calibri" panose="020F0502020204030204" pitchFamily="34" charset="0"/>
              <a:cs typeface="Calibri"/>
            </a:endParaRPr>
          </a:p>
          <a:p>
            <a:pPr>
              <a:buFont typeface="Arial" panose="020B0604020202020204" pitchFamily="34" charset="0"/>
              <a:buChar char="•"/>
            </a:pPr>
            <a:r>
              <a:rPr lang="nl-NL" sz="1800">
                <a:effectLst/>
                <a:latin typeface="Calibri"/>
                <a:ea typeface="Calibri" panose="020F0502020204030204" pitchFamily="34" charset="0"/>
                <a:cs typeface="Calibri"/>
              </a:rPr>
              <a:t>Het </a:t>
            </a:r>
            <a:r>
              <a:rPr lang="nl-NL" sz="1800" err="1">
                <a:effectLst/>
                <a:latin typeface="Calibri"/>
                <a:ea typeface="Calibri" panose="020F0502020204030204" pitchFamily="34" charset="0"/>
                <a:cs typeface="Calibri"/>
              </a:rPr>
              <a:t>inspiratiewebinar</a:t>
            </a:r>
            <a:r>
              <a:rPr lang="nl-NL" sz="1800">
                <a:effectLst/>
                <a:latin typeface="Calibri"/>
                <a:ea typeface="Calibri" panose="020F0502020204030204" pitchFamily="34" charset="0"/>
                <a:cs typeface="Calibri"/>
              </a:rPr>
              <a:t> van de Media Ukkiedage</a:t>
            </a:r>
            <a:r>
              <a:rPr lang="nl-NL" sz="1800">
                <a:latin typeface="Calibri"/>
                <a:ea typeface="Calibri" panose="020F0502020204030204" pitchFamily="34" charset="0"/>
                <a:cs typeface="Calibri"/>
              </a:rPr>
              <a:t>n 2023 </a:t>
            </a:r>
            <a:r>
              <a:rPr lang="nl-NL" sz="1800">
                <a:latin typeface="Calibri"/>
                <a:ea typeface="Calibri" panose="020F0502020204030204" pitchFamily="34" charset="0"/>
                <a:cs typeface="Calibri"/>
                <a:hlinkClick r:id="rId6"/>
              </a:rPr>
              <a:t>https://www.youtube.com/watch?app=desktop&amp;v=TAeIzVh5jto</a:t>
            </a:r>
            <a:endParaRPr lang="nl-NL" sz="1800">
              <a:latin typeface="Calibri"/>
              <a:ea typeface="Calibri" panose="020F0502020204030204" pitchFamily="34" charset="0"/>
              <a:cs typeface="Calibri"/>
            </a:endParaRPr>
          </a:p>
          <a:p>
            <a:pPr>
              <a:buFont typeface="Arial" panose="020B0604020202020204" pitchFamily="34" charset="0"/>
              <a:buChar char="•"/>
            </a:pPr>
            <a:r>
              <a:rPr lang="nl-NL" sz="1800">
                <a:effectLst/>
                <a:latin typeface="Calibri"/>
                <a:ea typeface="Calibri" panose="020F0502020204030204" pitchFamily="34" charset="0"/>
                <a:cs typeface="Calibri"/>
              </a:rPr>
              <a:t>Een uitwerking van een </a:t>
            </a:r>
            <a:r>
              <a:rPr lang="nl-NL" sz="1800">
                <a:latin typeface="Calibri"/>
                <a:ea typeface="Calibri" panose="020F0502020204030204" pitchFamily="34" charset="0"/>
                <a:cs typeface="Calibri"/>
              </a:rPr>
              <a:t>goed voorbeeld: </a:t>
            </a:r>
            <a:r>
              <a:rPr lang="nl-NL" sz="1800" err="1">
                <a:latin typeface="Calibri"/>
                <a:ea typeface="Calibri" panose="020F0502020204030204" pitchFamily="34" charset="0"/>
                <a:cs typeface="Calibri"/>
              </a:rPr>
              <a:t>mediaopvoeding</a:t>
            </a:r>
            <a:r>
              <a:rPr lang="nl-NL" sz="1800">
                <a:latin typeface="Calibri"/>
                <a:ea typeface="Calibri" panose="020F0502020204030204" pitchFamily="34" charset="0"/>
                <a:cs typeface="Calibri"/>
              </a:rPr>
              <a:t> in de kinderopvang stimuleren met digitale prentenboeken: </a:t>
            </a:r>
            <a:r>
              <a:rPr lang="nl-NL" sz="1800">
                <a:latin typeface="Calibri"/>
                <a:ea typeface="Calibri" panose="020F0502020204030204" pitchFamily="34" charset="0"/>
                <a:cs typeface="Calibri"/>
                <a:hlinkClick r:id="rId7"/>
              </a:rPr>
              <a:t>https://www.probiblio.nl/mediaopvoeding-in-de-kinderopvang-stimuleren-gebruik-digitale-prentenboeken/</a:t>
            </a:r>
            <a:endParaRPr lang="nl-NL" sz="1800">
              <a:latin typeface="Calibri"/>
              <a:ea typeface="Calibri" panose="020F0502020204030204" pitchFamily="34" charset="0"/>
              <a:cs typeface="Calibri"/>
            </a:endParaRPr>
          </a:p>
          <a:p>
            <a:pPr>
              <a:buFont typeface="Arial" panose="020B0604020202020204" pitchFamily="34" charset="0"/>
              <a:buChar char="•"/>
            </a:pPr>
            <a:endParaRPr lang="nl-NL" sz="1800">
              <a:effectLst/>
              <a:latin typeface="Calibri"/>
              <a:ea typeface="Calibri" panose="020F0502020204030204" pitchFamily="34" charset="0"/>
              <a:cs typeface="Calibri"/>
            </a:endParaRPr>
          </a:p>
          <a:p>
            <a:pPr marL="0" indent="0">
              <a:buNone/>
            </a:pPr>
            <a:endParaRPr lang="nl-NL" sz="1800"/>
          </a:p>
          <a:p>
            <a:endParaRPr lang="nl-NL" sz="1800"/>
          </a:p>
          <a:p>
            <a:pPr>
              <a:buFont typeface="Arial" panose="020B0604020202020204" pitchFamily="34" charset="0"/>
              <a:buChar char="•"/>
            </a:pPr>
            <a:endParaRPr lang="nl-NL" sz="1800">
              <a:latin typeface="Calibri"/>
              <a:ea typeface="Calibri" panose="020F0502020204030204" pitchFamily="34" charset="0"/>
              <a:cs typeface="Calibri"/>
            </a:endParaRPr>
          </a:p>
          <a:p>
            <a:pPr marL="0" indent="0">
              <a:buNone/>
            </a:pPr>
            <a:endParaRPr lang="nl-NL" sz="1800">
              <a:latin typeface="Calibri"/>
              <a:ea typeface="Calibri" panose="020F0502020204030204" pitchFamily="34" charset="0"/>
              <a:cs typeface="Calibri"/>
            </a:endParaRPr>
          </a:p>
          <a:p>
            <a:pPr marL="0" indent="0">
              <a:buNone/>
            </a:pPr>
            <a:endParaRPr lang="nl-NL" sz="1800" u="sng">
              <a:solidFill>
                <a:srgbClr val="0563C1"/>
              </a:solidFill>
              <a:effectLst/>
              <a:latin typeface="Calibri"/>
              <a:ea typeface="Calibri" panose="020F0502020204030204" pitchFamily="34" charset="0"/>
              <a:cs typeface="Calibri"/>
            </a:endParaRPr>
          </a:p>
          <a:p>
            <a:pPr marL="0" indent="0">
              <a:buNone/>
            </a:pPr>
            <a:endParaRPr lang="nl-NL" sz="3100"/>
          </a:p>
          <a:p>
            <a:pPr>
              <a:buFontTx/>
              <a:buChar char="-"/>
            </a:pPr>
            <a:endParaRPr lang="nl-NL"/>
          </a:p>
          <a:p>
            <a:pPr>
              <a:buFontTx/>
              <a:buChar char="-"/>
            </a:pPr>
            <a:endParaRPr lang="nl-NL"/>
          </a:p>
          <a:p>
            <a:pPr marL="0" indent="0">
              <a:buNone/>
            </a:pPr>
            <a:endParaRPr lang="nl-NL"/>
          </a:p>
          <a:p>
            <a:endParaRPr lang="nl-NL" b="1"/>
          </a:p>
        </p:txBody>
      </p:sp>
      <p:sp>
        <p:nvSpPr>
          <p:cNvPr id="6" name="Rectangle 5">
            <a:extLst>
              <a:ext uri="{FF2B5EF4-FFF2-40B4-BE49-F238E27FC236}">
                <a16:creationId xmlns:a16="http://schemas.microsoft.com/office/drawing/2014/main" id="{F3EEF190-C5A3-DC49-E210-CB7157307C16}"/>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pic>
        <p:nvPicPr>
          <p:cNvPr id="4" name="Afbeelding 3" descr="Glimlachende vrouw met oordopjes">
            <a:extLst>
              <a:ext uri="{FF2B5EF4-FFF2-40B4-BE49-F238E27FC236}">
                <a16:creationId xmlns:a16="http://schemas.microsoft.com/office/drawing/2014/main" id="{8043C907-4878-E205-D4A4-86321A85FF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92000" y="1939636"/>
            <a:ext cx="5400000" cy="3603336"/>
          </a:xfrm>
          <a:prstGeom prst="rect">
            <a:avLst/>
          </a:prstGeom>
        </p:spPr>
      </p:pic>
    </p:spTree>
    <p:extLst>
      <p:ext uri="{BB962C8B-B14F-4D97-AF65-F5344CB8AC3E}">
        <p14:creationId xmlns:p14="http://schemas.microsoft.com/office/powerpoint/2010/main" val="41580692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EBBE39-515D-F918-215C-671F5CD773F6}"/>
              </a:ext>
            </a:extLst>
          </p:cNvPr>
          <p:cNvSpPr>
            <a:spLocks noGrp="1"/>
          </p:cNvSpPr>
          <p:nvPr>
            <p:ph type="title"/>
          </p:nvPr>
        </p:nvSpPr>
        <p:spPr/>
        <p:txBody>
          <a:bodyPr/>
          <a:lstStyle/>
          <a:p>
            <a:r>
              <a:rPr lang="nl-NL"/>
              <a:t>Welkom collega!</a:t>
            </a:r>
          </a:p>
        </p:txBody>
      </p:sp>
      <p:sp>
        <p:nvSpPr>
          <p:cNvPr id="3" name="Tijdelijke aanduiding voor tekst 2">
            <a:extLst>
              <a:ext uri="{FF2B5EF4-FFF2-40B4-BE49-F238E27FC236}">
                <a16:creationId xmlns:a16="http://schemas.microsoft.com/office/drawing/2014/main" id="{E0ECFA2F-EE65-D2B8-F22B-3C60FB06E5B6}"/>
              </a:ext>
            </a:extLst>
          </p:cNvPr>
          <p:cNvSpPr>
            <a:spLocks noGrp="1"/>
          </p:cNvSpPr>
          <p:nvPr>
            <p:ph type="body" sz="quarter" idx="13"/>
          </p:nvPr>
        </p:nvSpPr>
        <p:spPr>
          <a:xfrm>
            <a:off x="1275813" y="2068025"/>
            <a:ext cx="4042873" cy="3774428"/>
          </a:xfrm>
        </p:spPr>
        <p:txBody>
          <a:bodyPr>
            <a:normAutofit/>
          </a:bodyPr>
          <a:lstStyle/>
          <a:p>
            <a:pPr marL="0" indent="0">
              <a:buNone/>
            </a:pPr>
            <a:r>
              <a:rPr lang="nl-NL" b="1"/>
              <a:t>Jij gaat aan de slag met </a:t>
            </a:r>
            <a:r>
              <a:rPr lang="nl-NL" b="1" err="1"/>
              <a:t>mediaopvoeding</a:t>
            </a:r>
            <a:r>
              <a:rPr lang="nl-NL" b="1"/>
              <a:t> voor kleintjes</a:t>
            </a:r>
          </a:p>
          <a:p>
            <a:pPr marL="0" indent="0">
              <a:buNone/>
            </a:pPr>
            <a:r>
              <a:rPr lang="nl-NL">
                <a:latin typeface="+mn-lt"/>
              </a:rPr>
              <a:t>Dit document helpt je, want het verzamelt basisinformatie die jij goed kan gebruiken in jouw werk.</a:t>
            </a:r>
          </a:p>
        </p:txBody>
      </p:sp>
      <p:pic>
        <p:nvPicPr>
          <p:cNvPr id="4" name="Afbeelding 3" descr="Afbeelding met tekst, handschrift, schermopname, diagram&#10;&#10;Automatisch gegenereerde beschrijving">
            <a:extLst>
              <a:ext uri="{FF2B5EF4-FFF2-40B4-BE49-F238E27FC236}">
                <a16:creationId xmlns:a16="http://schemas.microsoft.com/office/drawing/2014/main" id="{841D92A3-0AC2-B60D-6467-FA40C63FC8A5}"/>
              </a:ext>
            </a:extLst>
          </p:cNvPr>
          <p:cNvPicPr>
            <a:picLocks noChangeAspect="1"/>
          </p:cNvPicPr>
          <p:nvPr/>
        </p:nvPicPr>
        <p:blipFill>
          <a:blip r:embed="rId3"/>
          <a:stretch>
            <a:fillRect/>
          </a:stretch>
        </p:blipFill>
        <p:spPr>
          <a:xfrm>
            <a:off x="6216424" y="1733550"/>
            <a:ext cx="5909582" cy="3390900"/>
          </a:xfrm>
          <a:prstGeom prst="rect">
            <a:avLst/>
          </a:prstGeom>
        </p:spPr>
      </p:pic>
    </p:spTree>
    <p:extLst>
      <p:ext uri="{BB962C8B-B14F-4D97-AF65-F5344CB8AC3E}">
        <p14:creationId xmlns:p14="http://schemas.microsoft.com/office/powerpoint/2010/main" val="34947604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4CFF60-AFD5-58BC-9E68-27B016526481}"/>
              </a:ext>
            </a:extLst>
          </p:cNvPr>
          <p:cNvSpPr>
            <a:spLocks noGrp="1"/>
          </p:cNvSpPr>
          <p:nvPr>
            <p:ph type="title"/>
          </p:nvPr>
        </p:nvSpPr>
        <p:spPr/>
        <p:txBody>
          <a:bodyPr/>
          <a:lstStyle/>
          <a:p>
            <a:r>
              <a:rPr lang="nl-NL">
                <a:cs typeface="Calibri"/>
              </a:rPr>
              <a:t>Suggesties voor materialen</a:t>
            </a:r>
            <a:endParaRPr lang="nl-NL"/>
          </a:p>
        </p:txBody>
      </p:sp>
      <p:pic>
        <p:nvPicPr>
          <p:cNvPr id="4" name="Afbeelding 3" descr="Afbeelding met tekst, tekenfilm, clipart, tekening&#10;&#10;Automatisch gegenereerde beschrijving">
            <a:extLst>
              <a:ext uri="{FF2B5EF4-FFF2-40B4-BE49-F238E27FC236}">
                <a16:creationId xmlns:a16="http://schemas.microsoft.com/office/drawing/2014/main" id="{D89B320A-51DC-FAC9-B185-6C36B3407E89}"/>
              </a:ext>
            </a:extLst>
          </p:cNvPr>
          <p:cNvPicPr>
            <a:picLocks noChangeAspect="1"/>
          </p:cNvPicPr>
          <p:nvPr/>
        </p:nvPicPr>
        <p:blipFill>
          <a:blip r:embed="rId2"/>
          <a:stretch>
            <a:fillRect/>
          </a:stretch>
        </p:blipFill>
        <p:spPr>
          <a:xfrm>
            <a:off x="1965474" y="1528908"/>
            <a:ext cx="7950679" cy="4943454"/>
          </a:xfrm>
          <a:prstGeom prst="rect">
            <a:avLst/>
          </a:prstGeom>
        </p:spPr>
      </p:pic>
    </p:spTree>
    <p:extLst>
      <p:ext uri="{BB962C8B-B14F-4D97-AF65-F5344CB8AC3E}">
        <p14:creationId xmlns:p14="http://schemas.microsoft.com/office/powerpoint/2010/main" val="6109371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63AAFC-4829-8A84-04CA-1D3E056CEEA1}"/>
              </a:ext>
            </a:extLst>
          </p:cNvPr>
          <p:cNvSpPr>
            <a:spLocks noGrp="1"/>
          </p:cNvSpPr>
          <p:nvPr>
            <p:ph type="title"/>
          </p:nvPr>
        </p:nvSpPr>
        <p:spPr/>
        <p:txBody>
          <a:bodyPr/>
          <a:lstStyle/>
          <a:p>
            <a:r>
              <a:rPr lang="nl-NL"/>
              <a:t>Enkele suggesties voor materialen</a:t>
            </a:r>
          </a:p>
        </p:txBody>
      </p:sp>
      <p:pic>
        <p:nvPicPr>
          <p:cNvPr id="4" name="Afbeelding 3">
            <a:extLst>
              <a:ext uri="{FF2B5EF4-FFF2-40B4-BE49-F238E27FC236}">
                <a16:creationId xmlns:a16="http://schemas.microsoft.com/office/drawing/2014/main" id="{CF7934F7-867D-C25B-CEC2-8FD1B818713F}"/>
              </a:ext>
            </a:extLst>
          </p:cNvPr>
          <p:cNvPicPr>
            <a:picLocks noChangeAspect="1"/>
          </p:cNvPicPr>
          <p:nvPr/>
        </p:nvPicPr>
        <p:blipFill>
          <a:blip r:embed="rId3"/>
          <a:stretch>
            <a:fillRect/>
          </a:stretch>
        </p:blipFill>
        <p:spPr>
          <a:xfrm>
            <a:off x="8574104" y="1508392"/>
            <a:ext cx="3011706" cy="3011706"/>
          </a:xfrm>
          <a:prstGeom prst="rect">
            <a:avLst/>
          </a:prstGeom>
        </p:spPr>
      </p:pic>
      <p:sp>
        <p:nvSpPr>
          <p:cNvPr id="5" name="Tekstvak 4">
            <a:extLst>
              <a:ext uri="{FF2B5EF4-FFF2-40B4-BE49-F238E27FC236}">
                <a16:creationId xmlns:a16="http://schemas.microsoft.com/office/drawing/2014/main" id="{D447E85E-E39E-0A29-7779-DB9EDF90DF92}"/>
              </a:ext>
            </a:extLst>
          </p:cNvPr>
          <p:cNvSpPr txBox="1"/>
          <p:nvPr/>
        </p:nvSpPr>
        <p:spPr>
          <a:xfrm>
            <a:off x="8815733" y="4185920"/>
            <a:ext cx="2528449" cy="646331"/>
          </a:xfrm>
          <a:prstGeom prst="rect">
            <a:avLst/>
          </a:prstGeom>
          <a:noFill/>
        </p:spPr>
        <p:txBody>
          <a:bodyPr wrap="none" rtlCol="0">
            <a:spAutoFit/>
          </a:bodyPr>
          <a:lstStyle/>
          <a:p>
            <a:r>
              <a:rPr lang="nl-NL" err="1"/>
              <a:t>Marbotic</a:t>
            </a:r>
            <a:r>
              <a:rPr lang="nl-NL"/>
              <a:t> Smart Letters, </a:t>
            </a:r>
            <a:br>
              <a:rPr lang="nl-NL"/>
            </a:br>
            <a:r>
              <a:rPr lang="nl-NL"/>
              <a:t>een recensie vind je </a:t>
            </a:r>
            <a:r>
              <a:rPr lang="nl-NL">
                <a:hlinkClick r:id="rId4"/>
              </a:rPr>
              <a:t>hier</a:t>
            </a:r>
            <a:r>
              <a:rPr lang="nl-NL"/>
              <a:t> </a:t>
            </a:r>
          </a:p>
        </p:txBody>
      </p:sp>
      <p:pic>
        <p:nvPicPr>
          <p:cNvPr id="6" name="Afbeelding 5">
            <a:extLst>
              <a:ext uri="{FF2B5EF4-FFF2-40B4-BE49-F238E27FC236}">
                <a16:creationId xmlns:a16="http://schemas.microsoft.com/office/drawing/2014/main" id="{19D5E478-3F39-33DA-CC75-509CA3D396C0}"/>
              </a:ext>
            </a:extLst>
          </p:cNvPr>
          <p:cNvPicPr>
            <a:picLocks noChangeAspect="1"/>
          </p:cNvPicPr>
          <p:nvPr/>
        </p:nvPicPr>
        <p:blipFill>
          <a:blip r:embed="rId5"/>
          <a:stretch>
            <a:fillRect/>
          </a:stretch>
        </p:blipFill>
        <p:spPr>
          <a:xfrm>
            <a:off x="990916" y="1942682"/>
            <a:ext cx="2143125" cy="2143125"/>
          </a:xfrm>
          <a:prstGeom prst="rect">
            <a:avLst/>
          </a:prstGeom>
        </p:spPr>
      </p:pic>
      <p:sp>
        <p:nvSpPr>
          <p:cNvPr id="7" name="Tekstvak 6">
            <a:extLst>
              <a:ext uri="{FF2B5EF4-FFF2-40B4-BE49-F238E27FC236}">
                <a16:creationId xmlns:a16="http://schemas.microsoft.com/office/drawing/2014/main" id="{B7254B17-5427-E225-20C4-E17BF8502E5C}"/>
              </a:ext>
            </a:extLst>
          </p:cNvPr>
          <p:cNvSpPr txBox="1"/>
          <p:nvPr/>
        </p:nvSpPr>
        <p:spPr>
          <a:xfrm>
            <a:off x="847818" y="4196932"/>
            <a:ext cx="3297462" cy="646332"/>
          </a:xfrm>
          <a:prstGeom prst="rect">
            <a:avLst/>
          </a:prstGeom>
          <a:noFill/>
        </p:spPr>
        <p:txBody>
          <a:bodyPr wrap="square" rtlCol="0">
            <a:spAutoFit/>
          </a:bodyPr>
          <a:lstStyle/>
          <a:p>
            <a:r>
              <a:rPr lang="nl-NL"/>
              <a:t>Eerst een verhaal lezen en dan de route nalopen met </a:t>
            </a:r>
            <a:r>
              <a:rPr lang="nl-NL" err="1"/>
              <a:t>Bee</a:t>
            </a:r>
            <a:r>
              <a:rPr lang="nl-NL"/>
              <a:t>-Bot</a:t>
            </a:r>
          </a:p>
        </p:txBody>
      </p:sp>
      <p:pic>
        <p:nvPicPr>
          <p:cNvPr id="1028" name="Picture 4" descr="Bij kikker thuis - prentenboek - Kinderboekenweek - bij mij thuis">
            <a:extLst>
              <a:ext uri="{FF2B5EF4-FFF2-40B4-BE49-F238E27FC236}">
                <a16:creationId xmlns:a16="http://schemas.microsoft.com/office/drawing/2014/main" id="{87E0BC12-DBAD-5BD9-7B03-AE10439D58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2510" y="1965675"/>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a:extLst>
              <a:ext uri="{FF2B5EF4-FFF2-40B4-BE49-F238E27FC236}">
                <a16:creationId xmlns:a16="http://schemas.microsoft.com/office/drawing/2014/main" id="{BEC80D66-2918-1117-0410-EF1779F08F4A}"/>
              </a:ext>
            </a:extLst>
          </p:cNvPr>
          <p:cNvSpPr txBox="1"/>
          <p:nvPr/>
        </p:nvSpPr>
        <p:spPr>
          <a:xfrm>
            <a:off x="4732232" y="4270007"/>
            <a:ext cx="3011705" cy="646331"/>
          </a:xfrm>
          <a:prstGeom prst="rect">
            <a:avLst/>
          </a:prstGeom>
          <a:noFill/>
        </p:spPr>
        <p:txBody>
          <a:bodyPr wrap="square" rtlCol="0">
            <a:spAutoFit/>
          </a:bodyPr>
          <a:lstStyle/>
          <a:p>
            <a:r>
              <a:rPr lang="nl-NL"/>
              <a:t>Stap ín het prentenboek met </a:t>
            </a:r>
            <a:br>
              <a:rPr lang="nl-NL"/>
            </a:br>
            <a:r>
              <a:rPr lang="nl-NL"/>
              <a:t>een </a:t>
            </a:r>
            <a:r>
              <a:rPr lang="nl-NL" i="1"/>
              <a:t>green screen</a:t>
            </a:r>
            <a:r>
              <a:rPr lang="nl-NL"/>
              <a:t> </a:t>
            </a:r>
          </a:p>
        </p:txBody>
      </p:sp>
      <p:sp>
        <p:nvSpPr>
          <p:cNvPr id="9" name="Tekstvak 8">
            <a:extLst>
              <a:ext uri="{FF2B5EF4-FFF2-40B4-BE49-F238E27FC236}">
                <a16:creationId xmlns:a16="http://schemas.microsoft.com/office/drawing/2014/main" id="{E0F3692D-2BD5-D7D7-51E6-A821AD01B273}"/>
              </a:ext>
            </a:extLst>
          </p:cNvPr>
          <p:cNvSpPr txBox="1"/>
          <p:nvPr/>
        </p:nvSpPr>
        <p:spPr>
          <a:xfrm>
            <a:off x="827496" y="5344160"/>
            <a:ext cx="10232738" cy="646331"/>
          </a:xfrm>
          <a:prstGeom prst="rect">
            <a:avLst/>
          </a:prstGeom>
          <a:noFill/>
        </p:spPr>
        <p:txBody>
          <a:bodyPr wrap="none" lIns="91440" tIns="45720" rIns="91440" bIns="45720" rtlCol="0" anchor="t">
            <a:spAutoFit/>
          </a:bodyPr>
          <a:lstStyle/>
          <a:p>
            <a:r>
              <a:rPr lang="nl-NL"/>
              <a:t>Andere voorbeelden: kinderpodcasts, digitale prentenboeken in allerlei talen, foto’s maken in de omgeving </a:t>
            </a:r>
            <a:br>
              <a:rPr lang="nl-NL"/>
            </a:br>
            <a:r>
              <a:rPr lang="nl-NL"/>
              <a:t>die je ook in een prentenboek hebt gezien, voorlezen en spelletjes spelen in de Nijntje-app.</a:t>
            </a:r>
          </a:p>
        </p:txBody>
      </p:sp>
    </p:spTree>
    <p:extLst>
      <p:ext uri="{BB962C8B-B14F-4D97-AF65-F5344CB8AC3E}">
        <p14:creationId xmlns:p14="http://schemas.microsoft.com/office/powerpoint/2010/main" val="13325154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EBBE39-515D-F918-215C-671F5CD773F6}"/>
              </a:ext>
            </a:extLst>
          </p:cNvPr>
          <p:cNvSpPr>
            <a:spLocks noGrp="1"/>
          </p:cNvSpPr>
          <p:nvPr>
            <p:ph type="title"/>
          </p:nvPr>
        </p:nvSpPr>
        <p:spPr/>
        <p:txBody>
          <a:bodyPr>
            <a:normAutofit/>
          </a:bodyPr>
          <a:lstStyle/>
          <a:p>
            <a:r>
              <a:rPr lang="nl-NL" err="1"/>
              <a:t>Probiblio</a:t>
            </a:r>
            <a:r>
              <a:rPr lang="nl-NL"/>
              <a:t> voor bibliotheken</a:t>
            </a:r>
          </a:p>
        </p:txBody>
      </p:sp>
      <p:sp>
        <p:nvSpPr>
          <p:cNvPr id="3" name="Tijdelijke aanduiding voor tekst 2">
            <a:extLst>
              <a:ext uri="{FF2B5EF4-FFF2-40B4-BE49-F238E27FC236}">
                <a16:creationId xmlns:a16="http://schemas.microsoft.com/office/drawing/2014/main" id="{E0ECFA2F-EE65-D2B8-F22B-3C60FB06E5B6}"/>
              </a:ext>
            </a:extLst>
          </p:cNvPr>
          <p:cNvSpPr>
            <a:spLocks noGrp="1"/>
          </p:cNvSpPr>
          <p:nvPr>
            <p:ph type="body" sz="quarter" idx="13"/>
          </p:nvPr>
        </p:nvSpPr>
        <p:spPr>
          <a:xfrm>
            <a:off x="1275813" y="2068025"/>
            <a:ext cx="9339396" cy="3774428"/>
          </a:xfrm>
        </p:spPr>
        <p:txBody>
          <a:bodyPr vert="horz" lIns="0" tIns="0" rIns="0" bIns="0" rtlCol="0" anchor="t">
            <a:noAutofit/>
          </a:bodyPr>
          <a:lstStyle/>
          <a:p>
            <a:pPr>
              <a:buFont typeface="Arial" panose="020B0604020202020204" pitchFamily="34" charset="0"/>
              <a:buChar char="•"/>
            </a:pPr>
            <a:r>
              <a:rPr lang="nl-NL" sz="2400">
                <a:solidFill>
                  <a:srgbClr val="3B3B3B"/>
                </a:solidFill>
                <a:ea typeface="+mj-lt"/>
                <a:cs typeface="+mj-lt"/>
              </a:rPr>
              <a:t>Het zal je vast niet zijn ontgaan dat bibliotheken een flinke transformatie doormaken. Het</a:t>
            </a:r>
            <a:r>
              <a:rPr lang="nl-NL" sz="2400" b="0" i="0">
                <a:solidFill>
                  <a:srgbClr val="3B3B3B"/>
                </a:solidFill>
                <a:effectLst/>
                <a:ea typeface="+mj-lt"/>
                <a:cs typeface="+mj-lt"/>
              </a:rPr>
              <a:t> </a:t>
            </a:r>
            <a:r>
              <a:rPr lang="nl-NL" sz="2400">
                <a:solidFill>
                  <a:srgbClr val="3B3B3B"/>
                </a:solidFill>
                <a:ea typeface="+mj-lt"/>
                <a:cs typeface="+mj-lt"/>
              </a:rPr>
              <a:t>zijn meer </a:t>
            </a:r>
            <a:r>
              <a:rPr lang="nl-NL" sz="2400" b="0" i="0">
                <a:solidFill>
                  <a:srgbClr val="3B3B3B"/>
                </a:solidFill>
                <a:effectLst/>
                <a:ea typeface="+mj-lt"/>
                <a:cs typeface="+mj-lt"/>
              </a:rPr>
              <a:t>en </a:t>
            </a:r>
            <a:r>
              <a:rPr lang="nl-NL" sz="2400">
                <a:solidFill>
                  <a:srgbClr val="3B3B3B"/>
                </a:solidFill>
                <a:ea typeface="+mj-lt"/>
                <a:cs typeface="+mj-lt"/>
              </a:rPr>
              <a:t>meer plekken waar mensen elkaar ontmoeten </a:t>
            </a:r>
            <a:r>
              <a:rPr lang="nl-NL" sz="2400" b="0" i="0">
                <a:solidFill>
                  <a:srgbClr val="3B3B3B"/>
                </a:solidFill>
                <a:effectLst/>
                <a:ea typeface="+mj-lt"/>
                <a:cs typeface="+mj-lt"/>
              </a:rPr>
              <a:t>en </a:t>
            </a:r>
            <a:r>
              <a:rPr lang="nl-NL" sz="2400">
                <a:solidFill>
                  <a:srgbClr val="3B3B3B"/>
                </a:solidFill>
                <a:ea typeface="+mj-lt"/>
                <a:cs typeface="+mj-lt"/>
              </a:rPr>
              <a:t>hulp </a:t>
            </a:r>
            <a:r>
              <a:rPr lang="nl-NL" sz="2400" b="0" i="0">
                <a:solidFill>
                  <a:srgbClr val="3B3B3B"/>
                </a:solidFill>
                <a:effectLst/>
                <a:ea typeface="+mj-lt"/>
                <a:cs typeface="+mj-lt"/>
              </a:rPr>
              <a:t>en informatie</a:t>
            </a:r>
            <a:r>
              <a:rPr lang="nl-NL" sz="2400">
                <a:solidFill>
                  <a:srgbClr val="3B3B3B"/>
                </a:solidFill>
                <a:ea typeface="+mj-lt"/>
                <a:cs typeface="+mj-lt"/>
              </a:rPr>
              <a:t> krijgen die hen verder brengt op persoonlijk, cultureel of maatschappelijk vlak. Bij die verandering helpt </a:t>
            </a:r>
            <a:r>
              <a:rPr lang="nl-NL" sz="2400">
                <a:solidFill>
                  <a:srgbClr val="3B3B3B"/>
                </a:solidFill>
                <a:ea typeface="+mj-lt"/>
                <a:cs typeface="+mj-lt"/>
                <a:hlinkClick r:id="rId2"/>
              </a:rPr>
              <a:t>Probiblio</a:t>
            </a:r>
            <a:r>
              <a:rPr lang="nl-NL" sz="2400" b="0" i="0">
                <a:solidFill>
                  <a:srgbClr val="3B3B3B"/>
                </a:solidFill>
                <a:effectLst/>
                <a:ea typeface="+mj-lt"/>
                <a:cs typeface="+mj-lt"/>
              </a:rPr>
              <a:t>, </a:t>
            </a:r>
            <a:r>
              <a:rPr lang="nl-NL" sz="2400">
                <a:solidFill>
                  <a:srgbClr val="3B3B3B"/>
                </a:solidFill>
                <a:ea typeface="+mj-lt"/>
                <a:cs typeface="+mj-lt"/>
              </a:rPr>
              <a:t>vanuit haar wettelijke taak maar vooral vanuit grote betrokkenheid </a:t>
            </a:r>
            <a:r>
              <a:rPr lang="nl-NL" sz="2400" b="0" i="0">
                <a:solidFill>
                  <a:srgbClr val="3B3B3B"/>
                </a:solidFill>
                <a:effectLst/>
                <a:ea typeface="+mj-lt"/>
                <a:cs typeface="+mj-lt"/>
              </a:rPr>
              <a:t>en </a:t>
            </a:r>
            <a:r>
              <a:rPr lang="nl-NL" sz="2400">
                <a:solidFill>
                  <a:srgbClr val="3B3B3B"/>
                </a:solidFill>
                <a:ea typeface="+mj-lt"/>
                <a:cs typeface="+mj-lt"/>
              </a:rPr>
              <a:t>een warm hart voor de bibliotheken!</a:t>
            </a:r>
            <a:endParaRPr lang="nl-NL" sz="2400" b="0" i="0">
              <a:solidFill>
                <a:srgbClr val="3B3B3B"/>
              </a:solidFill>
              <a:effectLst/>
              <a:cs typeface="Calibri Light"/>
            </a:endParaRPr>
          </a:p>
          <a:p>
            <a:pPr>
              <a:buFont typeface="Arial" panose="020B0604020202020204" pitchFamily="34" charset="0"/>
              <a:buChar char="•"/>
            </a:pPr>
            <a:r>
              <a:rPr lang="nl-NL" sz="2400">
                <a:solidFill>
                  <a:srgbClr val="454545"/>
                </a:solidFill>
                <a:ea typeface="+mj-lt"/>
                <a:cs typeface="+mj-lt"/>
              </a:rPr>
              <a:t>Ons team van gedreven adviseurs </a:t>
            </a:r>
            <a:r>
              <a:rPr lang="nl-NL" sz="2400" b="0" i="0">
                <a:solidFill>
                  <a:srgbClr val="454545"/>
                </a:solidFill>
                <a:effectLst/>
                <a:ea typeface="+mj-lt"/>
                <a:cs typeface="+mj-lt"/>
              </a:rPr>
              <a:t>en </a:t>
            </a:r>
            <a:r>
              <a:rPr lang="nl-NL" sz="2400">
                <a:solidFill>
                  <a:srgbClr val="454545"/>
                </a:solidFill>
                <a:ea typeface="+mj-lt"/>
                <a:cs typeface="+mj-lt"/>
              </a:rPr>
              <a:t>specialisten – ieder op hun eigen vakgebied – is altijd op zoek naar het beste resultaat</a:t>
            </a:r>
            <a:r>
              <a:rPr lang="nl-NL" sz="2400" b="0" i="0">
                <a:solidFill>
                  <a:srgbClr val="454545"/>
                </a:solidFill>
                <a:effectLst/>
                <a:ea typeface="+mj-lt"/>
                <a:cs typeface="+mj-lt"/>
              </a:rPr>
              <a:t>.</a:t>
            </a:r>
            <a:r>
              <a:rPr lang="nl-NL" sz="2400">
                <a:solidFill>
                  <a:srgbClr val="454545"/>
                </a:solidFill>
                <a:ea typeface="+mj-lt"/>
                <a:cs typeface="+mj-lt"/>
              </a:rPr>
              <a:t> Op basis van onderzoek en data, verschaffen we steeds nieuwe inzichten.</a:t>
            </a:r>
            <a:endParaRPr lang="nl-NL" sz="2400" b="0" i="0">
              <a:solidFill>
                <a:srgbClr val="454545"/>
              </a:solidFill>
              <a:effectLst/>
              <a:ea typeface="+mj-lt"/>
              <a:cs typeface="+mj-lt"/>
            </a:endParaRPr>
          </a:p>
          <a:p>
            <a:pPr>
              <a:buFont typeface="Arial" panose="020B0604020202020204" pitchFamily="34" charset="0"/>
              <a:buChar char="•"/>
            </a:pPr>
            <a:r>
              <a:rPr lang="nl-NL" sz="2400">
                <a:solidFill>
                  <a:srgbClr val="454545"/>
                </a:solidFill>
                <a:ea typeface="+mj-lt"/>
                <a:cs typeface="+mj-lt"/>
              </a:rPr>
              <a:t>Bibliotheken verbinden onze samenleving. Met onze professionele dienstverlening doen </a:t>
            </a:r>
            <a:r>
              <a:rPr lang="nl-NL" sz="2400" b="0" i="0">
                <a:solidFill>
                  <a:srgbClr val="454545"/>
                </a:solidFill>
                <a:effectLst/>
                <a:ea typeface="+mj-lt"/>
                <a:cs typeface="+mj-lt"/>
              </a:rPr>
              <a:t>we er </a:t>
            </a:r>
            <a:r>
              <a:rPr lang="nl-NL" sz="2400">
                <a:solidFill>
                  <a:srgbClr val="454545"/>
                </a:solidFill>
                <a:ea typeface="+mj-lt"/>
                <a:cs typeface="+mj-lt"/>
              </a:rPr>
              <a:t>alles aan om deze maatschappelijke waarde verder te vergroten</a:t>
            </a:r>
            <a:r>
              <a:rPr lang="nl-NL" sz="2400" b="0" i="0">
                <a:solidFill>
                  <a:srgbClr val="454545"/>
                </a:solidFill>
                <a:effectLst/>
                <a:ea typeface="+mj-lt"/>
                <a:cs typeface="+mj-lt"/>
              </a:rPr>
              <a:t>.</a:t>
            </a:r>
          </a:p>
        </p:txBody>
      </p:sp>
    </p:spTree>
    <p:extLst>
      <p:ext uri="{BB962C8B-B14F-4D97-AF65-F5344CB8AC3E}">
        <p14:creationId xmlns:p14="http://schemas.microsoft.com/office/powerpoint/2010/main" val="815862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tekst, handschrift, clipart, illustratie&#10;&#10;Automatisch gegenereerde beschrijving">
            <a:extLst>
              <a:ext uri="{FF2B5EF4-FFF2-40B4-BE49-F238E27FC236}">
                <a16:creationId xmlns:a16="http://schemas.microsoft.com/office/drawing/2014/main" id="{E1AC65E6-27AC-BF73-AD9A-C469DAB38DD3}"/>
              </a:ext>
            </a:extLst>
          </p:cNvPr>
          <p:cNvPicPr>
            <a:picLocks noChangeAspect="1"/>
          </p:cNvPicPr>
          <p:nvPr/>
        </p:nvPicPr>
        <p:blipFill>
          <a:blip r:embed="rId2"/>
          <a:stretch>
            <a:fillRect/>
          </a:stretch>
        </p:blipFill>
        <p:spPr>
          <a:xfrm>
            <a:off x="2267474" y="837481"/>
            <a:ext cx="7672687" cy="5437516"/>
          </a:xfrm>
          <a:prstGeom prst="rect">
            <a:avLst/>
          </a:prstGeom>
        </p:spPr>
      </p:pic>
    </p:spTree>
    <p:extLst>
      <p:ext uri="{BB962C8B-B14F-4D97-AF65-F5344CB8AC3E}">
        <p14:creationId xmlns:p14="http://schemas.microsoft.com/office/powerpoint/2010/main" val="3010757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891874-8F77-D0AC-D0E9-CC0DCDAF2815}"/>
              </a:ext>
            </a:extLst>
          </p:cNvPr>
          <p:cNvSpPr>
            <a:spLocks noGrp="1"/>
          </p:cNvSpPr>
          <p:nvPr>
            <p:ph type="title"/>
          </p:nvPr>
        </p:nvSpPr>
        <p:spPr/>
        <p:txBody>
          <a:bodyPr/>
          <a:lstStyle/>
          <a:p>
            <a:r>
              <a:rPr lang="nl-NL"/>
              <a:t>Wat heb je aan dit document?</a:t>
            </a:r>
          </a:p>
        </p:txBody>
      </p:sp>
      <p:sp>
        <p:nvSpPr>
          <p:cNvPr id="3" name="Tijdelijke aanduiding voor tekst 2">
            <a:extLst>
              <a:ext uri="{FF2B5EF4-FFF2-40B4-BE49-F238E27FC236}">
                <a16:creationId xmlns:a16="http://schemas.microsoft.com/office/drawing/2014/main" id="{9ED5C5EC-8A80-0CFC-71F1-6D1B3F2B458E}"/>
              </a:ext>
            </a:extLst>
          </p:cNvPr>
          <p:cNvSpPr>
            <a:spLocks noGrp="1"/>
          </p:cNvSpPr>
          <p:nvPr>
            <p:ph type="body" sz="quarter" idx="13"/>
          </p:nvPr>
        </p:nvSpPr>
        <p:spPr>
          <a:xfrm>
            <a:off x="1275813" y="2068024"/>
            <a:ext cx="9548131" cy="3778757"/>
          </a:xfrm>
        </p:spPr>
        <p:txBody>
          <a:bodyPr/>
          <a:lstStyle/>
          <a:p>
            <a:pPr>
              <a:buFont typeface="Arial" panose="020B0604020202020204" pitchFamily="34" charset="0"/>
              <a:buChar char="•"/>
            </a:pPr>
            <a:r>
              <a:rPr lang="nl-NL">
                <a:latin typeface="+mn-lt"/>
              </a:rPr>
              <a:t>Je vindt hier allerlei belangrijke bronnen zoals artikelen, onderzoeken, opleidingen, trainingen, boeken en </a:t>
            </a:r>
            <a:r>
              <a:rPr lang="nl-NL" err="1">
                <a:latin typeface="+mn-lt"/>
              </a:rPr>
              <a:t>webinars</a:t>
            </a:r>
            <a:r>
              <a:rPr lang="nl-NL">
                <a:latin typeface="+mn-lt"/>
              </a:rPr>
              <a:t> etc. die jou helpen om je werk goed te kunnen doen</a:t>
            </a:r>
          </a:p>
          <a:p>
            <a:pPr>
              <a:buFont typeface="Arial" panose="020B0604020202020204" pitchFamily="34" charset="0"/>
              <a:buChar char="•"/>
            </a:pPr>
            <a:r>
              <a:rPr lang="nl-NL">
                <a:latin typeface="+mn-lt"/>
              </a:rPr>
              <a:t>Zo maak jij een vliegende start in jouw rol in het samenwerken met de kinderopvang, het consultatiebureau en het primair onderwijs</a:t>
            </a:r>
          </a:p>
          <a:p>
            <a:pPr>
              <a:buFont typeface="Arial" panose="020B0604020202020204" pitchFamily="34" charset="0"/>
              <a:buChar char="•"/>
            </a:pPr>
            <a:r>
              <a:rPr lang="nl-NL">
                <a:latin typeface="+mn-lt"/>
              </a:rPr>
              <a:t>Ook is dit een handig naslagwerk als je de belangrijkste bronnen wilt terugvinden. </a:t>
            </a:r>
          </a:p>
        </p:txBody>
      </p:sp>
    </p:spTree>
    <p:extLst>
      <p:ext uri="{BB962C8B-B14F-4D97-AF65-F5344CB8AC3E}">
        <p14:creationId xmlns:p14="http://schemas.microsoft.com/office/powerpoint/2010/main" val="4274823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D3DD1B-5409-1C7F-0757-953F35EAA5D4}"/>
              </a:ext>
            </a:extLst>
          </p:cNvPr>
          <p:cNvSpPr>
            <a:spLocks noGrp="1"/>
          </p:cNvSpPr>
          <p:nvPr>
            <p:ph type="title"/>
          </p:nvPr>
        </p:nvSpPr>
        <p:spPr/>
        <p:txBody>
          <a:bodyPr/>
          <a:lstStyle/>
          <a:p>
            <a:r>
              <a:rPr lang="nl-NL"/>
              <a:t>Inhoudsopgave</a:t>
            </a:r>
          </a:p>
        </p:txBody>
      </p:sp>
      <p:sp>
        <p:nvSpPr>
          <p:cNvPr id="3" name="Tijdelijke aanduiding voor tekst 2">
            <a:extLst>
              <a:ext uri="{FF2B5EF4-FFF2-40B4-BE49-F238E27FC236}">
                <a16:creationId xmlns:a16="http://schemas.microsoft.com/office/drawing/2014/main" id="{288E13A0-CFF9-738E-D241-D4253B273F3F}"/>
              </a:ext>
            </a:extLst>
          </p:cNvPr>
          <p:cNvSpPr>
            <a:spLocks noGrp="1"/>
          </p:cNvSpPr>
          <p:nvPr>
            <p:ph type="body" sz="quarter" idx="13"/>
          </p:nvPr>
        </p:nvSpPr>
        <p:spPr>
          <a:xfrm>
            <a:off x="1275813" y="1909875"/>
            <a:ext cx="4509610" cy="3932578"/>
          </a:xfrm>
        </p:spPr>
        <p:txBody>
          <a:bodyPr vert="horz" lIns="0" tIns="0" rIns="0" bIns="0" rtlCol="0" anchor="t">
            <a:normAutofit fontScale="85000" lnSpcReduction="20000"/>
          </a:bodyPr>
          <a:lstStyle/>
          <a:p>
            <a:pPr>
              <a:buFont typeface="Wingdings" panose="05000000000000000000" pitchFamily="2" charset="2"/>
              <a:buChar char="§"/>
            </a:pPr>
            <a:r>
              <a:rPr lang="nl-NL">
                <a:cs typeface="Calibri Light"/>
              </a:rPr>
              <a:t>Onze adviseurs digitale geletterdheid/ mediaopvoeding</a:t>
            </a:r>
            <a:endParaRPr lang="nl-NL"/>
          </a:p>
          <a:p>
            <a:r>
              <a:rPr lang="nl-NL">
                <a:cs typeface="Calibri Light"/>
              </a:rPr>
              <a:t>De combinatie taal en digitaal</a:t>
            </a:r>
          </a:p>
          <a:p>
            <a:r>
              <a:rPr lang="nl-NL">
                <a:cs typeface="Calibri Light"/>
              </a:rPr>
              <a:t>Wat staat er op de agenda?</a:t>
            </a:r>
          </a:p>
          <a:p>
            <a:r>
              <a:rPr lang="nl-NL">
                <a:cs typeface="Calibri Light"/>
              </a:rPr>
              <a:t>Campagnes en websites</a:t>
            </a:r>
          </a:p>
          <a:p>
            <a:r>
              <a:rPr lang="nl-NL">
                <a:cs typeface="Calibri Light"/>
              </a:rPr>
              <a:t>Meer context over mediaopvoeding</a:t>
            </a:r>
          </a:p>
          <a:p>
            <a:r>
              <a:rPr lang="nl-NL">
                <a:cs typeface="Calibri Light"/>
              </a:rPr>
              <a:t>Cursussen via </a:t>
            </a:r>
            <a:r>
              <a:rPr lang="nl-NL" err="1">
                <a:cs typeface="Calibri Light"/>
              </a:rPr>
              <a:t>Bibliotheekcampus</a:t>
            </a:r>
            <a:endParaRPr lang="nl-NL">
              <a:cs typeface="Calibri Light"/>
            </a:endParaRPr>
          </a:p>
          <a:p>
            <a:r>
              <a:rPr lang="nl-NL">
                <a:cs typeface="Calibri Light"/>
              </a:rPr>
              <a:t>Inspiratie om te volgen, te lezen en te luisteren</a:t>
            </a:r>
          </a:p>
          <a:p>
            <a:r>
              <a:rPr lang="nl-NL">
                <a:cs typeface="Calibri Light"/>
              </a:rPr>
              <a:t>Materialen</a:t>
            </a:r>
          </a:p>
          <a:p>
            <a:endParaRPr lang="nl-NL">
              <a:cs typeface="Calibri Light"/>
            </a:endParaRPr>
          </a:p>
          <a:p>
            <a:endParaRPr lang="nl-NL">
              <a:cs typeface="Calibri Light"/>
            </a:endParaRPr>
          </a:p>
          <a:p>
            <a:endParaRPr lang="nl-NL">
              <a:cs typeface="Calibri Light"/>
            </a:endParaRPr>
          </a:p>
          <a:p>
            <a:endParaRPr lang="nl-NL">
              <a:cs typeface="Calibri Light"/>
            </a:endParaRPr>
          </a:p>
        </p:txBody>
      </p:sp>
      <p:pic>
        <p:nvPicPr>
          <p:cNvPr id="4" name="Afbeelding 3" descr="Afbeelding met tekst, tekenfilm, handschrift, clipart&#10;&#10;Automatisch gegenereerde beschrijving">
            <a:extLst>
              <a:ext uri="{FF2B5EF4-FFF2-40B4-BE49-F238E27FC236}">
                <a16:creationId xmlns:a16="http://schemas.microsoft.com/office/drawing/2014/main" id="{24A64333-4216-5391-F43C-9C847ACA1B99}"/>
              </a:ext>
            </a:extLst>
          </p:cNvPr>
          <p:cNvPicPr>
            <a:picLocks noChangeAspect="1"/>
          </p:cNvPicPr>
          <p:nvPr/>
        </p:nvPicPr>
        <p:blipFill>
          <a:blip r:embed="rId3"/>
          <a:stretch>
            <a:fillRect/>
          </a:stretch>
        </p:blipFill>
        <p:spPr>
          <a:xfrm>
            <a:off x="6097857" y="943905"/>
            <a:ext cx="5618357" cy="3464777"/>
          </a:xfrm>
          <a:prstGeom prst="rect">
            <a:avLst/>
          </a:prstGeom>
        </p:spPr>
      </p:pic>
    </p:spTree>
    <p:extLst>
      <p:ext uri="{BB962C8B-B14F-4D97-AF65-F5344CB8AC3E}">
        <p14:creationId xmlns:p14="http://schemas.microsoft.com/office/powerpoint/2010/main" val="32789852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BCA880-5AF4-C6BA-ADFD-B902C36FEFBC}"/>
              </a:ext>
            </a:extLst>
          </p:cNvPr>
          <p:cNvSpPr>
            <a:spLocks noGrp="1"/>
          </p:cNvSpPr>
          <p:nvPr>
            <p:ph type="title"/>
          </p:nvPr>
        </p:nvSpPr>
        <p:spPr>
          <a:xfrm>
            <a:off x="1240237" y="795436"/>
            <a:ext cx="9711525" cy="661171"/>
          </a:xfrm>
        </p:spPr>
        <p:txBody>
          <a:bodyPr>
            <a:normAutofit fontScale="90000"/>
          </a:bodyPr>
          <a:lstStyle/>
          <a:p>
            <a:br>
              <a:rPr lang="nl-NL"/>
            </a:br>
            <a:r>
              <a:rPr lang="nl-NL"/>
              <a:t>Maak een kennismakingsafspraak met de adviseurs of neem contact op bij vragen</a:t>
            </a:r>
          </a:p>
        </p:txBody>
      </p:sp>
      <p:sp>
        <p:nvSpPr>
          <p:cNvPr id="3" name="Tijdelijke aanduiding voor tekst 2">
            <a:extLst>
              <a:ext uri="{FF2B5EF4-FFF2-40B4-BE49-F238E27FC236}">
                <a16:creationId xmlns:a16="http://schemas.microsoft.com/office/drawing/2014/main" id="{D8549CC1-F125-045A-3335-B39A34A7D381}"/>
              </a:ext>
            </a:extLst>
          </p:cNvPr>
          <p:cNvSpPr>
            <a:spLocks noGrp="1"/>
          </p:cNvSpPr>
          <p:nvPr>
            <p:ph type="body" sz="quarter" idx="13"/>
          </p:nvPr>
        </p:nvSpPr>
        <p:spPr>
          <a:xfrm>
            <a:off x="1452658" y="2063408"/>
            <a:ext cx="2572632" cy="1937445"/>
          </a:xfrm>
        </p:spPr>
        <p:txBody>
          <a:bodyPr vert="horz" lIns="0" tIns="0" rIns="0" bIns="0" rtlCol="0" anchor="t">
            <a:normAutofit/>
          </a:bodyPr>
          <a:lstStyle/>
          <a:p>
            <a:pPr marL="0" indent="0">
              <a:buNone/>
            </a:pPr>
            <a:r>
              <a:rPr lang="nl-NL" sz="1400" b="1"/>
              <a:t>Charlotte Lehmann</a:t>
            </a:r>
          </a:p>
          <a:p>
            <a:pPr marL="0" indent="0">
              <a:buNone/>
            </a:pPr>
            <a:r>
              <a:rPr lang="nl-NL" sz="1400"/>
              <a:t>Adviseur primair onderwijs en kinderopvang</a:t>
            </a:r>
            <a:br>
              <a:rPr lang="nl-NL" sz="1400"/>
            </a:br>
            <a:r>
              <a:rPr lang="nl-NL" sz="1400">
                <a:hlinkClick r:id="rId3"/>
              </a:rPr>
              <a:t>CLehman@probiblio.nl</a:t>
            </a:r>
            <a:endParaRPr lang="nl-NL" sz="1400"/>
          </a:p>
          <a:p>
            <a:pPr marL="0" indent="0">
              <a:buNone/>
            </a:pPr>
            <a:r>
              <a:rPr lang="nl-NL" sz="1050" b="1" i="0">
                <a:solidFill>
                  <a:srgbClr val="3B3B3B"/>
                </a:solidFill>
                <a:effectLst/>
                <a:latin typeface="Fira Sans" panose="020B0503050000020004" pitchFamily="34" charset="0"/>
              </a:rPr>
              <a:t> </a:t>
            </a:r>
            <a:r>
              <a:rPr lang="nl-NL" sz="1050" b="1">
                <a:solidFill>
                  <a:srgbClr val="008BD0"/>
                </a:solidFill>
                <a:latin typeface="Fira Sans" panose="020B0503050000020004" pitchFamily="34" charset="0"/>
              </a:rPr>
              <a:t>06 22 71 45 79</a:t>
            </a:r>
            <a:endParaRPr lang="nl-NL" sz="1400"/>
          </a:p>
          <a:p>
            <a:pPr marL="0" indent="0">
              <a:buNone/>
            </a:pPr>
            <a:r>
              <a:rPr lang="nl-NL" sz="1400"/>
              <a:t>Je kunt bij mij terecht voor vragen over primair onderwijs en kinderopvang</a:t>
            </a:r>
            <a:endParaRPr lang="nl-NL" sz="1400">
              <a:cs typeface="Calibri Light"/>
            </a:endParaRPr>
          </a:p>
        </p:txBody>
      </p:sp>
      <p:sp>
        <p:nvSpPr>
          <p:cNvPr id="4" name="Tijdelijke aanduiding voor tekst 2">
            <a:extLst>
              <a:ext uri="{FF2B5EF4-FFF2-40B4-BE49-F238E27FC236}">
                <a16:creationId xmlns:a16="http://schemas.microsoft.com/office/drawing/2014/main" id="{6B75997E-3266-79E9-916A-19E956BE31A3}"/>
              </a:ext>
            </a:extLst>
          </p:cNvPr>
          <p:cNvSpPr txBox="1">
            <a:spLocks/>
          </p:cNvSpPr>
          <p:nvPr/>
        </p:nvSpPr>
        <p:spPr>
          <a:xfrm>
            <a:off x="8587812" y="2063409"/>
            <a:ext cx="2484210" cy="1937445"/>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Calibri Light" panose="020F0302020204030204" pitchFamily="34" charset="0"/>
              <a:buChar char="-"/>
              <a:defRPr sz="28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nl-NL" sz="1400" b="1"/>
              <a:t>Anniek Post</a:t>
            </a:r>
          </a:p>
          <a:p>
            <a:pPr marL="0" indent="0">
              <a:buFont typeface="Wingdings" panose="05000000000000000000" pitchFamily="2" charset="2"/>
              <a:buNone/>
            </a:pPr>
            <a:r>
              <a:rPr lang="nl-NL" sz="1400"/>
              <a:t>Adviseur digitale geletterdheid</a:t>
            </a:r>
            <a:br>
              <a:rPr lang="nl-NL" sz="1400"/>
            </a:br>
            <a:r>
              <a:rPr lang="nl-NL" sz="1400">
                <a:hlinkClick r:id="rId4"/>
              </a:rPr>
              <a:t>APost@probiblio.nl</a:t>
            </a:r>
            <a:endParaRPr lang="nl-NL" sz="1400"/>
          </a:p>
          <a:p>
            <a:pPr marL="0" indent="0">
              <a:buFont typeface="Wingdings" panose="05000000000000000000" pitchFamily="2" charset="2"/>
              <a:buNone/>
            </a:pPr>
            <a:r>
              <a:rPr lang="nl-NL" sz="1050" b="1">
                <a:solidFill>
                  <a:srgbClr val="008BD0"/>
                </a:solidFill>
                <a:latin typeface="Fira Sans" panose="020B0503050000020004" pitchFamily="34" charset="0"/>
              </a:rPr>
              <a:t>06 45 51 78 74</a:t>
            </a:r>
            <a:endParaRPr lang="nl-NL" sz="1400"/>
          </a:p>
          <a:p>
            <a:pPr marL="0" indent="0">
              <a:buFont typeface="Wingdings" panose="05000000000000000000" pitchFamily="2" charset="2"/>
              <a:buNone/>
            </a:pPr>
            <a:endParaRPr lang="nl-NL" sz="1400"/>
          </a:p>
          <a:p>
            <a:pPr marL="0" indent="0">
              <a:buFont typeface="Wingdings" panose="05000000000000000000" pitchFamily="2" charset="2"/>
              <a:buNone/>
            </a:pPr>
            <a:r>
              <a:rPr lang="nl-NL" sz="1400"/>
              <a:t>Je kunt bij mij terecht voor vragen over digitale geletterdheid</a:t>
            </a:r>
            <a:endParaRPr lang="nl-NL"/>
          </a:p>
        </p:txBody>
      </p:sp>
      <p:sp>
        <p:nvSpPr>
          <p:cNvPr id="5" name="Tijdelijke aanduiding voor tekst 2">
            <a:extLst>
              <a:ext uri="{FF2B5EF4-FFF2-40B4-BE49-F238E27FC236}">
                <a16:creationId xmlns:a16="http://schemas.microsoft.com/office/drawing/2014/main" id="{0148A63A-DFB4-821F-FDD9-DFAAFF2EB6BD}"/>
              </a:ext>
            </a:extLst>
          </p:cNvPr>
          <p:cNvSpPr txBox="1">
            <a:spLocks/>
          </p:cNvSpPr>
          <p:nvPr/>
        </p:nvSpPr>
        <p:spPr>
          <a:xfrm>
            <a:off x="5020235" y="2113599"/>
            <a:ext cx="2650033" cy="1937445"/>
          </a:xfrm>
          <a:prstGeom prst="rect">
            <a:avLst/>
          </a:prstGeom>
        </p:spPr>
        <p:txBody>
          <a:bodyPr vert="horz" lIns="0" tIns="0" rIns="0" bIns="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Calibri Light" panose="020F0302020204030204" pitchFamily="34" charset="0"/>
              <a:buChar char="-"/>
              <a:defRPr sz="28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nl-NL" sz="1400" b="1"/>
              <a:t>Maike van Pelt</a:t>
            </a:r>
          </a:p>
          <a:p>
            <a:pPr marL="0" indent="0">
              <a:buFont typeface="Wingdings" panose="05000000000000000000" pitchFamily="2" charset="2"/>
              <a:buNone/>
            </a:pPr>
            <a:r>
              <a:rPr lang="nl-NL" sz="1400"/>
              <a:t>Adviseur digitale geletterdheid en mediaopvoeding</a:t>
            </a:r>
            <a:br>
              <a:rPr lang="nl-NL" sz="1400"/>
            </a:br>
            <a:r>
              <a:rPr lang="nl-NL" sz="1400">
                <a:hlinkClick r:id="rId5"/>
              </a:rPr>
              <a:t>MvPelt@probiblio.nl</a:t>
            </a:r>
            <a:endParaRPr lang="nl-NL" sz="1400"/>
          </a:p>
          <a:p>
            <a:pPr marL="0" indent="0">
              <a:buFont typeface="Wingdings" panose="05000000000000000000" pitchFamily="2" charset="2"/>
              <a:buNone/>
            </a:pPr>
            <a:r>
              <a:rPr lang="nl-NL" sz="1050" b="1">
                <a:solidFill>
                  <a:srgbClr val="008BD0"/>
                </a:solidFill>
                <a:latin typeface="Fira Sans" panose="020B0503050000020004" pitchFamily="34" charset="0"/>
              </a:rPr>
              <a:t>06 24 53 83 52</a:t>
            </a:r>
            <a:endParaRPr lang="nl-NL" sz="1400">
              <a:solidFill>
                <a:srgbClr val="008BD0"/>
              </a:solidFill>
            </a:endParaRPr>
          </a:p>
          <a:p>
            <a:pPr marL="0" indent="0">
              <a:buNone/>
            </a:pPr>
            <a:r>
              <a:rPr lang="nl-NL" sz="1400"/>
              <a:t>Je kunt bij mij terecht voor vragen over digitale geletterdheid en mediaopvoeding</a:t>
            </a:r>
          </a:p>
          <a:p>
            <a:pPr marL="0" indent="0">
              <a:buFont typeface="Wingdings" panose="05000000000000000000" pitchFamily="2" charset="2"/>
              <a:buNone/>
            </a:pPr>
            <a:endParaRPr lang="nl-NL"/>
          </a:p>
        </p:txBody>
      </p:sp>
      <p:pic>
        <p:nvPicPr>
          <p:cNvPr id="10" name="Afbeelding 9">
            <a:extLst>
              <a:ext uri="{FF2B5EF4-FFF2-40B4-BE49-F238E27FC236}">
                <a16:creationId xmlns:a16="http://schemas.microsoft.com/office/drawing/2014/main" id="{5AE07337-8AD3-4C8C-FD52-756C9CAF3C4F}"/>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5020235" y="4051044"/>
            <a:ext cx="2484210" cy="2211572"/>
          </a:xfrm>
          <a:prstGeom prst="rect">
            <a:avLst/>
          </a:prstGeom>
        </p:spPr>
      </p:pic>
      <p:pic>
        <p:nvPicPr>
          <p:cNvPr id="8" name="Afbeelding 7" descr="Afbeelding met Menselijk gezicht, kleding, persoon, glimlach&#10;&#10;Automatisch gegenereerde beschrijving">
            <a:extLst>
              <a:ext uri="{FF2B5EF4-FFF2-40B4-BE49-F238E27FC236}">
                <a16:creationId xmlns:a16="http://schemas.microsoft.com/office/drawing/2014/main" id="{7B5FF14A-A131-AC5F-2EC6-7969891D8C88}"/>
              </a:ext>
            </a:extLst>
          </p:cNvPr>
          <p:cNvPicPr>
            <a:picLocks noChangeAspect="1"/>
          </p:cNvPicPr>
          <p:nvPr/>
        </p:nvPicPr>
        <p:blipFill rotWithShape="1">
          <a:blip r:embed="rId7">
            <a:extLst>
              <a:ext uri="{28A0092B-C50C-407E-A947-70E740481C1C}">
                <a14:useLocalDpi xmlns:a14="http://schemas.microsoft.com/office/drawing/2010/main" val="0"/>
              </a:ext>
            </a:extLst>
          </a:blip>
          <a:srcRect l="11332" r="13783"/>
          <a:stretch/>
        </p:blipFill>
        <p:spPr>
          <a:xfrm>
            <a:off x="8587812" y="4051044"/>
            <a:ext cx="2484210" cy="2211572"/>
          </a:xfrm>
          <a:prstGeom prst="rect">
            <a:avLst/>
          </a:prstGeom>
        </p:spPr>
      </p:pic>
      <p:pic>
        <p:nvPicPr>
          <p:cNvPr id="15" name="Afbeelding 14" descr="Afbeelding met persoon, Menselijk gezicht, glimlach, kleding&#10;&#10;Automatisch gegenereerde beschrijving">
            <a:extLst>
              <a:ext uri="{FF2B5EF4-FFF2-40B4-BE49-F238E27FC236}">
                <a16:creationId xmlns:a16="http://schemas.microsoft.com/office/drawing/2014/main" id="{B421B73F-BD9C-6D4E-1B15-E7AA1C573409}"/>
              </a:ext>
            </a:extLst>
          </p:cNvPr>
          <p:cNvPicPr>
            <a:picLocks noChangeAspect="1"/>
          </p:cNvPicPr>
          <p:nvPr/>
        </p:nvPicPr>
        <p:blipFill rotWithShape="1">
          <a:blip r:embed="rId8">
            <a:extLst>
              <a:ext uri="{28A0092B-C50C-407E-A947-70E740481C1C}">
                <a14:useLocalDpi xmlns:a14="http://schemas.microsoft.com/office/drawing/2010/main" val="0"/>
              </a:ext>
            </a:extLst>
          </a:blip>
          <a:srcRect l="17571" t="-1753" r="7543" b="1753"/>
          <a:stretch/>
        </p:blipFill>
        <p:spPr>
          <a:xfrm>
            <a:off x="1452658" y="4000854"/>
            <a:ext cx="2484210" cy="2211572"/>
          </a:xfrm>
          <a:prstGeom prst="rect">
            <a:avLst/>
          </a:prstGeom>
        </p:spPr>
      </p:pic>
    </p:spTree>
    <p:extLst>
      <p:ext uri="{BB962C8B-B14F-4D97-AF65-F5344CB8AC3E}">
        <p14:creationId xmlns:p14="http://schemas.microsoft.com/office/powerpoint/2010/main" val="32853292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39F107-1659-BFFE-66B0-9E5FA3670E7A}"/>
              </a:ext>
            </a:extLst>
          </p:cNvPr>
          <p:cNvSpPr>
            <a:spLocks noGrp="1"/>
          </p:cNvSpPr>
          <p:nvPr>
            <p:ph type="title"/>
          </p:nvPr>
        </p:nvSpPr>
        <p:spPr/>
        <p:txBody>
          <a:bodyPr/>
          <a:lstStyle/>
          <a:p>
            <a:r>
              <a:rPr lang="nl-NL"/>
              <a:t>Taal &amp; Digitaal</a:t>
            </a:r>
          </a:p>
        </p:txBody>
      </p:sp>
      <p:sp>
        <p:nvSpPr>
          <p:cNvPr id="3" name="Tijdelijke aanduiding voor tekst 2">
            <a:extLst>
              <a:ext uri="{FF2B5EF4-FFF2-40B4-BE49-F238E27FC236}">
                <a16:creationId xmlns:a16="http://schemas.microsoft.com/office/drawing/2014/main" id="{5DE653CE-8FC5-0887-4373-E3BE6DBB9EA6}"/>
              </a:ext>
            </a:extLst>
          </p:cNvPr>
          <p:cNvSpPr>
            <a:spLocks noGrp="1"/>
          </p:cNvSpPr>
          <p:nvPr>
            <p:ph type="body" sz="quarter" idx="13"/>
          </p:nvPr>
        </p:nvSpPr>
        <p:spPr>
          <a:xfrm>
            <a:off x="1275813" y="2068025"/>
            <a:ext cx="5613532" cy="3774428"/>
          </a:xfrm>
        </p:spPr>
        <p:txBody>
          <a:bodyPr vert="horz" lIns="0" tIns="0" rIns="0" bIns="0" rtlCol="0" anchor="t">
            <a:normAutofit/>
          </a:bodyPr>
          <a:lstStyle/>
          <a:p>
            <a:r>
              <a:rPr lang="nl-NL">
                <a:cs typeface="Calibri Light"/>
              </a:rPr>
              <a:t>In deze tijd zijn taal en digitaal onlosmakelijk met elkaar verbonden</a:t>
            </a:r>
          </a:p>
          <a:p>
            <a:r>
              <a:rPr lang="nl-NL">
                <a:cs typeface="Calibri Light"/>
              </a:rPr>
              <a:t>Digitale middelen kunnen goed ingezet worden voor het werken aan geletterdheid. </a:t>
            </a:r>
          </a:p>
          <a:p>
            <a:r>
              <a:rPr lang="nl-NL">
                <a:cs typeface="Calibri Light"/>
              </a:rPr>
              <a:t>Een voorbeeld van deze combinatie zijn digitale prentenboeken: door bewegende illustraties leren kinderen meer woorden</a:t>
            </a:r>
          </a:p>
        </p:txBody>
      </p:sp>
      <p:pic>
        <p:nvPicPr>
          <p:cNvPr id="4" name="Afbeelding 3" descr="Afbeelding met tekst, tekenfilm, tekening, illustratie&#10;&#10;Automatisch gegenereerde beschrijving">
            <a:extLst>
              <a:ext uri="{FF2B5EF4-FFF2-40B4-BE49-F238E27FC236}">
                <a16:creationId xmlns:a16="http://schemas.microsoft.com/office/drawing/2014/main" id="{30717EA4-4D24-DC32-AD45-3BF85618B1E5}"/>
              </a:ext>
            </a:extLst>
          </p:cNvPr>
          <p:cNvPicPr>
            <a:picLocks noChangeAspect="1"/>
          </p:cNvPicPr>
          <p:nvPr/>
        </p:nvPicPr>
        <p:blipFill>
          <a:blip r:embed="rId2"/>
          <a:stretch>
            <a:fillRect/>
          </a:stretch>
        </p:blipFill>
        <p:spPr>
          <a:xfrm>
            <a:off x="6927144" y="2066337"/>
            <a:ext cx="4562475" cy="2981325"/>
          </a:xfrm>
          <a:prstGeom prst="rect">
            <a:avLst/>
          </a:prstGeom>
        </p:spPr>
      </p:pic>
    </p:spTree>
    <p:extLst>
      <p:ext uri="{BB962C8B-B14F-4D97-AF65-F5344CB8AC3E}">
        <p14:creationId xmlns:p14="http://schemas.microsoft.com/office/powerpoint/2010/main" val="5789165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CF60129-66AE-94C8-4841-6F6E7C7FC46C}"/>
              </a:ext>
            </a:extLst>
          </p:cNvPr>
          <p:cNvSpPr>
            <a:spLocks noGrp="1"/>
          </p:cNvSpPr>
          <p:nvPr>
            <p:ph type="title"/>
          </p:nvPr>
        </p:nvSpPr>
        <p:spPr/>
        <p:txBody>
          <a:bodyPr/>
          <a:lstStyle/>
          <a:p>
            <a:r>
              <a:rPr lang="nl-NL"/>
              <a:t>Wat is </a:t>
            </a:r>
            <a:r>
              <a:rPr lang="nl-NL" err="1"/>
              <a:t>mediaopvoeding</a:t>
            </a:r>
            <a:r>
              <a:rPr lang="nl-NL"/>
              <a:t>?</a:t>
            </a:r>
          </a:p>
        </p:txBody>
      </p:sp>
      <p:sp>
        <p:nvSpPr>
          <p:cNvPr id="3" name="Tijdelijke aanduiding voor tekst 2">
            <a:extLst>
              <a:ext uri="{FF2B5EF4-FFF2-40B4-BE49-F238E27FC236}">
                <a16:creationId xmlns:a16="http://schemas.microsoft.com/office/drawing/2014/main" id="{6A2DF576-6A52-2002-CC9A-0DEE053A754B}"/>
              </a:ext>
            </a:extLst>
          </p:cNvPr>
          <p:cNvSpPr>
            <a:spLocks noGrp="1"/>
          </p:cNvSpPr>
          <p:nvPr>
            <p:ph type="body" sz="quarter" idx="13"/>
          </p:nvPr>
        </p:nvSpPr>
        <p:spPr/>
        <p:txBody>
          <a:bodyPr/>
          <a:lstStyle/>
          <a:p>
            <a:pPr marL="0" indent="0">
              <a:buNone/>
            </a:pPr>
            <a:r>
              <a:rPr lang="nl-NL"/>
              <a:t>“Mediaopvoeding is dat deel van de opvoeding dat erop gericht is kinderen bewust en selectief met het media-aanbod te laten omgaan en ervoor te zorgen dat ze de inhoud van dat aanbod kritisch kunnen beschouwen en op waarde weten te schatten.”</a:t>
            </a:r>
          </a:p>
          <a:p>
            <a:pPr marL="0" indent="0">
              <a:buNone/>
            </a:pPr>
            <a:endParaRPr lang="nl-NL"/>
          </a:p>
          <a:p>
            <a:pPr marL="0" indent="0">
              <a:buNone/>
            </a:pPr>
            <a:r>
              <a:rPr lang="nl-NL"/>
              <a:t>Nederlands Jeugd </a:t>
            </a:r>
            <a:r>
              <a:rPr lang="nl-NL" err="1"/>
              <a:t>Insituut</a:t>
            </a:r>
            <a:endParaRPr lang="nl-NL"/>
          </a:p>
        </p:txBody>
      </p:sp>
    </p:spTree>
    <p:extLst>
      <p:ext uri="{BB962C8B-B14F-4D97-AF65-F5344CB8AC3E}">
        <p14:creationId xmlns:p14="http://schemas.microsoft.com/office/powerpoint/2010/main" val="3726934127"/>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6B1BAAE6EC24B4C9F7F89BC894926AE" ma:contentTypeVersion="18" ma:contentTypeDescription="Een nieuw document maken." ma:contentTypeScope="" ma:versionID="c7f6ecdebe9f41aea0afab43977a2144">
  <xsd:schema xmlns:xsd="http://www.w3.org/2001/XMLSchema" xmlns:xs="http://www.w3.org/2001/XMLSchema" xmlns:p="http://schemas.microsoft.com/office/2006/metadata/properties" xmlns:ns2="4871c876-80f0-4615-b956-3876f932eedf" xmlns:ns3="98ed965f-3e4e-464b-8b23-c16f28d7aa06" targetNamespace="http://schemas.microsoft.com/office/2006/metadata/properties" ma:root="true" ma:fieldsID="ef73390cef516cf31ec2dde5adc37f66" ns2:_="" ns3:_="">
    <xsd:import namespace="4871c876-80f0-4615-b956-3876f932eedf"/>
    <xsd:import namespace="98ed965f-3e4e-464b-8b23-c16f28d7aa0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1c876-80f0-4615-b956-3876f932ee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Afbeeldingtags" ma:readOnly="false" ma:fieldId="{5cf76f15-5ced-4ddc-b409-7134ff3c332f}" ma:taxonomyMulti="true" ma:sspId="a440edd1-84e1-4ef4-8edb-cdc85359b748"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8ed965f-3e4e-464b-8b23-c16f28d7aa06"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element name="TaxCatchAll" ma:index="22" nillable="true" ma:displayName="Taxonomy Catch All Column" ma:hidden="true" ma:list="{1366a3a9-b3a6-44ac-91ff-eb800cd35ce9}" ma:internalName="TaxCatchAll" ma:showField="CatchAllData" ma:web="98ed965f-3e4e-464b-8b23-c16f28d7aa0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98ed965f-3e4e-464b-8b23-c16f28d7aa06">
      <UserInfo>
        <DisplayName>Dia Wesseling</DisplayName>
        <AccountId>58</AccountId>
        <AccountType/>
      </UserInfo>
      <UserInfo>
        <DisplayName>SharingLinks.35b31ea3-f2fd-4791-8282-c18ba76c7c60.OrganizationView.075ed484-a1d1-4cd4-a8ca-18489329c89e</DisplayName>
        <AccountId>71</AccountId>
        <AccountType/>
      </UserInfo>
      <UserInfo>
        <DisplayName>Britt van Teijlingen</DisplayName>
        <AccountId>19</AccountId>
        <AccountType/>
      </UserInfo>
      <UserInfo>
        <DisplayName>sp_ProBiblio</DisplayName>
        <AccountId>16</AccountId>
        <AccountType/>
      </UserInfo>
      <UserInfo>
        <DisplayName>sp_TL_ProBi165</DisplayName>
        <AccountId>18</AccountId>
        <AccountType/>
      </UserInfo>
      <UserInfo>
        <DisplayName>Marjolein Brood</DisplayName>
        <AccountId>22</AccountId>
        <AccountType/>
      </UserInfo>
      <UserInfo>
        <DisplayName>Probiblio Receptie</DisplayName>
        <AccountId>61</AccountId>
        <AccountType/>
      </UserInfo>
      <UserInfo>
        <DisplayName>SharingLinks.a3a5ab8c-be47-42b0-9bea-c45b6faf2700.OrganizationEdit.bd20e4aa-fc6d-460a-b6a9-979fe94b56c7</DisplayName>
        <AccountId>96</AccountId>
        <AccountType/>
      </UserInfo>
      <UserInfo>
        <DisplayName>Charlotte Lehmann</DisplayName>
        <AccountId>55</AccountId>
        <AccountType/>
      </UserInfo>
      <UserInfo>
        <DisplayName>Anniek Post</DisplayName>
        <AccountId>297</AccountId>
        <AccountType/>
      </UserInfo>
    </SharedWithUsers>
    <TaxCatchAll xmlns="98ed965f-3e4e-464b-8b23-c16f28d7aa06" xsi:nil="true"/>
    <lcf76f155ced4ddcb4097134ff3c332f xmlns="4871c876-80f0-4615-b956-3876f932eedf">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63E27A5-4840-4502-8FE0-871D0060E7D4}">
  <ds:schemaRefs>
    <ds:schemaRef ds:uri="4871c876-80f0-4615-b956-3876f932eedf"/>
    <ds:schemaRef ds:uri="98ed965f-3e4e-464b-8b23-c16f28d7aa0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A14E3F8-31EA-4F62-8D3B-6E8A4B1EB0F7}">
  <ds:schemaRefs>
    <ds:schemaRef ds:uri="4871c876-80f0-4615-b956-3876f932eedf"/>
    <ds:schemaRef ds:uri="98ed965f-3e4e-464b-8b23-c16f28d7aa0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D63B543-0520-40B5-8DD2-203AA799500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Breedbeeld</PresentationFormat>
  <Slides>21</Slides>
  <Notes>14</Notes>
  <HiddenSlides>0</HiddenSlides>
  <ScaleCrop>false</ScaleCrop>
  <HeadingPairs>
    <vt:vector size="4" baseType="variant">
      <vt:variant>
        <vt:lpstr>Thema</vt:lpstr>
      </vt:variant>
      <vt:variant>
        <vt:i4>1</vt:i4>
      </vt:variant>
      <vt:variant>
        <vt:lpstr>Diatitels</vt:lpstr>
      </vt:variant>
      <vt:variant>
        <vt:i4>21</vt:i4>
      </vt:variant>
    </vt:vector>
  </HeadingPairs>
  <TitlesOfParts>
    <vt:vector size="22" baseType="lpstr">
      <vt:lpstr>Kantoorthema</vt:lpstr>
      <vt:lpstr>Welkom bij de Bibliotheek!  Wij zijn Probiblio.</vt:lpstr>
      <vt:lpstr>Welkom collega!</vt:lpstr>
      <vt:lpstr>Probiblio voor bibliotheken</vt:lpstr>
      <vt:lpstr>PowerPoint-presentatie</vt:lpstr>
      <vt:lpstr>Wat heb je aan dit document?</vt:lpstr>
      <vt:lpstr>Inhoudsopgave</vt:lpstr>
      <vt:lpstr> Maak een kennismakingsafspraak met de adviseurs of neem contact op bij vragen</vt:lpstr>
      <vt:lpstr>Taal &amp; Digitaal</vt:lpstr>
      <vt:lpstr>Wat is mediaopvoeding?</vt:lpstr>
      <vt:lpstr>Voor in je agenda</vt:lpstr>
      <vt:lpstr>Landelijke campagnes, programma’s en  websites </vt:lpstr>
      <vt:lpstr>Landelijke campagnes, programma’s en websites</vt:lpstr>
      <vt:lpstr>Tools</vt:lpstr>
      <vt:lpstr>Meer context over media voor kleintjes</vt:lpstr>
      <vt:lpstr>Meer context over digitale geletterdheid</vt:lpstr>
      <vt:lpstr>Cursussen via Bibliotheekcampus.nl</vt:lpstr>
      <vt:lpstr>Om te volgen / lid van te worden</vt:lpstr>
      <vt:lpstr>Jouw boekenlijst</vt:lpstr>
      <vt:lpstr>Om te luisteren/kijken</vt:lpstr>
      <vt:lpstr>Suggesties voor materialen</vt:lpstr>
      <vt:lpstr>Enkele suggesties voor materialen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Inwerkprogramma Marjolein van Dijk</dc:title>
  <dc:creator>floor banning</dc:creator>
  <cp:revision>3</cp:revision>
  <cp:lastPrinted>2021-08-10T06:38:53Z</cp:lastPrinted>
  <dcterms:created xsi:type="dcterms:W3CDTF">2020-07-09T17:27:42Z</dcterms:created>
  <dcterms:modified xsi:type="dcterms:W3CDTF">2024-03-18T15:41:29Z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0x01010026B1BAAE6EC24B4C9F7F89BC894926AE</vt:lpwstr>
  </property>
  <property fmtid="{D5CDD505-2E9C-101B-9397-08002B2CF9AE}" pid="3" name="MediaServiceImageTags">
    <vt:lpwstr/>
  </property>
</Properties>
</file>