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8"/>
  </p:notesMasterIdLst>
  <p:sldIdLst>
    <p:sldId id="269" r:id="rId6"/>
    <p:sldId id="258" r:id="rId7"/>
    <p:sldId id="320" r:id="rId8"/>
    <p:sldId id="277" r:id="rId9"/>
    <p:sldId id="297" r:id="rId10"/>
    <p:sldId id="279" r:id="rId11"/>
    <p:sldId id="280" r:id="rId12"/>
    <p:sldId id="282" r:id="rId13"/>
    <p:sldId id="316" r:id="rId14"/>
    <p:sldId id="323" r:id="rId15"/>
    <p:sldId id="281" r:id="rId16"/>
    <p:sldId id="714" r:id="rId17"/>
    <p:sldId id="715" r:id="rId18"/>
    <p:sldId id="706" r:id="rId19"/>
    <p:sldId id="707" r:id="rId20"/>
    <p:sldId id="708" r:id="rId21"/>
    <p:sldId id="709" r:id="rId22"/>
    <p:sldId id="710" r:id="rId23"/>
    <p:sldId id="711" r:id="rId24"/>
    <p:sldId id="712" r:id="rId25"/>
    <p:sldId id="324" r:id="rId26"/>
    <p:sldId id="325" r:id="rId2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4771" autoAdjust="0"/>
  </p:normalViewPr>
  <p:slideViewPr>
    <p:cSldViewPr snapToGrid="0">
      <p:cViewPr varScale="1">
        <p:scale>
          <a:sx n="61" d="100"/>
          <a:sy n="61" d="100"/>
        </p:scale>
        <p:origin x="143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BA863E-66A8-41FA-BC4F-C1451D108042}" type="doc">
      <dgm:prSet loTypeId="urn:microsoft.com/office/officeart/2005/8/layout/pyramid1" loCatId="pyramid" qsTypeId="urn:microsoft.com/office/officeart/2005/8/quickstyle/simple1" qsCatId="simple" csTypeId="urn:microsoft.com/office/officeart/2005/8/colors/accent1_2" csCatId="accent1" phldr="1"/>
      <dgm:spPr/>
    </dgm:pt>
    <dgm:pt modelId="{E534CEFF-11F8-41DB-94DC-9478F7A3A93E}">
      <dgm:prSet phldrT="[Tekst]" custT="1"/>
      <dgm:spPr>
        <a:solidFill>
          <a:schemeClr val="accent1">
            <a:lumMod val="20000"/>
            <a:lumOff val="80000"/>
          </a:schemeClr>
        </a:solidFill>
      </dgm:spPr>
      <dgm:t>
        <a:bodyPr/>
        <a:lstStyle/>
        <a:p>
          <a:endParaRPr lang="nl-NL" sz="1100" b="1" dirty="0">
            <a:solidFill>
              <a:schemeClr val="tx1"/>
            </a:solidFill>
          </a:endParaRPr>
        </a:p>
        <a:p>
          <a:pPr rtl="0"/>
          <a:r>
            <a:rPr lang="nl-NL" sz="1100" b="1" dirty="0">
              <a:solidFill>
                <a:schemeClr val="tx1"/>
              </a:solidFill>
            </a:rPr>
            <a:t>Intensieve </a:t>
          </a:r>
          <a:endParaRPr lang="nl-NL" sz="1100" b="1" dirty="0">
            <a:solidFill>
              <a:schemeClr val="tx1"/>
            </a:solidFill>
            <a:latin typeface="Wilma-Base"/>
          </a:endParaRPr>
        </a:p>
        <a:p>
          <a:r>
            <a:rPr lang="nl-NL" sz="1100" b="1" dirty="0">
              <a:solidFill>
                <a:schemeClr val="tx1"/>
              </a:solidFill>
            </a:rPr>
            <a:t>taalondersteuning</a:t>
          </a:r>
          <a:endParaRPr lang="nl-NL" sz="1100" dirty="0">
            <a:solidFill>
              <a:schemeClr val="tx1"/>
            </a:solidFill>
          </a:endParaRPr>
        </a:p>
        <a:p>
          <a:pPr rtl="0"/>
          <a:r>
            <a:rPr lang="nl-NL" sz="900" dirty="0">
              <a:solidFill>
                <a:schemeClr val="tx1"/>
              </a:solidFill>
            </a:rPr>
            <a:t>(Maatwerk, </a:t>
          </a:r>
          <a:endParaRPr lang="nl-NL" sz="900" dirty="0">
            <a:solidFill>
              <a:schemeClr val="tx1"/>
            </a:solidFill>
            <a:latin typeface="Wilma-Base"/>
          </a:endParaRPr>
        </a:p>
        <a:p>
          <a:pPr rtl="0"/>
          <a:r>
            <a:rPr lang="nl-NL" sz="900" dirty="0">
              <a:solidFill>
                <a:schemeClr val="tx1"/>
              </a:solidFill>
            </a:rPr>
            <a:t>afgestemd op de taalvragen </a:t>
          </a:r>
          <a:endParaRPr lang="nl-NL" sz="1800" dirty="0">
            <a:solidFill>
              <a:srgbClr val="000000"/>
            </a:solidFill>
            <a:latin typeface="Wilma-Base"/>
          </a:endParaRPr>
        </a:p>
        <a:p>
          <a:r>
            <a:rPr lang="nl-NL" sz="900" dirty="0">
              <a:solidFill>
                <a:schemeClr val="tx1"/>
              </a:solidFill>
            </a:rPr>
            <a:t>van het gezin, </a:t>
          </a:r>
          <a:endParaRPr lang="nl-NL" dirty="0"/>
        </a:p>
        <a:p>
          <a:r>
            <a:rPr lang="nl-NL" sz="900" dirty="0">
              <a:solidFill>
                <a:schemeClr val="tx1"/>
              </a:solidFill>
            </a:rPr>
            <a:t>veelal startend bij gezinnen thuis)</a:t>
          </a:r>
        </a:p>
      </dgm:t>
    </dgm:pt>
    <dgm:pt modelId="{1C9766DE-50DE-4DA9-85C6-D8AFD8A49008}" type="parTrans" cxnId="{A9450C23-BAAB-47C6-A685-D56A9032F0E0}">
      <dgm:prSet/>
      <dgm:spPr/>
      <dgm:t>
        <a:bodyPr/>
        <a:lstStyle/>
        <a:p>
          <a:endParaRPr lang="nl-NL"/>
        </a:p>
      </dgm:t>
    </dgm:pt>
    <dgm:pt modelId="{00C7D0A6-D75C-43CB-822C-AE7882425349}" type="sibTrans" cxnId="{A9450C23-BAAB-47C6-A685-D56A9032F0E0}">
      <dgm:prSet/>
      <dgm:spPr/>
      <dgm:t>
        <a:bodyPr/>
        <a:lstStyle/>
        <a:p>
          <a:endParaRPr lang="nl-NL"/>
        </a:p>
      </dgm:t>
    </dgm:pt>
    <dgm:pt modelId="{CC9F6717-B474-4235-8F13-6C7E4A6C2A7C}">
      <dgm:prSet phldrT="[Tekst]" custT="1"/>
      <dgm:spPr>
        <a:solidFill>
          <a:schemeClr val="accent1">
            <a:lumMod val="60000"/>
            <a:lumOff val="40000"/>
          </a:schemeClr>
        </a:solidFill>
        <a:ln>
          <a:solidFill>
            <a:schemeClr val="accent1">
              <a:lumMod val="60000"/>
              <a:lumOff val="40000"/>
            </a:schemeClr>
          </a:solidFill>
        </a:ln>
      </dgm:spPr>
      <dgm:t>
        <a:bodyPr/>
        <a:lstStyle/>
        <a:p>
          <a:pPr rtl="0"/>
          <a:r>
            <a:rPr lang="nl-NL" sz="1600" b="1" dirty="0">
              <a:solidFill>
                <a:schemeClr val="tx1"/>
              </a:solidFill>
            </a:rPr>
            <a:t>Groepsactiviteiten</a:t>
          </a:r>
          <a:r>
            <a:rPr lang="nl-NL" sz="1600" b="1" dirty="0">
              <a:latin typeface="Wilma-Base"/>
            </a:rPr>
            <a:t> </a:t>
          </a:r>
          <a:r>
            <a:rPr lang="nl-NL" sz="1000" b="0" dirty="0"/>
            <a:t>(ondersteuning bij taalvragen</a:t>
          </a:r>
          <a:r>
            <a:rPr lang="nl-NL" sz="1000" b="0" dirty="0">
              <a:latin typeface="Wilma-Base"/>
            </a:rPr>
            <a:t>)</a:t>
          </a:r>
          <a:r>
            <a:rPr lang="nl-NL" sz="1000" b="0" dirty="0"/>
            <a:t> bv. Mamacafé, Sjpruutcafés, Peuteropvang Heerlen. Doorgaans op locatie bij partners of in de bieb. </a:t>
          </a:r>
          <a:endParaRPr lang="nl-NL" sz="1600" b="1" dirty="0">
            <a:latin typeface="Wilma-Base"/>
          </a:endParaRPr>
        </a:p>
      </dgm:t>
    </dgm:pt>
    <dgm:pt modelId="{AB88265B-3CC2-43A3-BFE7-81AAC56EAA64}" type="parTrans" cxnId="{DCC5CD56-52F8-4905-96C3-CF4AE987C7C3}">
      <dgm:prSet/>
      <dgm:spPr/>
      <dgm:t>
        <a:bodyPr/>
        <a:lstStyle/>
        <a:p>
          <a:endParaRPr lang="nl-NL"/>
        </a:p>
      </dgm:t>
    </dgm:pt>
    <dgm:pt modelId="{5B43D6A9-972B-4623-9094-540EC838BBC4}" type="sibTrans" cxnId="{DCC5CD56-52F8-4905-96C3-CF4AE987C7C3}">
      <dgm:prSet/>
      <dgm:spPr/>
      <dgm:t>
        <a:bodyPr/>
        <a:lstStyle/>
        <a:p>
          <a:endParaRPr lang="nl-NL"/>
        </a:p>
      </dgm:t>
    </dgm:pt>
    <dgm:pt modelId="{45AA9534-51C6-4D2C-827A-3B72B4CD9567}">
      <dgm:prSet phldrT="[Tekst]" custT="1"/>
      <dgm:spPr/>
      <dgm:t>
        <a:bodyPr/>
        <a:lstStyle/>
        <a:p>
          <a:r>
            <a:rPr lang="nl-NL" sz="1600" b="1" dirty="0">
              <a:solidFill>
                <a:schemeClr val="tx1"/>
              </a:solidFill>
            </a:rPr>
            <a:t>Taalbewustzijn – De kracht van taal</a:t>
          </a:r>
        </a:p>
        <a:p>
          <a:r>
            <a:rPr lang="nl-NL" sz="1000" b="0" dirty="0"/>
            <a:t>(professionals van de bibliotheek delen kennis over ‘de kracht van taal’. </a:t>
          </a:r>
          <a:r>
            <a:rPr lang="nl-NL" sz="1000" b="0" u="sng" dirty="0"/>
            <a:t>Zowel met ouders als met professionals van ketenpartners. </a:t>
          </a:r>
          <a:r>
            <a:rPr lang="nl-NL" sz="1000" b="0" dirty="0"/>
            <a:t>Doorgaans op locatie bij partners of in de bieb. Zowel individueel als in groepsverband)</a:t>
          </a:r>
        </a:p>
      </dgm:t>
    </dgm:pt>
    <dgm:pt modelId="{84752C75-E6A6-46EA-83A1-1D1D19454DF5}" type="parTrans" cxnId="{0C1F8B05-D6D7-4859-A08B-2A82BA18E46A}">
      <dgm:prSet/>
      <dgm:spPr/>
      <dgm:t>
        <a:bodyPr/>
        <a:lstStyle/>
        <a:p>
          <a:endParaRPr lang="nl-NL"/>
        </a:p>
      </dgm:t>
    </dgm:pt>
    <dgm:pt modelId="{E2458EF1-F919-457A-9342-8AF3D95FCBB3}" type="sibTrans" cxnId="{0C1F8B05-D6D7-4859-A08B-2A82BA18E46A}">
      <dgm:prSet/>
      <dgm:spPr/>
      <dgm:t>
        <a:bodyPr/>
        <a:lstStyle/>
        <a:p>
          <a:endParaRPr lang="nl-NL"/>
        </a:p>
      </dgm:t>
    </dgm:pt>
    <dgm:pt modelId="{4D2808B4-2CB3-4106-9DF4-A1357FDEA02A}" type="pres">
      <dgm:prSet presAssocID="{61BA863E-66A8-41FA-BC4F-C1451D108042}" presName="Name0" presStyleCnt="0">
        <dgm:presLayoutVars>
          <dgm:dir/>
          <dgm:animLvl val="lvl"/>
          <dgm:resizeHandles val="exact"/>
        </dgm:presLayoutVars>
      </dgm:prSet>
      <dgm:spPr/>
    </dgm:pt>
    <dgm:pt modelId="{5E1E23F5-1A41-4A36-B0D9-CC26D6405E93}" type="pres">
      <dgm:prSet presAssocID="{E534CEFF-11F8-41DB-94DC-9478F7A3A93E}" presName="Name8" presStyleCnt="0"/>
      <dgm:spPr/>
    </dgm:pt>
    <dgm:pt modelId="{5DE87CA6-999E-493F-9F08-9A162B95AC85}" type="pres">
      <dgm:prSet presAssocID="{E534CEFF-11F8-41DB-94DC-9478F7A3A93E}" presName="level" presStyleLbl="node1" presStyleIdx="0" presStyleCnt="3">
        <dgm:presLayoutVars>
          <dgm:chMax val="1"/>
          <dgm:bulletEnabled val="1"/>
        </dgm:presLayoutVars>
      </dgm:prSet>
      <dgm:spPr/>
    </dgm:pt>
    <dgm:pt modelId="{E8C9FFE6-132F-47F3-966F-D988ACC8730E}" type="pres">
      <dgm:prSet presAssocID="{E534CEFF-11F8-41DB-94DC-9478F7A3A93E}" presName="levelTx" presStyleLbl="revTx" presStyleIdx="0" presStyleCnt="0">
        <dgm:presLayoutVars>
          <dgm:chMax val="1"/>
          <dgm:bulletEnabled val="1"/>
        </dgm:presLayoutVars>
      </dgm:prSet>
      <dgm:spPr/>
    </dgm:pt>
    <dgm:pt modelId="{E6654729-20D8-4523-961F-A49360CAA18B}" type="pres">
      <dgm:prSet presAssocID="{CC9F6717-B474-4235-8F13-6C7E4A6C2A7C}" presName="Name8" presStyleCnt="0"/>
      <dgm:spPr/>
    </dgm:pt>
    <dgm:pt modelId="{E0481B5D-0020-42A9-846F-F612C1165FC4}" type="pres">
      <dgm:prSet presAssocID="{CC9F6717-B474-4235-8F13-6C7E4A6C2A7C}" presName="level" presStyleLbl="node1" presStyleIdx="1" presStyleCnt="3">
        <dgm:presLayoutVars>
          <dgm:chMax val="1"/>
          <dgm:bulletEnabled val="1"/>
        </dgm:presLayoutVars>
      </dgm:prSet>
      <dgm:spPr/>
    </dgm:pt>
    <dgm:pt modelId="{86C5C816-1B74-4FE7-A2C0-2875F0054994}" type="pres">
      <dgm:prSet presAssocID="{CC9F6717-B474-4235-8F13-6C7E4A6C2A7C}" presName="levelTx" presStyleLbl="revTx" presStyleIdx="0" presStyleCnt="0">
        <dgm:presLayoutVars>
          <dgm:chMax val="1"/>
          <dgm:bulletEnabled val="1"/>
        </dgm:presLayoutVars>
      </dgm:prSet>
      <dgm:spPr/>
    </dgm:pt>
    <dgm:pt modelId="{97CAC041-C278-4F94-AE1D-7E82D6EB7EB5}" type="pres">
      <dgm:prSet presAssocID="{45AA9534-51C6-4D2C-827A-3B72B4CD9567}" presName="Name8" presStyleCnt="0"/>
      <dgm:spPr/>
    </dgm:pt>
    <dgm:pt modelId="{F4179F50-83AB-4206-B874-3EEBD060B949}" type="pres">
      <dgm:prSet presAssocID="{45AA9534-51C6-4D2C-827A-3B72B4CD9567}" presName="level" presStyleLbl="node1" presStyleIdx="2" presStyleCnt="3">
        <dgm:presLayoutVars>
          <dgm:chMax val="1"/>
          <dgm:bulletEnabled val="1"/>
        </dgm:presLayoutVars>
      </dgm:prSet>
      <dgm:spPr/>
    </dgm:pt>
    <dgm:pt modelId="{D8658FD4-8766-4C4E-BA95-CD96FDB24802}" type="pres">
      <dgm:prSet presAssocID="{45AA9534-51C6-4D2C-827A-3B72B4CD9567}" presName="levelTx" presStyleLbl="revTx" presStyleIdx="0" presStyleCnt="0">
        <dgm:presLayoutVars>
          <dgm:chMax val="1"/>
          <dgm:bulletEnabled val="1"/>
        </dgm:presLayoutVars>
      </dgm:prSet>
      <dgm:spPr/>
    </dgm:pt>
  </dgm:ptLst>
  <dgm:cxnLst>
    <dgm:cxn modelId="{0C1F8B05-D6D7-4859-A08B-2A82BA18E46A}" srcId="{61BA863E-66A8-41FA-BC4F-C1451D108042}" destId="{45AA9534-51C6-4D2C-827A-3B72B4CD9567}" srcOrd="2" destOrd="0" parTransId="{84752C75-E6A6-46EA-83A1-1D1D19454DF5}" sibTransId="{E2458EF1-F919-457A-9342-8AF3D95FCBB3}"/>
    <dgm:cxn modelId="{C3840318-BD9F-4030-A345-CB67CAC39D6B}" type="presOf" srcId="{E534CEFF-11F8-41DB-94DC-9478F7A3A93E}" destId="{5DE87CA6-999E-493F-9F08-9A162B95AC85}" srcOrd="0" destOrd="0" presId="urn:microsoft.com/office/officeart/2005/8/layout/pyramid1"/>
    <dgm:cxn modelId="{A9450C23-BAAB-47C6-A685-D56A9032F0E0}" srcId="{61BA863E-66A8-41FA-BC4F-C1451D108042}" destId="{E534CEFF-11F8-41DB-94DC-9478F7A3A93E}" srcOrd="0" destOrd="0" parTransId="{1C9766DE-50DE-4DA9-85C6-D8AFD8A49008}" sibTransId="{00C7D0A6-D75C-43CB-822C-AE7882425349}"/>
    <dgm:cxn modelId="{15F43F52-B078-4EA0-94AC-1623C370A5BE}" type="presOf" srcId="{45AA9534-51C6-4D2C-827A-3B72B4CD9567}" destId="{D8658FD4-8766-4C4E-BA95-CD96FDB24802}" srcOrd="1" destOrd="0" presId="urn:microsoft.com/office/officeart/2005/8/layout/pyramid1"/>
    <dgm:cxn modelId="{76DDFF74-7765-4E6F-9F53-10AF7264DB52}" type="presOf" srcId="{CC9F6717-B474-4235-8F13-6C7E4A6C2A7C}" destId="{E0481B5D-0020-42A9-846F-F612C1165FC4}" srcOrd="0" destOrd="0" presId="urn:microsoft.com/office/officeart/2005/8/layout/pyramid1"/>
    <dgm:cxn modelId="{DCC5CD56-52F8-4905-96C3-CF4AE987C7C3}" srcId="{61BA863E-66A8-41FA-BC4F-C1451D108042}" destId="{CC9F6717-B474-4235-8F13-6C7E4A6C2A7C}" srcOrd="1" destOrd="0" parTransId="{AB88265B-3CC2-43A3-BFE7-81AAC56EAA64}" sibTransId="{5B43D6A9-972B-4623-9094-540EC838BBC4}"/>
    <dgm:cxn modelId="{E68DB481-9BC3-43EE-99F3-17B46B8EEB22}" type="presOf" srcId="{61BA863E-66A8-41FA-BC4F-C1451D108042}" destId="{4D2808B4-2CB3-4106-9DF4-A1357FDEA02A}" srcOrd="0" destOrd="0" presId="urn:microsoft.com/office/officeart/2005/8/layout/pyramid1"/>
    <dgm:cxn modelId="{2E7E6ABA-7032-40C2-9870-F70B61C8F4AA}" type="presOf" srcId="{45AA9534-51C6-4D2C-827A-3B72B4CD9567}" destId="{F4179F50-83AB-4206-B874-3EEBD060B949}" srcOrd="0" destOrd="0" presId="urn:microsoft.com/office/officeart/2005/8/layout/pyramid1"/>
    <dgm:cxn modelId="{E2120EBC-FBC3-455B-AA88-F812BA9556CA}" type="presOf" srcId="{CC9F6717-B474-4235-8F13-6C7E4A6C2A7C}" destId="{86C5C816-1B74-4FE7-A2C0-2875F0054994}" srcOrd="1" destOrd="0" presId="urn:microsoft.com/office/officeart/2005/8/layout/pyramid1"/>
    <dgm:cxn modelId="{A8C9E3F9-BBAF-415C-ABEA-7C28B16DBC7A}" type="presOf" srcId="{E534CEFF-11F8-41DB-94DC-9478F7A3A93E}" destId="{E8C9FFE6-132F-47F3-966F-D988ACC8730E}" srcOrd="1" destOrd="0" presId="urn:microsoft.com/office/officeart/2005/8/layout/pyramid1"/>
    <dgm:cxn modelId="{C76BE6F8-FC26-4CEE-8241-31D2F3A0C4C9}" type="presParOf" srcId="{4D2808B4-2CB3-4106-9DF4-A1357FDEA02A}" destId="{5E1E23F5-1A41-4A36-B0D9-CC26D6405E93}" srcOrd="0" destOrd="0" presId="urn:microsoft.com/office/officeart/2005/8/layout/pyramid1"/>
    <dgm:cxn modelId="{F15E1CFB-1DC9-4F90-988E-4EE66C25A68E}" type="presParOf" srcId="{5E1E23F5-1A41-4A36-B0D9-CC26D6405E93}" destId="{5DE87CA6-999E-493F-9F08-9A162B95AC85}" srcOrd="0" destOrd="0" presId="urn:microsoft.com/office/officeart/2005/8/layout/pyramid1"/>
    <dgm:cxn modelId="{92BAEE45-5A4B-44FC-9C17-C286BB08F759}" type="presParOf" srcId="{5E1E23F5-1A41-4A36-B0D9-CC26D6405E93}" destId="{E8C9FFE6-132F-47F3-966F-D988ACC8730E}" srcOrd="1" destOrd="0" presId="urn:microsoft.com/office/officeart/2005/8/layout/pyramid1"/>
    <dgm:cxn modelId="{12DFBC12-5DDC-4C2A-B96C-12CBE7BFE591}" type="presParOf" srcId="{4D2808B4-2CB3-4106-9DF4-A1357FDEA02A}" destId="{E6654729-20D8-4523-961F-A49360CAA18B}" srcOrd="1" destOrd="0" presId="urn:microsoft.com/office/officeart/2005/8/layout/pyramid1"/>
    <dgm:cxn modelId="{27F0F649-22F9-49A0-9865-85903A2387FF}" type="presParOf" srcId="{E6654729-20D8-4523-961F-A49360CAA18B}" destId="{E0481B5D-0020-42A9-846F-F612C1165FC4}" srcOrd="0" destOrd="0" presId="urn:microsoft.com/office/officeart/2005/8/layout/pyramid1"/>
    <dgm:cxn modelId="{58100C75-4289-44ED-91AD-4011D1810244}" type="presParOf" srcId="{E6654729-20D8-4523-961F-A49360CAA18B}" destId="{86C5C816-1B74-4FE7-A2C0-2875F0054994}" srcOrd="1" destOrd="0" presId="urn:microsoft.com/office/officeart/2005/8/layout/pyramid1"/>
    <dgm:cxn modelId="{0ED87F67-EBB1-4E93-8EFC-4C731C1C1899}" type="presParOf" srcId="{4D2808B4-2CB3-4106-9DF4-A1357FDEA02A}" destId="{97CAC041-C278-4F94-AE1D-7E82D6EB7EB5}" srcOrd="2" destOrd="0" presId="urn:microsoft.com/office/officeart/2005/8/layout/pyramid1"/>
    <dgm:cxn modelId="{31F9E20B-236B-48C1-B376-86836D91B456}" type="presParOf" srcId="{97CAC041-C278-4F94-AE1D-7E82D6EB7EB5}" destId="{F4179F50-83AB-4206-B874-3EEBD060B949}" srcOrd="0" destOrd="0" presId="urn:microsoft.com/office/officeart/2005/8/layout/pyramid1"/>
    <dgm:cxn modelId="{93FBC3B4-1284-44F1-A9B2-66E1A5AB1D63}" type="presParOf" srcId="{97CAC041-C278-4F94-AE1D-7E82D6EB7EB5}" destId="{D8658FD4-8766-4C4E-BA95-CD96FDB24802}" srcOrd="1" destOrd="0" presId="urn:microsoft.com/office/officeart/2005/8/layout/pyramid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E87CA6-999E-493F-9F08-9A162B95AC85}">
      <dsp:nvSpPr>
        <dsp:cNvPr id="0" name=""/>
        <dsp:cNvSpPr/>
      </dsp:nvSpPr>
      <dsp:spPr>
        <a:xfrm>
          <a:off x="2592339" y="0"/>
          <a:ext cx="2592339" cy="1884973"/>
        </a:xfrm>
        <a:prstGeom prst="trapezoid">
          <a:avLst>
            <a:gd name="adj" fmla="val 68763"/>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nl-NL" sz="1100" b="1" kern="1200" dirty="0">
            <a:solidFill>
              <a:schemeClr val="tx1"/>
            </a:solidFill>
          </a:endParaRPr>
        </a:p>
        <a:p>
          <a:pPr marL="0" lvl="0" indent="0" algn="ctr" defTabSz="488950" rtl="0">
            <a:lnSpc>
              <a:spcPct val="90000"/>
            </a:lnSpc>
            <a:spcBef>
              <a:spcPct val="0"/>
            </a:spcBef>
            <a:spcAft>
              <a:spcPct val="35000"/>
            </a:spcAft>
            <a:buNone/>
          </a:pPr>
          <a:r>
            <a:rPr lang="nl-NL" sz="1100" b="1" kern="1200" dirty="0">
              <a:solidFill>
                <a:schemeClr val="tx1"/>
              </a:solidFill>
            </a:rPr>
            <a:t>Intensieve </a:t>
          </a:r>
          <a:endParaRPr lang="nl-NL" sz="1100" b="1" kern="1200" dirty="0">
            <a:solidFill>
              <a:schemeClr val="tx1"/>
            </a:solidFill>
            <a:latin typeface="Wilma-Base"/>
          </a:endParaRPr>
        </a:p>
        <a:p>
          <a:pPr marL="0" lvl="0" indent="0" algn="ctr" defTabSz="488950">
            <a:lnSpc>
              <a:spcPct val="90000"/>
            </a:lnSpc>
            <a:spcBef>
              <a:spcPct val="0"/>
            </a:spcBef>
            <a:spcAft>
              <a:spcPct val="35000"/>
            </a:spcAft>
            <a:buNone/>
          </a:pPr>
          <a:r>
            <a:rPr lang="nl-NL" sz="1100" b="1" kern="1200" dirty="0">
              <a:solidFill>
                <a:schemeClr val="tx1"/>
              </a:solidFill>
            </a:rPr>
            <a:t>taalondersteuning</a:t>
          </a:r>
          <a:endParaRPr lang="nl-NL" sz="1100" kern="1200" dirty="0">
            <a:solidFill>
              <a:schemeClr val="tx1"/>
            </a:solidFill>
          </a:endParaRPr>
        </a:p>
        <a:p>
          <a:pPr marL="0" lvl="0" indent="0" algn="ctr" defTabSz="488950" rtl="0">
            <a:lnSpc>
              <a:spcPct val="90000"/>
            </a:lnSpc>
            <a:spcBef>
              <a:spcPct val="0"/>
            </a:spcBef>
            <a:spcAft>
              <a:spcPct val="35000"/>
            </a:spcAft>
            <a:buNone/>
          </a:pPr>
          <a:r>
            <a:rPr lang="nl-NL" sz="900" kern="1200" dirty="0">
              <a:solidFill>
                <a:schemeClr val="tx1"/>
              </a:solidFill>
            </a:rPr>
            <a:t>(Maatwerk, </a:t>
          </a:r>
          <a:endParaRPr lang="nl-NL" sz="900" kern="1200" dirty="0">
            <a:solidFill>
              <a:schemeClr val="tx1"/>
            </a:solidFill>
            <a:latin typeface="Wilma-Base"/>
          </a:endParaRPr>
        </a:p>
        <a:p>
          <a:pPr marL="0" lvl="0" indent="0" algn="ctr" defTabSz="488950" rtl="0">
            <a:lnSpc>
              <a:spcPct val="90000"/>
            </a:lnSpc>
            <a:spcBef>
              <a:spcPct val="0"/>
            </a:spcBef>
            <a:spcAft>
              <a:spcPct val="35000"/>
            </a:spcAft>
            <a:buNone/>
          </a:pPr>
          <a:r>
            <a:rPr lang="nl-NL" sz="900" kern="1200" dirty="0">
              <a:solidFill>
                <a:schemeClr val="tx1"/>
              </a:solidFill>
            </a:rPr>
            <a:t>afgestemd op de taalvragen </a:t>
          </a:r>
          <a:endParaRPr lang="nl-NL" sz="1800" kern="1200" dirty="0">
            <a:solidFill>
              <a:srgbClr val="000000"/>
            </a:solidFill>
            <a:latin typeface="Wilma-Base"/>
          </a:endParaRPr>
        </a:p>
        <a:p>
          <a:pPr marL="0" lvl="0" indent="0" algn="ctr" defTabSz="488950">
            <a:lnSpc>
              <a:spcPct val="90000"/>
            </a:lnSpc>
            <a:spcBef>
              <a:spcPct val="0"/>
            </a:spcBef>
            <a:spcAft>
              <a:spcPct val="35000"/>
            </a:spcAft>
            <a:buNone/>
          </a:pPr>
          <a:r>
            <a:rPr lang="nl-NL" sz="900" kern="1200" dirty="0">
              <a:solidFill>
                <a:schemeClr val="tx1"/>
              </a:solidFill>
            </a:rPr>
            <a:t>van het gezin, </a:t>
          </a:r>
          <a:endParaRPr lang="nl-NL" kern="1200" dirty="0"/>
        </a:p>
        <a:p>
          <a:pPr marL="0" lvl="0" indent="0" algn="ctr" defTabSz="488950">
            <a:lnSpc>
              <a:spcPct val="90000"/>
            </a:lnSpc>
            <a:spcBef>
              <a:spcPct val="0"/>
            </a:spcBef>
            <a:spcAft>
              <a:spcPct val="35000"/>
            </a:spcAft>
            <a:buNone/>
          </a:pPr>
          <a:r>
            <a:rPr lang="nl-NL" sz="900" kern="1200" dirty="0">
              <a:solidFill>
                <a:schemeClr val="tx1"/>
              </a:solidFill>
            </a:rPr>
            <a:t>veelal startend bij gezinnen thuis)</a:t>
          </a:r>
        </a:p>
      </dsp:txBody>
      <dsp:txXfrm>
        <a:off x="2592339" y="0"/>
        <a:ext cx="2592339" cy="1884973"/>
      </dsp:txXfrm>
    </dsp:sp>
    <dsp:sp modelId="{E0481B5D-0020-42A9-846F-F612C1165FC4}">
      <dsp:nvSpPr>
        <dsp:cNvPr id="0" name=""/>
        <dsp:cNvSpPr/>
      </dsp:nvSpPr>
      <dsp:spPr>
        <a:xfrm>
          <a:off x="1296169" y="1884973"/>
          <a:ext cx="5184679" cy="1884973"/>
        </a:xfrm>
        <a:prstGeom prst="trapezoid">
          <a:avLst>
            <a:gd name="adj" fmla="val 68763"/>
          </a:avLst>
        </a:prstGeom>
        <a:solidFill>
          <a:schemeClr val="accent1">
            <a:lumMod val="60000"/>
            <a:lumOff val="40000"/>
          </a:schemeClr>
        </a:solidFill>
        <a:ln w="12700" cap="flat" cmpd="sng" algn="ctr">
          <a:solidFill>
            <a:schemeClr val="accent1">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nl-NL" sz="1600" b="1" kern="1200" dirty="0">
              <a:solidFill>
                <a:schemeClr val="tx1"/>
              </a:solidFill>
            </a:rPr>
            <a:t>Groepsactiviteiten</a:t>
          </a:r>
          <a:r>
            <a:rPr lang="nl-NL" sz="1600" b="1" kern="1200" dirty="0">
              <a:latin typeface="Wilma-Base"/>
            </a:rPr>
            <a:t> </a:t>
          </a:r>
          <a:r>
            <a:rPr lang="nl-NL" sz="1000" b="0" kern="1200" dirty="0"/>
            <a:t>(ondersteuning bij taalvragen</a:t>
          </a:r>
          <a:r>
            <a:rPr lang="nl-NL" sz="1000" b="0" kern="1200" dirty="0">
              <a:latin typeface="Wilma-Base"/>
            </a:rPr>
            <a:t>)</a:t>
          </a:r>
          <a:r>
            <a:rPr lang="nl-NL" sz="1000" b="0" kern="1200" dirty="0"/>
            <a:t> bv. Mamacafé, Sjpruutcafés, Peuteropvang Heerlen. Doorgaans op locatie bij partners of in de bieb. </a:t>
          </a:r>
          <a:endParaRPr lang="nl-NL" sz="1600" b="1" kern="1200" dirty="0">
            <a:latin typeface="Wilma-Base"/>
          </a:endParaRPr>
        </a:p>
      </dsp:txBody>
      <dsp:txXfrm>
        <a:off x="2203488" y="1884973"/>
        <a:ext cx="3370041" cy="1884973"/>
      </dsp:txXfrm>
    </dsp:sp>
    <dsp:sp modelId="{F4179F50-83AB-4206-B874-3EEBD060B949}">
      <dsp:nvSpPr>
        <dsp:cNvPr id="0" name=""/>
        <dsp:cNvSpPr/>
      </dsp:nvSpPr>
      <dsp:spPr>
        <a:xfrm>
          <a:off x="0" y="3769946"/>
          <a:ext cx="7777019" cy="1884973"/>
        </a:xfrm>
        <a:prstGeom prst="trapezoid">
          <a:avLst>
            <a:gd name="adj" fmla="val 6876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NL" sz="1600" b="1" kern="1200" dirty="0">
              <a:solidFill>
                <a:schemeClr val="tx1"/>
              </a:solidFill>
            </a:rPr>
            <a:t>Taalbewustzijn – De kracht van taal</a:t>
          </a:r>
        </a:p>
        <a:p>
          <a:pPr marL="0" lvl="0" indent="0" algn="ctr" defTabSz="711200">
            <a:lnSpc>
              <a:spcPct val="90000"/>
            </a:lnSpc>
            <a:spcBef>
              <a:spcPct val="0"/>
            </a:spcBef>
            <a:spcAft>
              <a:spcPct val="35000"/>
            </a:spcAft>
            <a:buNone/>
          </a:pPr>
          <a:r>
            <a:rPr lang="nl-NL" sz="1000" b="0" kern="1200" dirty="0"/>
            <a:t>(professionals van de bibliotheek delen kennis over ‘de kracht van taal’. </a:t>
          </a:r>
          <a:r>
            <a:rPr lang="nl-NL" sz="1000" b="0" u="sng" kern="1200" dirty="0"/>
            <a:t>Zowel met ouders als met professionals van ketenpartners. </a:t>
          </a:r>
          <a:r>
            <a:rPr lang="nl-NL" sz="1000" b="0" kern="1200" dirty="0"/>
            <a:t>Doorgaans op locatie bij partners of in de bieb. Zowel individueel als in groepsverband)</a:t>
          </a:r>
        </a:p>
      </dsp:txBody>
      <dsp:txXfrm>
        <a:off x="1360978" y="3769946"/>
        <a:ext cx="5055062" cy="188497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7D4D61-14F1-4B7D-9012-AECC20E44E63}" type="datetimeFigureOut">
              <a:t>12-11-2025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1C92F6-A572-43B6-BD24-F7BDFF2890BA}" type="slidenum">
              <a:t>‹nr.›</a:t>
            </a:fld>
            <a:endParaRPr lang="en-US"/>
          </a:p>
        </p:txBody>
      </p:sp>
    </p:spTree>
    <p:extLst>
      <p:ext uri="{BB962C8B-B14F-4D97-AF65-F5344CB8AC3E}">
        <p14:creationId xmlns:p14="http://schemas.microsoft.com/office/powerpoint/2010/main" val="4048256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Miriam:</a:t>
            </a:r>
            <a:endParaRPr lang="en-US" dirty="0">
              <a:solidFill>
                <a:srgbClr val="444444"/>
              </a:solidFill>
            </a:endParaRPr>
          </a:p>
          <a:p>
            <a:pPr marL="171450" indent="-171450">
              <a:buFont typeface="Arial"/>
              <a:buChar char="•"/>
            </a:pPr>
            <a:r>
              <a:rPr lang="nl-NL"/>
              <a:t>Een eerste aanleiding was Kansrijk van Start Heerlen en de rol van de gemeente hierin.</a:t>
            </a:r>
            <a:endParaRPr lang="en-US">
              <a:solidFill>
                <a:srgbClr val="444444"/>
              </a:solidFill>
            </a:endParaRPr>
          </a:p>
          <a:p>
            <a:pPr marL="171450" indent="-171450">
              <a:buFont typeface="Arial"/>
              <a:buChar char="•"/>
            </a:pPr>
            <a:r>
              <a:rPr lang="nl-NL" dirty="0"/>
              <a:t>Hoe wij als bibliotheek hierbij betrokken zijn geraakt en onze deelname aan zowel Kansrijk van Start Heerlen en de coalitie Kansrijke Start waar al deze partners bij betrokken waren.</a:t>
            </a:r>
            <a:endParaRPr lang="en-US" dirty="0">
              <a:solidFill>
                <a:srgbClr val="444444"/>
              </a:solidFill>
            </a:endParaRPr>
          </a:p>
          <a:p>
            <a:pPr marL="171450" indent="-171450">
              <a:buFont typeface="Arial"/>
              <a:buChar char="•"/>
            </a:pPr>
            <a:r>
              <a:rPr lang="nl-NL" dirty="0"/>
              <a:t>Dat wij de vreemde eend in de bijt waren maar dat je volgehouden hebt en structureel aanwezig was. Dat is namelijk weer de aanleiding om in het agendapunt pilotjaar extern op verder te borduren. </a:t>
            </a:r>
            <a:endParaRPr lang="en-US" dirty="0">
              <a:solidFill>
                <a:srgbClr val="444444"/>
              </a:solidFill>
            </a:endParaRPr>
          </a:p>
          <a:p>
            <a:pPr marL="171450" indent="-171450">
              <a:buFont typeface="Arial"/>
              <a:buChar char="•"/>
            </a:pPr>
            <a:r>
              <a:rPr lang="nl-NL" dirty="0"/>
              <a:t>Men vond taal belangrijk, omdat het door alle levensdomeinen liep. Echter had ieder zijn </a:t>
            </a:r>
            <a:r>
              <a:rPr lang="nl-NL" dirty="0" err="1"/>
              <a:t>core</a:t>
            </a:r>
            <a:r>
              <a:rPr lang="nl-NL" dirty="0"/>
              <a:t> business, terwijl wij van de taal zijn.</a:t>
            </a:r>
            <a:endParaRPr lang="en-US" dirty="0">
              <a:solidFill>
                <a:srgbClr val="444444"/>
              </a:solidFill>
            </a:endParaRPr>
          </a:p>
          <a:p>
            <a:pPr marL="171450" indent="-171450">
              <a:buFont typeface="Arial"/>
              <a:buChar char="•"/>
            </a:pPr>
            <a:r>
              <a:rPr lang="nl-NL" dirty="0"/>
              <a:t>De puzzelstukjes vielen samen: rond de tafel met juiste partners, artikel Hermien Lankhorst, wetenschappelijk onderzoek, maar ook het besef dat de mensen die het </a:t>
            </a:r>
            <a:r>
              <a:rPr lang="nl-NL" dirty="0" err="1"/>
              <a:t>het</a:t>
            </a:r>
            <a:r>
              <a:rPr lang="nl-NL" dirty="0"/>
              <a:t> hardst nodig hebben niet vanzelf komen -&gt; voelen dat we hier iets mee moeten en in handen hebben. Dus Sandra, subsidie aanvraag -&gt; een vreemde eend hebben aangenomen. </a:t>
            </a:r>
            <a:endParaRPr lang="en-US"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51C92F6-A572-43B6-BD24-F7BDFF2890BA}" type="slidenum">
              <a:t>2</a:t>
            </a:fld>
            <a:endParaRPr lang="en-US"/>
          </a:p>
        </p:txBody>
      </p:sp>
    </p:spTree>
    <p:extLst>
      <p:ext uri="{BB962C8B-B14F-4D97-AF65-F5344CB8AC3E}">
        <p14:creationId xmlns:p14="http://schemas.microsoft.com/office/powerpoint/2010/main" val="3034014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ea typeface="Calibri"/>
                <a:cs typeface="Calibri"/>
              </a:rPr>
              <a:t>Yvette:</a:t>
            </a:r>
            <a:endParaRPr lang="nl-NL" dirty="0"/>
          </a:p>
          <a:p>
            <a:r>
              <a:rPr lang="nl-NL" dirty="0"/>
              <a:t>De ruimte genomen om eerst het intern proces te doorlopen en de subsidie aanvraag te doen.</a:t>
            </a:r>
            <a:endParaRPr lang="en-US" dirty="0">
              <a:solidFill>
                <a:srgbClr val="444444"/>
              </a:solidFill>
              <a:ea typeface="Calibri"/>
              <a:cs typeface="Calibri"/>
            </a:endParaRPr>
          </a:p>
          <a:p>
            <a:r>
              <a:rPr lang="nl-NL" dirty="0"/>
              <a:t>Wat werkte wel al en wat nog niet.</a:t>
            </a:r>
            <a:endParaRPr lang="en-US" dirty="0">
              <a:solidFill>
                <a:srgbClr val="444444"/>
              </a:solidFill>
            </a:endParaRPr>
          </a:p>
          <a:p>
            <a:r>
              <a:rPr lang="nl-NL" dirty="0">
                <a:ea typeface="Calibri"/>
                <a:cs typeface="Calibri"/>
              </a:rPr>
              <a:t>Wat er al was:</a:t>
            </a:r>
          </a:p>
          <a:p>
            <a:pPr marL="171450" indent="-171450">
              <a:buFont typeface="Arial"/>
              <a:buChar char="•"/>
            </a:pPr>
            <a:r>
              <a:rPr lang="nl-NL" dirty="0"/>
              <a:t>Er waren al 4 stevige focuslijnen</a:t>
            </a:r>
            <a:endParaRPr lang="en-US" dirty="0">
              <a:solidFill>
                <a:srgbClr val="444444"/>
              </a:solidFill>
            </a:endParaRPr>
          </a:p>
          <a:p>
            <a:pPr marL="171450" indent="-171450">
              <a:buFont typeface="Arial"/>
              <a:buChar char="•"/>
            </a:pPr>
            <a:r>
              <a:rPr lang="nl-NL" dirty="0"/>
              <a:t>Al was al een goede VLE met veel successen</a:t>
            </a:r>
            <a:endParaRPr lang="en-US" dirty="0">
              <a:solidFill>
                <a:srgbClr val="444444"/>
              </a:solidFill>
            </a:endParaRPr>
          </a:p>
          <a:p>
            <a:pPr marL="171450" indent="-171450">
              <a:buFont typeface="Arial"/>
              <a:buChar char="•"/>
            </a:pPr>
            <a:r>
              <a:rPr lang="nl-NL" dirty="0"/>
              <a:t>De bibliotheek was al goed aanwezig in de keten en hadden al goed inzicht in wie er allemaal betrokken is in het zorgstelsel</a:t>
            </a:r>
            <a:endParaRPr lang="en-US" dirty="0">
              <a:solidFill>
                <a:srgbClr val="444444"/>
              </a:solidFill>
            </a:endParaRPr>
          </a:p>
          <a:p>
            <a:pPr marL="171450" indent="-171450">
              <a:buFont typeface="Arial"/>
              <a:buChar char="•"/>
            </a:pPr>
            <a:r>
              <a:rPr lang="nl-NL" dirty="0"/>
              <a:t>Stevige basis gelegd op alle gebieden! Nu nog de vertaling naar de praktijk een aanpak.</a:t>
            </a:r>
            <a:endParaRPr lang="en-US" dirty="0">
              <a:solidFill>
                <a:srgbClr val="444444"/>
              </a:solidFill>
            </a:endParaRPr>
          </a:p>
          <a:p>
            <a:pPr marL="171450" indent="-171450">
              <a:buFont typeface="Arial"/>
              <a:buChar char="•"/>
            </a:pPr>
            <a:endParaRPr lang="nl-NL" dirty="0">
              <a:solidFill>
                <a:srgbClr val="444444"/>
              </a:solidFill>
            </a:endParaRPr>
          </a:p>
          <a:p>
            <a:r>
              <a:rPr lang="nl-NL" dirty="0"/>
              <a:t>Wat ontbrak:</a:t>
            </a:r>
            <a:endParaRPr lang="en-US" dirty="0">
              <a:solidFill>
                <a:srgbClr val="444444"/>
              </a:solidFill>
            </a:endParaRPr>
          </a:p>
          <a:p>
            <a:pPr marL="171450" indent="-171450">
              <a:buFont typeface="Arial"/>
              <a:buChar char="•"/>
            </a:pPr>
            <a:r>
              <a:rPr lang="nl-NL" dirty="0"/>
              <a:t>Een eenduidige visie op wat gezinsgericht werken is. Iedereen had andere ideeën</a:t>
            </a:r>
            <a:endParaRPr lang="en-US" dirty="0">
              <a:solidFill>
                <a:srgbClr val="444444"/>
              </a:solidFill>
            </a:endParaRPr>
          </a:p>
          <a:p>
            <a:pPr marL="171450" indent="-171450">
              <a:buFont typeface="Arial"/>
              <a:buChar char="•"/>
            </a:pPr>
            <a:r>
              <a:rPr lang="nl-NL" dirty="0"/>
              <a:t>Er was intern nog geen integrale samenwerking en verbinden van expertises</a:t>
            </a:r>
            <a:endParaRPr lang="en-US" dirty="0">
              <a:solidFill>
                <a:srgbClr val="444444"/>
              </a:solidFill>
            </a:endParaRPr>
          </a:p>
          <a:p>
            <a:pPr marL="171450" indent="-171450">
              <a:buFont typeface="Arial"/>
              <a:buChar char="•"/>
            </a:pPr>
            <a:r>
              <a:rPr lang="nl-NL" dirty="0"/>
              <a:t>Er was al heel veel expertise intern aanwezig maar dit zat allemaal in de hoofden van de mensen, waardoor je kon zien dat er zoveel meer kennis en kunde was dan dat in eerste instantie zichtbaar is in een bibliotheek. </a:t>
            </a:r>
            <a:endParaRPr lang="en-US" dirty="0">
              <a:solidFill>
                <a:srgbClr val="444444"/>
              </a:solidFill>
            </a:endParaRPr>
          </a:p>
        </p:txBody>
      </p:sp>
      <p:sp>
        <p:nvSpPr>
          <p:cNvPr id="4" name="Slide Number Placeholder 3"/>
          <p:cNvSpPr>
            <a:spLocks noGrp="1"/>
          </p:cNvSpPr>
          <p:nvPr>
            <p:ph type="sldNum" sz="quarter" idx="5"/>
          </p:nvPr>
        </p:nvSpPr>
        <p:spPr/>
        <p:txBody>
          <a:bodyPr/>
          <a:lstStyle/>
          <a:p>
            <a:fld id="{251C92F6-A572-43B6-BD24-F7BDFF2890BA}" type="slidenum">
              <a:t>3</a:t>
            </a:fld>
            <a:endParaRPr lang="en-US"/>
          </a:p>
        </p:txBody>
      </p:sp>
    </p:spTree>
    <p:extLst>
      <p:ext uri="{BB962C8B-B14F-4D97-AF65-F5344CB8AC3E}">
        <p14:creationId xmlns:p14="http://schemas.microsoft.com/office/powerpoint/2010/main" val="4201257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Als externe zag Yvette hoeveel krachten en expertise aanwezig waren, wat veel meer was dan het klassieke boeken uitleen idee. </a:t>
            </a:r>
            <a:endParaRPr lang="en-US" dirty="0"/>
          </a:p>
          <a:p>
            <a:endParaRPr lang="nl-NL" dirty="0"/>
          </a:p>
          <a:p>
            <a:r>
              <a:rPr lang="nl-NL" dirty="0"/>
              <a:t>Miriam, discussie: Wat doet de bieb: taal / boeken? Welke plek heeft taal in de keten? Waarom krijgen we niet ingebed? Proces heeft tijd nodig om samen nieuwe paden te verkennen.</a:t>
            </a:r>
            <a:endParaRPr lang="en-US" dirty="0">
              <a:ea typeface="Calibri"/>
              <a:cs typeface="Calibri"/>
            </a:endParaRPr>
          </a:p>
          <a:p>
            <a:r>
              <a:rPr lang="nl-NL" dirty="0"/>
              <a:t>Samen ontdekken: taal is een middel en geen doel op zich; taal loopt door alle levensdomeinen heen en heeft dus gevolgen voor de ketenpartners. Ketenpartners zijn zich niet bewust en hebben geen kennis over taalontwikkeling. Taal is vrijwillig, je kunt mensen niet dwingen om iets met taal te willen.</a:t>
            </a:r>
            <a:endParaRPr lang="en-US" dirty="0"/>
          </a:p>
        </p:txBody>
      </p:sp>
      <p:sp>
        <p:nvSpPr>
          <p:cNvPr id="4" name="Slide Number Placeholder 3"/>
          <p:cNvSpPr>
            <a:spLocks noGrp="1"/>
          </p:cNvSpPr>
          <p:nvPr>
            <p:ph type="sldNum" sz="quarter" idx="5"/>
          </p:nvPr>
        </p:nvSpPr>
        <p:spPr/>
        <p:txBody>
          <a:bodyPr/>
          <a:lstStyle/>
          <a:p>
            <a:fld id="{251C92F6-A572-43B6-BD24-F7BDFF2890BA}" type="slidenum">
              <a:t>4</a:t>
            </a:fld>
            <a:endParaRPr lang="en-US"/>
          </a:p>
        </p:txBody>
      </p:sp>
    </p:spTree>
    <p:extLst>
      <p:ext uri="{BB962C8B-B14F-4D97-AF65-F5344CB8AC3E}">
        <p14:creationId xmlns:p14="http://schemas.microsoft.com/office/powerpoint/2010/main" val="3937355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ea typeface="Calibri"/>
                <a:cs typeface="Calibri"/>
              </a:rPr>
              <a:t>Yvette:</a:t>
            </a:r>
            <a:endParaRPr lang="nl-NL" dirty="0"/>
          </a:p>
          <a:p>
            <a:r>
              <a:rPr lang="nl-NL" dirty="0"/>
              <a:t>Middels de methodiek projectmatig creëren 2, 5 teamdagen gehad met alle betrokkenen erbij.</a:t>
            </a:r>
            <a:endParaRPr lang="en-US" dirty="0">
              <a:solidFill>
                <a:srgbClr val="444444"/>
              </a:solidFill>
              <a:ea typeface="Calibri"/>
              <a:cs typeface="Calibri"/>
            </a:endParaRPr>
          </a:p>
          <a:p>
            <a:r>
              <a:rPr lang="nl-NL" dirty="0"/>
              <a:t>Geploeterd en nagedacht en uiteindelijk tot 1 verhaal gekomen; de kracht van taal</a:t>
            </a:r>
            <a:endParaRPr lang="en-US" dirty="0">
              <a:solidFill>
                <a:srgbClr val="444444"/>
              </a:solidFill>
            </a:endParaRPr>
          </a:p>
          <a:p>
            <a:pPr marL="171450" indent="-171450">
              <a:buFont typeface="Arial"/>
              <a:buChar char="•"/>
            </a:pPr>
            <a:endParaRPr lang="nl-NL" dirty="0">
              <a:solidFill>
                <a:srgbClr val="444444"/>
              </a:solidFill>
            </a:endParaRPr>
          </a:p>
          <a:p>
            <a:pPr marL="171450" indent="-171450">
              <a:buFont typeface="Arial"/>
              <a:buChar char="•"/>
            </a:pPr>
            <a:r>
              <a:rPr lang="nl-NL" dirty="0">
                <a:solidFill>
                  <a:srgbClr val="000000"/>
                </a:solidFill>
              </a:rPr>
              <a:t>Plaatje uitleggen met de volgende uitleg erin:</a:t>
            </a:r>
            <a:endParaRPr lang="en-US" dirty="0">
              <a:solidFill>
                <a:srgbClr val="444444"/>
              </a:solidFill>
            </a:endParaRPr>
          </a:p>
          <a:p>
            <a:pPr marL="171450" indent="-171450">
              <a:buFont typeface="Arial,Sans-Serif"/>
              <a:buChar char="•"/>
            </a:pPr>
            <a:r>
              <a:rPr lang="nl-NL" dirty="0">
                <a:solidFill>
                  <a:srgbClr val="000000"/>
                </a:solidFill>
              </a:rPr>
              <a:t>Een gezamenlijke missie geformuleerd: Heel Heerlen bewust maken van de kracht van taal!</a:t>
            </a:r>
            <a:endParaRPr lang="en-US" dirty="0">
              <a:solidFill>
                <a:srgbClr val="444444"/>
              </a:solidFill>
            </a:endParaRPr>
          </a:p>
          <a:p>
            <a:pPr marL="171450" indent="-171450">
              <a:buFont typeface="Arial,Sans-Serif"/>
              <a:buChar char="•"/>
            </a:pPr>
            <a:r>
              <a:rPr lang="nl-NL" dirty="0">
                <a:solidFill>
                  <a:srgbClr val="44546A"/>
                </a:solidFill>
              </a:rPr>
              <a:t>Van aanbod gericht naar vraaggericht werken op maat van de vraag van het gezin</a:t>
            </a:r>
            <a:endParaRPr lang="en-US" dirty="0">
              <a:solidFill>
                <a:srgbClr val="444444"/>
              </a:solidFill>
            </a:endParaRPr>
          </a:p>
          <a:p>
            <a:pPr marL="171450" indent="-171450">
              <a:buFont typeface="Arial,Sans-Serif"/>
              <a:buChar char="•"/>
            </a:pPr>
            <a:r>
              <a:rPr lang="nl-NL" dirty="0">
                <a:solidFill>
                  <a:srgbClr val="44546A"/>
                </a:solidFill>
              </a:rPr>
              <a:t>Voor de leeftijd van – 9 maanden – 2 jaar (maatwerk), 2-8 jaar (uitbouw VLE) en 8 – 12 jaar (boekenclub)</a:t>
            </a:r>
            <a:endParaRPr lang="en-US" dirty="0">
              <a:solidFill>
                <a:srgbClr val="444444"/>
              </a:solidFill>
            </a:endParaRPr>
          </a:p>
          <a:p>
            <a:pPr marL="171450" indent="-171450">
              <a:buFont typeface="Arial,Sans-Serif"/>
              <a:buChar char="•"/>
            </a:pPr>
            <a:r>
              <a:rPr lang="nl-NL" dirty="0">
                <a:solidFill>
                  <a:srgbClr val="000000"/>
                </a:solidFill>
              </a:rPr>
              <a:t>Buiten bestaande kaders treden: pionierswerk!</a:t>
            </a:r>
            <a:endParaRPr lang="en-US" dirty="0">
              <a:solidFill>
                <a:srgbClr val="444444"/>
              </a:solidFill>
            </a:endParaRPr>
          </a:p>
          <a:p>
            <a:pPr marL="171450" indent="-171450">
              <a:buFont typeface="Arial,Sans-Serif"/>
              <a:buChar char="•"/>
            </a:pPr>
            <a:r>
              <a:rPr lang="nl-NL" dirty="0">
                <a:solidFill>
                  <a:srgbClr val="000000"/>
                </a:solidFill>
              </a:rPr>
              <a:t>Duurzaam samenwerken met netwerkpartners omdat deze gezinnen niet vanzelf naar ons toe komen</a:t>
            </a:r>
            <a:endParaRPr lang="en-US" dirty="0">
              <a:solidFill>
                <a:srgbClr val="444444"/>
              </a:solidFill>
            </a:endParaRPr>
          </a:p>
          <a:p>
            <a:pPr marL="171450" indent="-171450">
              <a:buFont typeface="Arial,Sans-Serif"/>
              <a:buChar char="•"/>
            </a:pPr>
            <a:r>
              <a:rPr lang="nl-NL" dirty="0">
                <a:solidFill>
                  <a:srgbClr val="000000"/>
                </a:solidFill>
              </a:rPr>
              <a:t>Kiezen voor een duurzame interventie </a:t>
            </a:r>
            <a:br>
              <a:rPr lang="nl-NL" dirty="0">
                <a:cs typeface="+mn-lt"/>
              </a:rPr>
            </a:br>
            <a:r>
              <a:rPr lang="nl-NL" dirty="0">
                <a:solidFill>
                  <a:srgbClr val="000000"/>
                </a:solidFill>
              </a:rPr>
              <a:t>(doorbreken cyclus laaggeletterdheid)? </a:t>
            </a:r>
            <a:endParaRPr lang="en-US" dirty="0">
              <a:solidFill>
                <a:srgbClr val="444444"/>
              </a:solidFill>
            </a:endParaRPr>
          </a:p>
          <a:p>
            <a:pPr marL="171450" indent="-171450">
              <a:buFont typeface="Arial,Sans-Serif"/>
              <a:buChar char="•"/>
            </a:pPr>
            <a:r>
              <a:rPr lang="nl-NL" dirty="0">
                <a:solidFill>
                  <a:srgbClr val="000000"/>
                </a:solidFill>
              </a:rPr>
              <a:t>Een van de operationele doelen Evaluatie van de VLE gezinnen van de afgelopen 3 jaar: wie is de doelgroep en hoe beleven zij ons werk. Past het? Leren ze iets/ Wat missen ze?</a:t>
            </a:r>
            <a:endParaRPr lang="en-US" dirty="0">
              <a:solidFill>
                <a:srgbClr val="444444"/>
              </a:solidFill>
            </a:endParaRPr>
          </a:p>
          <a:p>
            <a:endParaRPr lang="nl-NL" dirty="0">
              <a:ea typeface="Calibri" panose="020F0502020204030204"/>
              <a:cs typeface="Calibri" panose="020F0502020204030204"/>
            </a:endParaRPr>
          </a:p>
          <a:p>
            <a:r>
              <a:rPr lang="nl-NL" dirty="0">
                <a:ea typeface="Calibri" panose="020F0502020204030204"/>
                <a:cs typeface="Calibri" panose="020F0502020204030204"/>
              </a:rPr>
              <a:t>Miriam:</a:t>
            </a:r>
            <a:endParaRPr lang="nl-NL" dirty="0"/>
          </a:p>
          <a:p>
            <a:r>
              <a:rPr lang="nl-NL" dirty="0">
                <a:solidFill>
                  <a:srgbClr val="000000"/>
                </a:solidFill>
              </a:rPr>
              <a:t>Toen zei Yvette, nou dan gaan we hiermee aan de slag. Zorgde voor verwarring en lichtelijke paniek. Is dat niet jouw werk? Nee, gezamenlijk hebben we besloten dat we samen met Yvette de gezinnen zouden gaan ondersteunen. Hoe ging dat. Linda/Miriam.. Ontdekking in gezinnen van meerdere problemen. Ik ben toch geen maatschappelijk werker?! Toen kwam de vraag van de groep: kunnen we kaderen en afspraken maken over wat we wel en wat we niet zijn, wie we wel en niet toelaten.. Dat zorgde voor de 1e ingreep van management, want na zorgvuldig gesprek concludeerden we dat je dan je eigen spanningsveld wilt kaderen in afspraken en regels en dat is dan aanbod. We hebben gekozen voor het experiment: vallen en opstaan mag, Yvette stapt in als het moeilijk wordt. durf je je eigen binnenkant te delen in de groep? Op deze manier hebben we de expertises van de groep bij elkaar gebracht en gingen we organisch met elkaar werken. Door dit te volgen, stonden we open en ontdekten we ook wat heeft het kind nodig, wat heeft de ouder nodig, wat heeft de volwassene nodig. </a:t>
            </a:r>
            <a:endParaRPr lang="en-US" dirty="0">
              <a:solidFill>
                <a:srgbClr val="444444"/>
              </a:solidFill>
              <a:ea typeface="Calibri" panose="020F0502020204030204"/>
              <a:cs typeface="Calibri" panose="020F0502020204030204"/>
            </a:endParaRPr>
          </a:p>
          <a:p>
            <a:pPr marL="171450" indent="-171450">
              <a:buFont typeface="Arial,Sans-Serif"/>
              <a:buChar char="•"/>
            </a:pPr>
            <a:endParaRPr lang="nl-NL" dirty="0">
              <a:solidFill>
                <a:srgbClr val="444444"/>
              </a:solidFill>
            </a:endParaRPr>
          </a:p>
          <a:p>
            <a:pPr marL="171450" indent="-171450">
              <a:buFont typeface="Arial,Sans-Serif"/>
              <a:buChar char="•"/>
            </a:pPr>
            <a:r>
              <a:rPr lang="nl-NL" dirty="0">
                <a:solidFill>
                  <a:srgbClr val="000000"/>
                </a:solidFill>
              </a:rPr>
              <a:t>Dit alles ingebed intern in een overleg structuur: Stuurgroep, grootwerkoverleg, intervisie </a:t>
            </a:r>
            <a:endParaRPr lang="en-US" dirty="0">
              <a:solidFill>
                <a:srgbClr val="444444"/>
              </a:solidFill>
            </a:endParaRPr>
          </a:p>
          <a:p>
            <a:endParaRPr lang="nl-NL" dirty="0">
              <a:solidFill>
                <a:srgbClr val="000000"/>
              </a:solidFill>
              <a:ea typeface="Calibri"/>
              <a:cs typeface="Calibri"/>
            </a:endParaRPr>
          </a:p>
          <a:p>
            <a:endParaRPr lang="nl-NL" dirty="0">
              <a:solidFill>
                <a:srgbClr val="444444"/>
              </a:solidFill>
              <a:ea typeface="Calibri"/>
              <a:cs typeface="Calibri"/>
            </a:endParaRPr>
          </a:p>
          <a:p>
            <a:pPr marL="171450" indent="-171450">
              <a:buFont typeface="Arial"/>
              <a:buChar char="•"/>
            </a:pPr>
            <a:endParaRPr lang="nl-NL" dirty="0">
              <a:solidFill>
                <a:srgbClr val="444444"/>
              </a:solidFill>
            </a:endParaRPr>
          </a:p>
          <a:p>
            <a:endParaRPr lang="nl-NL" dirty="0">
              <a:solidFill>
                <a:srgbClr val="444444"/>
              </a:solidFill>
              <a:ea typeface="Calibri"/>
              <a:cs typeface="Calibri"/>
            </a:endParaRPr>
          </a:p>
        </p:txBody>
      </p:sp>
      <p:sp>
        <p:nvSpPr>
          <p:cNvPr id="4" name="Slide Number Placeholder 3"/>
          <p:cNvSpPr>
            <a:spLocks noGrp="1"/>
          </p:cNvSpPr>
          <p:nvPr>
            <p:ph type="sldNum" sz="quarter" idx="5"/>
          </p:nvPr>
        </p:nvSpPr>
        <p:spPr/>
        <p:txBody>
          <a:bodyPr/>
          <a:lstStyle/>
          <a:p>
            <a:fld id="{251C92F6-A572-43B6-BD24-F7BDFF2890BA}" type="slidenum">
              <a:t>5</a:t>
            </a:fld>
            <a:endParaRPr lang="en-US"/>
          </a:p>
        </p:txBody>
      </p:sp>
    </p:spTree>
    <p:extLst>
      <p:ext uri="{BB962C8B-B14F-4D97-AF65-F5344CB8AC3E}">
        <p14:creationId xmlns:p14="http://schemas.microsoft.com/office/powerpoint/2010/main" val="2619741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Terwijl het interne proces voortgang had, we aan de slag waren in gezinnen, bleef het externe proces ernaast ook bestaan. Blijven zitten aan de tafel, mensen leren kennen. Nieuwsgierig zijn, relaties opbouwen en elke keer aanwezig zijn. </a:t>
            </a:r>
            <a:endParaRPr lang="en-US">
              <a:solidFill>
                <a:srgbClr val="444444"/>
              </a:solidFill>
            </a:endParaRPr>
          </a:p>
          <a:p>
            <a:endParaRPr lang="nl-NL" dirty="0">
              <a:solidFill>
                <a:srgbClr val="444444"/>
              </a:solidFill>
            </a:endParaRPr>
          </a:p>
          <a:p>
            <a:r>
              <a:rPr lang="nl-NL"/>
              <a:t>Eerste stap, intern verhaal samen maken: missie: heel Heerlen bewust maken van de kracht van taal. En daarna, omdat de keten rondom het kind tot 12 jaar zo groot is, en we ingebed waren door steeds aanwezig te zijn bij kansrijk hebben we bewust gekozen om met deze ketenpartners te starten 0-2 jaar -&gt; preventie</a:t>
            </a:r>
            <a:endParaRPr lang="en-US">
              <a:solidFill>
                <a:srgbClr val="444444"/>
              </a:solidFill>
            </a:endParaRPr>
          </a:p>
          <a:p>
            <a:r>
              <a:rPr lang="nl-NL" dirty="0"/>
              <a:t>Met de projectleiders kansrijk gepraat en gevraagd of we een inspiratie sessie mochten verzorgen. Vervolgens wie zijn hun, en wat hebben zij nodig om geïnspireerd te raken. Ons doel was in eerste instantie inspiratie en een opening te creëren om met de partners individueel in gesprek te gaan. Hoe doen we dat: we zijn gestart met de wet en het convenant zodat mensen snappen waarom we hiermee bezig zijn en wat de taak van de bieb is; film </a:t>
            </a:r>
            <a:r>
              <a:rPr lang="nl-NL" dirty="0" err="1"/>
              <a:t>Cubiss</a:t>
            </a:r>
            <a:r>
              <a:rPr lang="nl-NL" dirty="0"/>
              <a:t> </a:t>
            </a:r>
            <a:r>
              <a:rPr lang="nl-NL" dirty="0" err="1"/>
              <a:t>Sjeemte</a:t>
            </a:r>
            <a:r>
              <a:rPr lang="nl-NL" dirty="0"/>
              <a:t>; wetenschappelijk onderbouwde sheets gemaakt over taalontwikkeling en taalverwerving; verteld over generatieproblematiek en de rol van ouders hierin. En ook de lokale situatie beschreven. Met kind als ingang, het belang van het kind hebben we voorop gezet. </a:t>
            </a:r>
            <a:endParaRPr lang="en-US" dirty="0">
              <a:solidFill>
                <a:srgbClr val="444444"/>
              </a:solidFill>
            </a:endParaRPr>
          </a:p>
          <a:p>
            <a:endParaRPr lang="nl-NL" dirty="0">
              <a:solidFill>
                <a:srgbClr val="444444"/>
              </a:solidFill>
            </a:endParaRPr>
          </a:p>
          <a:p>
            <a:endParaRPr lang="nl-NL" dirty="0">
              <a:solidFill>
                <a:srgbClr val="444444"/>
              </a:solidFill>
            </a:endParaRPr>
          </a:p>
          <a:p>
            <a:r>
              <a:rPr lang="nl-NL" dirty="0"/>
              <a:t>Hoe voer je een gesprek:</a:t>
            </a:r>
            <a:endParaRPr lang="en-US" dirty="0">
              <a:solidFill>
                <a:srgbClr val="444444"/>
              </a:solidFill>
            </a:endParaRPr>
          </a:p>
          <a:p>
            <a:pPr marL="171450" indent="-171450">
              <a:buFont typeface="Arial"/>
              <a:buChar char="•"/>
            </a:pPr>
            <a:r>
              <a:rPr lang="nl-NL" dirty="0"/>
              <a:t>Gezamenlijke ambitie gecreëerd, en met iedere partner afzonderlijk in gesprek gegaan.</a:t>
            </a:r>
            <a:endParaRPr lang="en-US" dirty="0">
              <a:solidFill>
                <a:srgbClr val="444444"/>
              </a:solidFill>
            </a:endParaRPr>
          </a:p>
          <a:p>
            <a:pPr marL="171450" indent="-171450">
              <a:buFont typeface="Arial"/>
              <a:buChar char="•"/>
            </a:pPr>
            <a:r>
              <a:rPr lang="nl-NL" dirty="0"/>
              <a:t>Dit doen we nooit alleen, maar altijd in duo’s, afhankelijk van de laag waar we mee spreken.</a:t>
            </a:r>
            <a:endParaRPr lang="en-US" dirty="0">
              <a:solidFill>
                <a:srgbClr val="444444"/>
              </a:solidFill>
            </a:endParaRPr>
          </a:p>
          <a:p>
            <a:pPr marL="171450" indent="-171450">
              <a:buFont typeface="Arial"/>
              <a:buChar char="•"/>
            </a:pPr>
            <a:r>
              <a:rPr lang="nl-NL" dirty="0"/>
              <a:t>Iedere partner levert nieuw werk op, omdat iedere organisatie een andere taak en rol heeft in het werken met doelgroepen. Je creëert dan samen een ambitie en uitvoering ervan, die wij gaan actief oppakken,</a:t>
            </a:r>
            <a:endParaRPr lang="en-US" dirty="0">
              <a:solidFill>
                <a:srgbClr val="444444"/>
              </a:solidFill>
            </a:endParaRPr>
          </a:p>
          <a:p>
            <a:pPr marL="171450" indent="-171450">
              <a:buFont typeface="Arial"/>
              <a:buChar char="•"/>
            </a:pPr>
            <a:r>
              <a:rPr lang="nl-NL" dirty="0"/>
              <a:t>Luister naar het werk van de ander en hoe taal daar wel/ niet een plek in heeft. En wat kunnen wij toevoegen wat dicht op hun werkmanier aansluit, om de gezamenlijke ambitie rondom e kracht van taal, stap voor stap te verwezenlijken.</a:t>
            </a:r>
            <a:endParaRPr lang="en-US" dirty="0">
              <a:solidFill>
                <a:srgbClr val="444444"/>
              </a:solidFill>
            </a:endParaRPr>
          </a:p>
          <a:p>
            <a:pPr marL="171450" indent="-171450">
              <a:buFont typeface="Arial"/>
              <a:buChar char="•"/>
            </a:pPr>
            <a:r>
              <a:rPr lang="nl-NL" dirty="0"/>
              <a:t>Ook dit is maatwerk! Durven het organisch proces te volgen en flexibel hierop te reageren.</a:t>
            </a:r>
            <a:endParaRPr lang="en-US" dirty="0">
              <a:solidFill>
                <a:srgbClr val="444444"/>
              </a:solidFill>
            </a:endParaRPr>
          </a:p>
          <a:p>
            <a:pPr marL="171450" indent="-171450">
              <a:buFont typeface="Arial"/>
              <a:buChar char="•"/>
            </a:pPr>
            <a:endParaRPr lang="nl-NL" dirty="0">
              <a:solidFill>
                <a:srgbClr val="444444"/>
              </a:solidFill>
            </a:endParaRPr>
          </a:p>
          <a:p>
            <a:r>
              <a:rPr lang="nl-NL" dirty="0"/>
              <a:t>Miriam: wat dit proces vraagt aan aandacht (wat raden wij hen aan was de vraag)</a:t>
            </a:r>
            <a:endParaRPr lang="en-US" dirty="0">
              <a:solidFill>
                <a:srgbClr val="444444"/>
              </a:solidFill>
            </a:endParaRPr>
          </a:p>
          <a:p>
            <a:endParaRPr lang="nl-NL" dirty="0">
              <a:solidFill>
                <a:srgbClr val="444444"/>
              </a:solidFill>
            </a:endParaRPr>
          </a:p>
          <a:p>
            <a:pPr marL="171450" indent="-171450">
              <a:buFont typeface="Arial"/>
              <a:buChar char="•"/>
            </a:pPr>
            <a:r>
              <a:rPr lang="nl-NL" dirty="0"/>
              <a:t>Dit proces vraagt geduld, afstemming op het tempo van de ander</a:t>
            </a:r>
            <a:endParaRPr lang="en-US" dirty="0">
              <a:solidFill>
                <a:srgbClr val="444444"/>
              </a:solidFill>
            </a:endParaRPr>
          </a:p>
          <a:p>
            <a:pPr marL="171450" indent="-171450">
              <a:buFont typeface="Arial"/>
              <a:buChar char="•"/>
            </a:pPr>
            <a:r>
              <a:rPr lang="nl-NL" dirty="0"/>
              <a:t>Volhouden en vasthouden zonder opdringerig te worden.</a:t>
            </a:r>
            <a:endParaRPr lang="en-US" dirty="0">
              <a:solidFill>
                <a:srgbClr val="444444"/>
              </a:solidFill>
            </a:endParaRPr>
          </a:p>
          <a:p>
            <a:pPr marL="171450" indent="-171450">
              <a:buFont typeface="Arial"/>
              <a:buChar char="•"/>
            </a:pPr>
            <a:r>
              <a:rPr lang="nl-NL" dirty="0"/>
              <a:t>Durven door te blijven ontwikkelen in plaats van vast te houden aan je aanbod.</a:t>
            </a:r>
            <a:endParaRPr lang="en-US" dirty="0">
              <a:solidFill>
                <a:srgbClr val="444444"/>
              </a:solidFill>
            </a:endParaRPr>
          </a:p>
          <a:p>
            <a:pPr marL="171450" indent="-171450">
              <a:buFont typeface="Arial"/>
              <a:buChar char="•"/>
            </a:pPr>
            <a:r>
              <a:rPr lang="nl-NL" dirty="0"/>
              <a:t>Dit vraagt flexibiliteit van je organisatie</a:t>
            </a:r>
            <a:endParaRPr lang="en-US" dirty="0">
              <a:solidFill>
                <a:srgbClr val="444444"/>
              </a:solidFill>
            </a:endParaRPr>
          </a:p>
          <a:p>
            <a:pPr marL="171450" indent="-171450">
              <a:buFont typeface="Arial"/>
              <a:buChar char="•"/>
            </a:pPr>
            <a:r>
              <a:rPr lang="nl-NL" dirty="0"/>
              <a:t>Op de juiste laag met de juiste collega’s in gesprek gaan. Dit is arbeidsintensief maar werpt vruchten af.</a:t>
            </a:r>
            <a:endParaRPr lang="en-US" dirty="0">
              <a:solidFill>
                <a:srgbClr val="444444"/>
              </a:solidFill>
            </a:endParaRPr>
          </a:p>
          <a:p>
            <a:pPr marL="171450" indent="-171450">
              <a:buFont typeface="Arial"/>
              <a:buChar char="•"/>
            </a:pPr>
            <a:r>
              <a:rPr lang="nl-NL" dirty="0"/>
              <a:t>Met tweeën gaan, op de juiste laag de juiste medewerker met bevoegdheid. Durf keuzes te maken!</a:t>
            </a:r>
            <a:endParaRPr lang="en-US" dirty="0">
              <a:solidFill>
                <a:srgbClr val="444444"/>
              </a:solidFill>
            </a:endParaRPr>
          </a:p>
          <a:p>
            <a:pPr marL="171450" indent="-171450">
              <a:buFont typeface="Arial"/>
              <a:buChar char="•"/>
            </a:pPr>
            <a:endParaRPr lang="nl-NL" dirty="0">
              <a:solidFill>
                <a:srgbClr val="444444"/>
              </a:solidFill>
            </a:endParaRPr>
          </a:p>
          <a:p>
            <a:pPr marL="171450" indent="-171450">
              <a:buFont typeface="Arial"/>
              <a:buChar char="•"/>
            </a:pPr>
            <a:endParaRPr lang="nl-NL"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51C92F6-A572-43B6-BD24-F7BDFF2890BA}" type="slidenum">
              <a:t>6</a:t>
            </a:fld>
            <a:endParaRPr lang="en-US"/>
          </a:p>
        </p:txBody>
      </p:sp>
    </p:spTree>
    <p:extLst>
      <p:ext uri="{BB962C8B-B14F-4D97-AF65-F5344CB8AC3E}">
        <p14:creationId xmlns:p14="http://schemas.microsoft.com/office/powerpoint/2010/main" val="1409069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Pré corona waren we aanwezig in de boxenkamer</a:t>
            </a:r>
            <a:endParaRPr lang="en-US" dirty="0">
              <a:solidFill>
                <a:srgbClr val="444444"/>
              </a:solidFill>
            </a:endParaRPr>
          </a:p>
          <a:p>
            <a:r>
              <a:rPr lang="nl-NL" dirty="0"/>
              <a:t>We vroegen ons toen al af: is dit voldoende voor de ouders? Voor velen wel, maar voor de kwetsbaardere gezinnen werkte het niet. </a:t>
            </a:r>
            <a:endParaRPr lang="en-US" dirty="0">
              <a:solidFill>
                <a:srgbClr val="444444"/>
              </a:solidFill>
            </a:endParaRPr>
          </a:p>
          <a:p>
            <a:r>
              <a:rPr lang="nl-NL" dirty="0"/>
              <a:t>Er lagen vouchers klaar die de verpleegkundigen konden uitdelen maar de ervaring leerde dat die vouchers amper aankwamen in de bieb.</a:t>
            </a:r>
            <a:endParaRPr lang="en-US" dirty="0">
              <a:solidFill>
                <a:srgbClr val="444444"/>
              </a:solidFill>
            </a:endParaRPr>
          </a:p>
          <a:p>
            <a:r>
              <a:rPr lang="nl-NL" dirty="0"/>
              <a:t>Er was dus meer nodig.</a:t>
            </a:r>
            <a:endParaRPr lang="en-US" dirty="0">
              <a:solidFill>
                <a:srgbClr val="444444"/>
              </a:solidFill>
            </a:endParaRPr>
          </a:p>
          <a:p>
            <a:endParaRPr lang="nl-NL" dirty="0">
              <a:solidFill>
                <a:srgbClr val="444444"/>
              </a:solidFill>
            </a:endParaRPr>
          </a:p>
          <a:p>
            <a:r>
              <a:rPr lang="nl-NL" dirty="0"/>
              <a:t>Corona en hun reorganisatie zorgde ervoor dat we niet meer terug kwamen in de boxenkamer. Ook geen andere partners.</a:t>
            </a:r>
            <a:endParaRPr lang="en-US" dirty="0">
              <a:solidFill>
                <a:srgbClr val="444444"/>
              </a:solidFill>
            </a:endParaRPr>
          </a:p>
          <a:p>
            <a:r>
              <a:rPr lang="nl-NL" dirty="0"/>
              <a:t>Inmiddels hadden we op 1 bureau wel een goede relatie met een verpleegkundige op operationeel niveau. Op hoger niveau lukte het niet.</a:t>
            </a:r>
            <a:endParaRPr lang="en-US" dirty="0">
              <a:solidFill>
                <a:srgbClr val="444444"/>
              </a:solidFill>
            </a:endParaRPr>
          </a:p>
          <a:p>
            <a:endParaRPr lang="nl-NL" dirty="0">
              <a:solidFill>
                <a:srgbClr val="444444"/>
              </a:solidFill>
            </a:endParaRPr>
          </a:p>
          <a:p>
            <a:r>
              <a:rPr lang="nl-NL" dirty="0"/>
              <a:t>We zijn toen in gesprek gegaan met de gemeente: projectleider kansrijke start en beleidsmedewerker jeugd en hebben hun om hulp gevraagd. Door de opgedane ervaringen met ons werk en onze werkwijze wilden zij ons graag helpen.</a:t>
            </a:r>
            <a:endParaRPr lang="en-US" dirty="0">
              <a:solidFill>
                <a:srgbClr val="444444"/>
              </a:solidFill>
            </a:endParaRPr>
          </a:p>
          <a:p>
            <a:r>
              <a:rPr lang="nl-NL" dirty="0"/>
              <a:t>Vervolgens hadden we gesprek met 1 persoon van de </a:t>
            </a:r>
            <a:r>
              <a:rPr lang="nl-NL" dirty="0" err="1"/>
              <a:t>jgz</a:t>
            </a:r>
            <a:r>
              <a:rPr lang="nl-NL" dirty="0"/>
              <a:t>. Zij vertelde over de interne reorganisatie maar was wel bereid om een gesprek te gaan organiseren. Dat zag er uit als perspectief. Vervolgens heeft het toch nog een tweetal gesprekken van de gemeente moeten duren voordat wij echt rond de tafel konden met hun. Dit proces heet twee jaar geduurd. </a:t>
            </a:r>
            <a:endParaRPr lang="en-US" dirty="0">
              <a:solidFill>
                <a:srgbClr val="444444"/>
              </a:solidFill>
            </a:endParaRPr>
          </a:p>
          <a:p>
            <a:r>
              <a:rPr lang="nl-NL" dirty="0"/>
              <a:t>Wat je doet is opschalen naar beslissingsbevoegdheid, formele positie op tactisch en strategische positie.. Dit was nodig om het echte gesprek uiteindelijk te kunnen voeren. </a:t>
            </a:r>
            <a:endParaRPr lang="en-US" dirty="0">
              <a:solidFill>
                <a:srgbClr val="444444"/>
              </a:solidFill>
            </a:endParaRPr>
          </a:p>
          <a:p>
            <a:endParaRPr lang="nl-NL" dirty="0">
              <a:solidFill>
                <a:srgbClr val="444444"/>
              </a:solidFill>
            </a:endParaRPr>
          </a:p>
          <a:p>
            <a:r>
              <a:rPr lang="nl-NL" dirty="0"/>
              <a:t>Ondertussen liep het contact met de verpleegkundige door, soort van onder de radar. De verpleegkundige werkte met ons samen en stuurde heel af en toe een gezin door. Zo kregen we samen een paar succeservaringen en ontwikkelden we een manier van werken die gaat over: actief opschuiven naar de partner, geen inschrijfformulieren, stuur maar een mail, wij zoeken op, wij ontzorgen en we koppelen terug. Je bouwt een relatie met vertrouwen en professionaliteit. </a:t>
            </a:r>
            <a:endParaRPr lang="en-US" dirty="0">
              <a:solidFill>
                <a:srgbClr val="444444"/>
              </a:solidFill>
            </a:endParaRPr>
          </a:p>
          <a:p>
            <a:endParaRPr lang="nl-NL" dirty="0">
              <a:solidFill>
                <a:srgbClr val="444444"/>
              </a:solidFill>
            </a:endParaRPr>
          </a:p>
          <a:p>
            <a:r>
              <a:rPr lang="nl-NL" dirty="0"/>
              <a:t>Aan de grote tafel hebben we echt geluisterd naar het verhaal van de reorganisatie en de moeilijkheden van hun werk. We zaten aan tafel met veel mensen vanuit ons maar ook van hun, op verschillende lagen. Voorbereid met een juiste presentatie, inspirerend met als doel, het eerlijke gesprek aan te gaan en te zoeken naar gezamenlijk belang. En dat is doelgroep en taal. En samen uit te vogelen hoe we dan complementair kunnen werken. Samen beschrijven we de samenwerkingswensen. </a:t>
            </a:r>
            <a:endParaRPr lang="en-US" dirty="0">
              <a:solidFill>
                <a:srgbClr val="444444"/>
              </a:solidFill>
            </a:endParaRPr>
          </a:p>
          <a:p>
            <a:endParaRPr lang="nl-NL" dirty="0">
              <a:solidFill>
                <a:srgbClr val="444444"/>
              </a:solidFill>
            </a:endParaRPr>
          </a:p>
          <a:p>
            <a:r>
              <a:rPr lang="nl-NL" dirty="0"/>
              <a:t>Gestart met een pilot: voorbereiden met de juiste lagen. Management, inhoud, uitvoerders. Waar doen we de pilot? Hoe ziet die uit? Wat gaan we doen? Wat zijn onze doelstellingen? Wat betekent dat voor jou en wat betekent dat voor ons? Om de drie maanden geëvalueerd. </a:t>
            </a:r>
            <a:endParaRPr lang="en-US" dirty="0">
              <a:solidFill>
                <a:srgbClr val="444444"/>
              </a:solidFill>
            </a:endParaRPr>
          </a:p>
          <a:p>
            <a:endParaRPr lang="en-US" dirty="0">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251C92F6-A572-43B6-BD24-F7BDFF2890BA}" type="slidenum">
              <a:t>7</a:t>
            </a:fld>
            <a:endParaRPr lang="en-US"/>
          </a:p>
        </p:txBody>
      </p:sp>
    </p:spTree>
    <p:extLst>
      <p:ext uri="{BB962C8B-B14F-4D97-AF65-F5344CB8AC3E}">
        <p14:creationId xmlns:p14="http://schemas.microsoft.com/office/powerpoint/2010/main" val="2352410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Actief meenemen in al je processen: niet alleen het succes maar ook de moeilijkheden. En vragen: wat vinden jullie hiervan?</a:t>
            </a:r>
            <a:endParaRPr lang="en-US" dirty="0">
              <a:solidFill>
                <a:srgbClr val="444444"/>
              </a:solidFill>
            </a:endParaRPr>
          </a:p>
          <a:p>
            <a:r>
              <a:rPr lang="nl-NL" dirty="0"/>
              <a:t>Betrek de beleidsambtenaren die er toe doen.</a:t>
            </a:r>
            <a:endParaRPr lang="en-US" dirty="0">
              <a:solidFill>
                <a:srgbClr val="444444"/>
              </a:solidFill>
            </a:endParaRPr>
          </a:p>
          <a:p>
            <a:r>
              <a:rPr lang="nl-NL" dirty="0"/>
              <a:t>Inspireer ook hun met doelgerichte presentaties en verhalen</a:t>
            </a:r>
            <a:endParaRPr lang="en-US" dirty="0">
              <a:solidFill>
                <a:srgbClr val="444444"/>
              </a:solidFill>
            </a:endParaRPr>
          </a:p>
          <a:p>
            <a:r>
              <a:rPr lang="nl-NL" dirty="0"/>
              <a:t>Als we dit voorleggen, wat vinden jullie dan belangrijk?</a:t>
            </a:r>
            <a:endParaRPr lang="en-US" dirty="0">
              <a:solidFill>
                <a:srgbClr val="444444"/>
              </a:solidFill>
            </a:endParaRPr>
          </a:p>
          <a:p>
            <a:r>
              <a:rPr lang="nl-NL" dirty="0"/>
              <a:t>Mogen we experimenteren/de ruimte nemen?</a:t>
            </a:r>
            <a:endParaRPr lang="en-US" dirty="0">
              <a:solidFill>
                <a:srgbClr val="444444"/>
              </a:solidFill>
            </a:endParaRPr>
          </a:p>
          <a:p>
            <a:r>
              <a:rPr lang="nl-NL" dirty="0"/>
              <a:t>En zo relatie en vertrouwen opbouwen </a:t>
            </a:r>
            <a:endParaRPr lang="en-US" dirty="0">
              <a:solidFill>
                <a:srgbClr val="444444"/>
              </a:solidFill>
            </a:endParaRPr>
          </a:p>
          <a:p>
            <a:r>
              <a:rPr lang="nl-NL" dirty="0"/>
              <a:t>En zo worden zij ambassadeurs voor ons werk en kun je op een gelijkwaardige manier werken. </a:t>
            </a:r>
            <a:endParaRPr lang="en-US" dirty="0">
              <a:solidFill>
                <a:srgbClr val="444444"/>
              </a:solidFill>
            </a:endParaRPr>
          </a:p>
          <a:p>
            <a:endParaRPr lang="nl-NL"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51C92F6-A572-43B6-BD24-F7BDFF2890BA}" type="slidenum">
              <a:t>8</a:t>
            </a:fld>
            <a:endParaRPr lang="en-US"/>
          </a:p>
        </p:txBody>
      </p:sp>
    </p:spTree>
    <p:extLst>
      <p:ext uri="{BB962C8B-B14F-4D97-AF65-F5344CB8AC3E}">
        <p14:creationId xmlns:p14="http://schemas.microsoft.com/office/powerpoint/2010/main" val="1262619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68412-AF23-70EF-2D7B-39028D81A7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D4CC1-BED2-80C1-02FD-FDC9105C1D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FD8AF9-1AEE-8BDC-859C-802CE0825D1A}"/>
              </a:ext>
            </a:extLst>
          </p:cNvPr>
          <p:cNvSpPr>
            <a:spLocks noGrp="1"/>
          </p:cNvSpPr>
          <p:nvPr>
            <p:ph type="body" idx="1"/>
          </p:nvPr>
        </p:nvSpPr>
        <p:spPr/>
        <p:txBody>
          <a:bodyPr/>
          <a:lstStyle/>
          <a:p>
            <a:endParaRPr lang="en-US" dirty="0">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A39B82C5-4FAD-441B-9841-E9BDF024A738}"/>
              </a:ext>
            </a:extLst>
          </p:cNvPr>
          <p:cNvSpPr>
            <a:spLocks noGrp="1"/>
          </p:cNvSpPr>
          <p:nvPr>
            <p:ph type="sldNum" sz="quarter" idx="5"/>
          </p:nvPr>
        </p:nvSpPr>
        <p:spPr/>
        <p:txBody>
          <a:bodyPr/>
          <a:lstStyle/>
          <a:p>
            <a:fld id="{251C92F6-A572-43B6-BD24-F7BDFF2890BA}" type="slidenum">
              <a:t>12</a:t>
            </a:fld>
            <a:endParaRPr lang="en-US"/>
          </a:p>
        </p:txBody>
      </p:sp>
    </p:spTree>
    <p:extLst>
      <p:ext uri="{BB962C8B-B14F-4D97-AF65-F5344CB8AC3E}">
        <p14:creationId xmlns:p14="http://schemas.microsoft.com/office/powerpoint/2010/main" val="533391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0D983-F32F-1895-DCAD-A41A0212B7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875A9-9F0B-2E46-A7D5-2EE68ECF62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4260F-64D0-7886-52F1-478E29E3129E}"/>
              </a:ext>
            </a:extLst>
          </p:cNvPr>
          <p:cNvSpPr>
            <a:spLocks noGrp="1"/>
          </p:cNvSpPr>
          <p:nvPr>
            <p:ph type="body" idx="1"/>
          </p:nvPr>
        </p:nvSpPr>
        <p:spPr/>
        <p:txBody>
          <a:bodyPr/>
          <a:lstStyle/>
          <a:p>
            <a:endParaRPr lang="nl-NL" dirty="0">
              <a:solidFill>
                <a:srgbClr val="444444"/>
              </a:solidFill>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6C0971B0-0BF5-0A8F-1346-50AF792E9FFC}"/>
              </a:ext>
            </a:extLst>
          </p:cNvPr>
          <p:cNvSpPr>
            <a:spLocks noGrp="1"/>
          </p:cNvSpPr>
          <p:nvPr>
            <p:ph type="sldNum" sz="quarter" idx="5"/>
          </p:nvPr>
        </p:nvSpPr>
        <p:spPr/>
        <p:txBody>
          <a:bodyPr/>
          <a:lstStyle/>
          <a:p>
            <a:fld id="{251C92F6-A572-43B6-BD24-F7BDFF2890BA}" type="slidenum">
              <a:t>13</a:t>
            </a:fld>
            <a:endParaRPr lang="en-US"/>
          </a:p>
        </p:txBody>
      </p:sp>
    </p:spTree>
    <p:extLst>
      <p:ext uri="{BB962C8B-B14F-4D97-AF65-F5344CB8AC3E}">
        <p14:creationId xmlns:p14="http://schemas.microsoft.com/office/powerpoint/2010/main" val="1455744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 We werken met de ouder ingang</a:t>
            </a:r>
            <a:endParaRPr lang="en-US">
              <a:solidFill>
                <a:srgbClr val="444444"/>
              </a:solidFill>
            </a:endParaRPr>
          </a:p>
          <a:p>
            <a:r>
              <a:rPr lang="nl-NL"/>
              <a:t>- Onbewust onbekwaam</a:t>
            </a:r>
            <a:endParaRPr lang="en-US">
              <a:solidFill>
                <a:srgbClr val="444444"/>
              </a:solidFill>
            </a:endParaRPr>
          </a:p>
          <a:p>
            <a:r>
              <a:rPr lang="nl-NL"/>
              <a:t>- Wij hebben die expertise, de gewone ouder niet. </a:t>
            </a:r>
            <a:endParaRPr lang="en-US">
              <a:solidFill>
                <a:srgbClr val="444444"/>
              </a:solidFill>
            </a:endParaRPr>
          </a:p>
          <a:p>
            <a:r>
              <a:rPr lang="nl-NL"/>
              <a:t>- 100% ouder betrokkenheid</a:t>
            </a:r>
            <a:endParaRPr lang="en-US">
              <a:solidFill>
                <a:srgbClr val="444444"/>
              </a:solidFill>
            </a:endParaRPr>
          </a:p>
          <a:p>
            <a:r>
              <a:rPr lang="nl-NL"/>
              <a:t>- </a:t>
            </a:r>
            <a:r>
              <a:rPr lang="nl-NL" err="1"/>
              <a:t>Outreachend</a:t>
            </a:r>
            <a:r>
              <a:rPr lang="nl-NL"/>
              <a:t> werken</a:t>
            </a:r>
            <a:endParaRPr lang="en-US">
              <a:solidFill>
                <a:srgbClr val="444444"/>
              </a:solidFill>
            </a:endParaRPr>
          </a:p>
          <a:p>
            <a:r>
              <a:rPr lang="nl-NL"/>
              <a:t>- Komen niet naar de bieb, juist de </a:t>
            </a:r>
            <a:r>
              <a:rPr lang="nl-NL" err="1"/>
              <a:t>allerkwetsbaarste</a:t>
            </a:r>
            <a:r>
              <a:rPr lang="nl-NL"/>
              <a:t> niet.</a:t>
            </a:r>
            <a:endParaRPr lang="en-US">
              <a:solidFill>
                <a:srgbClr val="444444"/>
              </a:solidFill>
            </a:endParaRPr>
          </a:p>
          <a:p>
            <a:r>
              <a:rPr lang="nl-NL"/>
              <a:t>- Als het zo makkelijk was, door alleen tips te verspreiden, dan hadden we geen probleem in Nederland.</a:t>
            </a:r>
            <a:endParaRPr lang="en-US">
              <a:solidFill>
                <a:srgbClr val="444444"/>
              </a:solidFill>
            </a:endParaRPr>
          </a:p>
          <a:p>
            <a:r>
              <a:rPr lang="nl-NL"/>
              <a:t>- Het gaat om praten over de taal ontwikkeling, aansluiten bij de </a:t>
            </a:r>
            <a:r>
              <a:rPr lang="nl-NL" err="1"/>
              <a:t>intrensieke</a:t>
            </a:r>
            <a:r>
              <a:rPr lang="nl-NL"/>
              <a:t> motivatie en dan samen doen en ervaren. Daarover spreken maakt bewust.</a:t>
            </a:r>
            <a:endParaRPr lang="en-US">
              <a:solidFill>
                <a:srgbClr val="444444"/>
              </a:solidFill>
            </a:endParaRPr>
          </a:p>
          <a:p>
            <a:r>
              <a:rPr lang="nl-NL"/>
              <a:t>- WE willen bewustwording op gang brengen en dan kan de ouder ook de rol pakken, Omdat het waarom is belangrijk voor een ouder.</a:t>
            </a:r>
            <a:endParaRPr lang="en-US">
              <a:solidFill>
                <a:srgbClr val="444444"/>
              </a:solidFill>
            </a:endParaRPr>
          </a:p>
          <a:p>
            <a:r>
              <a:rPr lang="nl-NL"/>
              <a:t>- Daarmee spreek je aan op de ouder rol en daarmee komt ook inzet.</a:t>
            </a:r>
            <a:endParaRPr lang="en-US">
              <a:solidFill>
                <a:srgbClr val="444444"/>
              </a:solidFill>
            </a:endParaRPr>
          </a:p>
          <a:p>
            <a:pPr marL="171450" indent="-171450">
              <a:buFont typeface="Arial"/>
              <a:buChar char="•"/>
            </a:pPr>
            <a:r>
              <a:rPr lang="nl-NL"/>
              <a:t>We komen bij de mensen thuis</a:t>
            </a:r>
            <a:endParaRPr lang="en-US">
              <a:solidFill>
                <a:srgbClr val="444444"/>
              </a:solidFill>
            </a:endParaRPr>
          </a:p>
          <a:p>
            <a:pPr marL="171450" indent="-171450">
              <a:buFont typeface="Arial"/>
              <a:buChar char="•"/>
            </a:pPr>
            <a:r>
              <a:rPr lang="nl-NL" err="1"/>
              <a:t>Gelijkwardigheid</a:t>
            </a:r>
            <a:r>
              <a:rPr lang="nl-NL"/>
              <a:t>, vertrouwen en de tijd nemen. Verandering wordt </a:t>
            </a:r>
            <a:r>
              <a:rPr lang="nl-NL" err="1"/>
              <a:t>egstimuleerd</a:t>
            </a:r>
            <a:r>
              <a:rPr lang="nl-NL"/>
              <a:t> als je verandering ook bewust mee maakt.</a:t>
            </a:r>
            <a:endParaRPr lang="en-US">
              <a:solidFill>
                <a:srgbClr val="444444"/>
              </a:solidFill>
            </a:endParaRPr>
          </a:p>
          <a:p>
            <a:pPr marL="171450" indent="-171450">
              <a:buFont typeface="Arial"/>
              <a:buChar char="•"/>
            </a:pPr>
            <a:r>
              <a:rPr lang="nl-NL"/>
              <a:t>- En naast gelijkwaardigheid kennis toevoegen vanuit een gelijke mens tot mens positie.</a:t>
            </a:r>
            <a:endParaRPr lang="en-US">
              <a:solidFill>
                <a:srgbClr val="444444"/>
              </a:solidFill>
            </a:endParaRPr>
          </a:p>
          <a:p>
            <a:pPr marL="171450" indent="-171450">
              <a:buFont typeface="Arial"/>
              <a:buChar char="•"/>
            </a:pPr>
            <a:endParaRPr lang="nl-NL" dirty="0">
              <a:solidFill>
                <a:srgbClr val="444444"/>
              </a:solidFill>
            </a:endParaRPr>
          </a:p>
          <a:p>
            <a:pPr marL="171450" indent="-171450">
              <a:buFont typeface="Arial"/>
              <a:buChar char="•"/>
            </a:pPr>
            <a:r>
              <a:rPr lang="nl-NL" dirty="0"/>
              <a:t>Het komen we aan die doelgroep?</a:t>
            </a:r>
            <a:endParaRPr lang="en-US" dirty="0">
              <a:solidFill>
                <a:srgbClr val="444444"/>
              </a:solidFill>
            </a:endParaRPr>
          </a:p>
          <a:p>
            <a:pPr marL="171450" indent="-171450">
              <a:buFont typeface="Arial"/>
              <a:buChar char="•"/>
            </a:pPr>
            <a:r>
              <a:rPr lang="nl-NL" b="1" dirty="0"/>
              <a:t>Bereiken doelgroep: naar buiten toe!!! Mama cafés, CB, </a:t>
            </a:r>
            <a:r>
              <a:rPr lang="nl-NL" b="1" dirty="0" err="1"/>
              <a:t>Zuyderland</a:t>
            </a:r>
            <a:r>
              <a:rPr lang="nl-NL" b="1" dirty="0"/>
              <a:t>, Boekenclub, Jeugd Jongeren werk, POVH</a:t>
            </a:r>
            <a:endParaRPr lang="en-US" dirty="0">
              <a:solidFill>
                <a:srgbClr val="444444"/>
              </a:solidFill>
            </a:endParaRPr>
          </a:p>
          <a:p>
            <a:endParaRPr lang="nl-NL"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51C92F6-A572-43B6-BD24-F7BDFF2890BA}" type="slidenum">
              <a:t>14</a:t>
            </a:fld>
            <a:endParaRPr lang="en-US"/>
          </a:p>
        </p:txBody>
      </p:sp>
    </p:spTree>
    <p:extLst>
      <p:ext uri="{BB962C8B-B14F-4D97-AF65-F5344CB8AC3E}">
        <p14:creationId xmlns:p14="http://schemas.microsoft.com/office/powerpoint/2010/main" val="3482270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22BAB-75D0-3D17-9003-A897F1E485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A6B01-2709-AE70-4830-A57DFA0E75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F6AE4B-457F-192F-7493-8EDF23CDC75E}"/>
              </a:ext>
            </a:extLst>
          </p:cNvPr>
          <p:cNvSpPr>
            <a:spLocks noGrp="1"/>
          </p:cNvSpPr>
          <p:nvPr>
            <p:ph type="body" idx="1"/>
          </p:nvPr>
        </p:nvSpPr>
        <p:spPr/>
        <p:txBody>
          <a:bodyPr/>
          <a:lstStyle/>
          <a:p>
            <a:endParaRPr lang="nl-NL" dirty="0">
              <a:solidFill>
                <a:srgbClr val="000000"/>
              </a:solidFill>
              <a:ea typeface="Calibri"/>
              <a:cs typeface="Calibri"/>
            </a:endParaRPr>
          </a:p>
          <a:p>
            <a:pPr marL="171450" indent="-171450">
              <a:buFont typeface="Arial"/>
              <a:buChar char="•"/>
            </a:pPr>
            <a:endParaRPr lang="nl-NL" dirty="0">
              <a:solidFill>
                <a:srgbClr val="444444"/>
              </a:solidFill>
            </a:endParaRPr>
          </a:p>
          <a:p>
            <a:pPr marL="171450" indent="-171450">
              <a:buFont typeface="Arial"/>
              <a:buChar char="•"/>
            </a:pPr>
            <a:endParaRPr lang="nl-NL" dirty="0">
              <a:solidFill>
                <a:srgbClr val="444444"/>
              </a:solidFill>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7E04C0DC-7FD3-045D-C415-EC5F69B8CB13}"/>
              </a:ext>
            </a:extLst>
          </p:cNvPr>
          <p:cNvSpPr>
            <a:spLocks noGrp="1"/>
          </p:cNvSpPr>
          <p:nvPr>
            <p:ph type="sldNum" sz="quarter" idx="5"/>
          </p:nvPr>
        </p:nvSpPr>
        <p:spPr/>
        <p:txBody>
          <a:bodyPr/>
          <a:lstStyle/>
          <a:p>
            <a:fld id="{251C92F6-A572-43B6-BD24-F7BDFF2890BA}" type="slidenum">
              <a:t>15</a:t>
            </a:fld>
            <a:endParaRPr lang="en-US"/>
          </a:p>
        </p:txBody>
      </p:sp>
    </p:spTree>
    <p:extLst>
      <p:ext uri="{BB962C8B-B14F-4D97-AF65-F5344CB8AC3E}">
        <p14:creationId xmlns:p14="http://schemas.microsoft.com/office/powerpoint/2010/main" val="384010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7CB48-9798-CF61-BB46-4D84A77BD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F5E44-05F3-6541-0583-1A05FF0609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04E46-FF43-D520-BF0D-7CCF662F24A0}"/>
              </a:ext>
            </a:extLst>
          </p:cNvPr>
          <p:cNvSpPr>
            <a:spLocks noGrp="1"/>
          </p:cNvSpPr>
          <p:nvPr>
            <p:ph type="body" idx="1"/>
          </p:nvPr>
        </p:nvSpPr>
        <p:spPr/>
        <p:txBody>
          <a:bodyPr/>
          <a:lstStyle/>
          <a:p>
            <a:endParaRPr lang="nl-NL" dirty="0">
              <a:solidFill>
                <a:srgbClr val="000000"/>
              </a:solidFill>
              <a:ea typeface="Calibri"/>
              <a:cs typeface="Calibri"/>
            </a:endParaRPr>
          </a:p>
          <a:p>
            <a:pPr marL="171450" indent="-171450">
              <a:buFont typeface="Arial"/>
              <a:buChar char="•"/>
            </a:pPr>
            <a:endParaRPr lang="nl-NL" dirty="0">
              <a:solidFill>
                <a:srgbClr val="444444"/>
              </a:solidFill>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30A8020D-4907-1646-3A78-5F5D14BB8D16}"/>
              </a:ext>
            </a:extLst>
          </p:cNvPr>
          <p:cNvSpPr>
            <a:spLocks noGrp="1"/>
          </p:cNvSpPr>
          <p:nvPr>
            <p:ph type="sldNum" sz="quarter" idx="5"/>
          </p:nvPr>
        </p:nvSpPr>
        <p:spPr/>
        <p:txBody>
          <a:bodyPr/>
          <a:lstStyle/>
          <a:p>
            <a:fld id="{251C92F6-A572-43B6-BD24-F7BDFF2890BA}" type="slidenum">
              <a:t>16</a:t>
            </a:fld>
            <a:endParaRPr lang="en-US"/>
          </a:p>
        </p:txBody>
      </p:sp>
    </p:spTree>
    <p:extLst>
      <p:ext uri="{BB962C8B-B14F-4D97-AF65-F5344CB8AC3E}">
        <p14:creationId xmlns:p14="http://schemas.microsoft.com/office/powerpoint/2010/main" val="4281088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E70B7-F477-0661-CAEB-A23956827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24A2E-9A9F-4C7D-3CCE-9F3DF691F6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EEF50D-B2E6-50B6-14FF-84F003F4A93C}"/>
              </a:ext>
            </a:extLst>
          </p:cNvPr>
          <p:cNvSpPr>
            <a:spLocks noGrp="1"/>
          </p:cNvSpPr>
          <p:nvPr>
            <p:ph type="body" idx="1"/>
          </p:nvPr>
        </p:nvSpPr>
        <p:spPr/>
        <p:txBody>
          <a:bodyPr/>
          <a:lstStyle/>
          <a:p>
            <a:endParaRPr lang="nl-NL" dirty="0">
              <a:solidFill>
                <a:srgbClr val="000000"/>
              </a:solidFill>
              <a:ea typeface="Calibri"/>
              <a:cs typeface="Calibri"/>
            </a:endParaRPr>
          </a:p>
          <a:p>
            <a:pPr marL="171450" indent="-171450">
              <a:buFont typeface="Arial"/>
              <a:buChar char="•"/>
            </a:pPr>
            <a:endParaRPr lang="nl-NL" dirty="0">
              <a:solidFill>
                <a:srgbClr val="444444"/>
              </a:solidFill>
            </a:endParaRPr>
          </a:p>
          <a:p>
            <a:pPr marL="171450" indent="-171450">
              <a:buFont typeface="Arial"/>
              <a:buChar char="•"/>
            </a:pPr>
            <a:endParaRPr lang="nl-NL" dirty="0">
              <a:solidFill>
                <a:srgbClr val="444444"/>
              </a:solidFill>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11DA52DD-C52E-7250-EAE6-715C0901301A}"/>
              </a:ext>
            </a:extLst>
          </p:cNvPr>
          <p:cNvSpPr>
            <a:spLocks noGrp="1"/>
          </p:cNvSpPr>
          <p:nvPr>
            <p:ph type="sldNum" sz="quarter" idx="5"/>
          </p:nvPr>
        </p:nvSpPr>
        <p:spPr/>
        <p:txBody>
          <a:bodyPr/>
          <a:lstStyle/>
          <a:p>
            <a:fld id="{251C92F6-A572-43B6-BD24-F7BDFF2890BA}" type="slidenum">
              <a:t>17</a:t>
            </a:fld>
            <a:endParaRPr lang="en-US"/>
          </a:p>
        </p:txBody>
      </p:sp>
    </p:spTree>
    <p:extLst>
      <p:ext uri="{BB962C8B-B14F-4D97-AF65-F5344CB8AC3E}">
        <p14:creationId xmlns:p14="http://schemas.microsoft.com/office/powerpoint/2010/main" val="3349962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2E51B-F3E5-B30A-5A33-44FFA63C4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84EBF1-3A6C-F621-7075-980AC77200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C0E2A7-8FC2-29EF-CDD6-3A431BDC95D0}"/>
              </a:ext>
            </a:extLst>
          </p:cNvPr>
          <p:cNvSpPr>
            <a:spLocks noGrp="1"/>
          </p:cNvSpPr>
          <p:nvPr>
            <p:ph type="body" idx="1"/>
          </p:nvPr>
        </p:nvSpPr>
        <p:spPr/>
        <p:txBody>
          <a:bodyPr/>
          <a:lstStyle/>
          <a:p>
            <a:r>
              <a:rPr lang="nl-NL" dirty="0"/>
              <a:t>Wat is een verklaring voor de hoge laaggeletterdheid in Heerlen? </a:t>
            </a:r>
            <a:br>
              <a:rPr lang="nl-NL" dirty="0">
                <a:cs typeface="+mn-lt"/>
              </a:rPr>
            </a:br>
            <a:r>
              <a:rPr lang="nl-NL" dirty="0"/>
              <a:t>De mijnen. </a:t>
            </a:r>
            <a:br>
              <a:rPr lang="nl-NL" dirty="0">
                <a:cs typeface="+mn-lt"/>
              </a:rPr>
            </a:br>
            <a:br>
              <a:rPr lang="nl-NL" dirty="0">
                <a:cs typeface="+mn-lt"/>
              </a:rPr>
            </a:br>
            <a:r>
              <a:rPr lang="nl-NL" dirty="0"/>
              <a:t>Toen de mijnen moesten sluiten zijn er binnen 10 jaar 100.000 banen afgebouwd. </a:t>
            </a:r>
            <a:br>
              <a:rPr lang="nl-NL" dirty="0">
                <a:cs typeface="+mn-lt"/>
              </a:rPr>
            </a:br>
            <a:r>
              <a:rPr lang="nl-NL" dirty="0"/>
              <a:t>Mensen werden werkeloos --&gt;  armoede --&gt; stress --&gt; minder tijd en aandacht voor de kinderen. </a:t>
            </a:r>
            <a:br>
              <a:rPr lang="nl-NL" dirty="0">
                <a:cs typeface="+mn-lt"/>
              </a:rPr>
            </a:br>
            <a:r>
              <a:rPr lang="nl-NL" dirty="0"/>
              <a:t>Van generatie op generatie doorgegeven. </a:t>
            </a:r>
            <a:br>
              <a:rPr lang="nl-NL" dirty="0">
                <a:cs typeface="+mn-lt"/>
              </a:rPr>
            </a:br>
            <a:r>
              <a:rPr lang="nl-NL" dirty="0"/>
              <a:t>De gevolgen van de sluiting van de mijnen zie je dus nog steeds. </a:t>
            </a:r>
            <a:endParaRPr lang="en-US" dirty="0"/>
          </a:p>
        </p:txBody>
      </p:sp>
      <p:sp>
        <p:nvSpPr>
          <p:cNvPr id="4" name="Slide Number Placeholder 3">
            <a:extLst>
              <a:ext uri="{FF2B5EF4-FFF2-40B4-BE49-F238E27FC236}">
                <a16:creationId xmlns:a16="http://schemas.microsoft.com/office/drawing/2014/main" id="{46E3017D-9773-25BE-A950-66B4B37BE281}"/>
              </a:ext>
            </a:extLst>
          </p:cNvPr>
          <p:cNvSpPr>
            <a:spLocks noGrp="1"/>
          </p:cNvSpPr>
          <p:nvPr>
            <p:ph type="sldNum" sz="quarter" idx="5"/>
          </p:nvPr>
        </p:nvSpPr>
        <p:spPr/>
        <p:txBody>
          <a:bodyPr/>
          <a:lstStyle/>
          <a:p>
            <a:fld id="{251C92F6-A572-43B6-BD24-F7BDFF2890BA}" type="slidenum">
              <a:t>19</a:t>
            </a:fld>
            <a:endParaRPr lang="en-US"/>
          </a:p>
        </p:txBody>
      </p:sp>
    </p:spTree>
    <p:extLst>
      <p:ext uri="{BB962C8B-B14F-4D97-AF65-F5344CB8AC3E}">
        <p14:creationId xmlns:p14="http://schemas.microsoft.com/office/powerpoint/2010/main" val="749581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7B835-0CFF-FA0A-5A1A-61776DBFD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23CA7-1C85-50E8-44EF-4F0F86CEF9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91AD3-FBF1-2017-8074-31FA79C12956}"/>
              </a:ext>
            </a:extLst>
          </p:cNvPr>
          <p:cNvSpPr>
            <a:spLocks noGrp="1"/>
          </p:cNvSpPr>
          <p:nvPr>
            <p:ph type="body" idx="1"/>
          </p:nvPr>
        </p:nvSpPr>
        <p:spPr/>
        <p:txBody>
          <a:bodyPr/>
          <a:lstStyle/>
          <a:p>
            <a:r>
              <a:rPr lang="nl-NL" dirty="0"/>
              <a:t>Actief meenemen in al je processen: niet alleen het succes maar ook de moeilijkheden. En vragen: wat vinden jullie hiervan?</a:t>
            </a:r>
            <a:endParaRPr lang="en-US" dirty="0">
              <a:solidFill>
                <a:srgbClr val="444444"/>
              </a:solidFill>
            </a:endParaRPr>
          </a:p>
          <a:p>
            <a:r>
              <a:rPr lang="nl-NL" dirty="0"/>
              <a:t>Betrek de beleidsambtenaren die er toe doen.</a:t>
            </a:r>
            <a:endParaRPr lang="en-US" dirty="0">
              <a:solidFill>
                <a:srgbClr val="444444"/>
              </a:solidFill>
            </a:endParaRPr>
          </a:p>
          <a:p>
            <a:r>
              <a:rPr lang="nl-NL" dirty="0"/>
              <a:t>Inspireer ook hun met doelgerichte presentaties en verhalen</a:t>
            </a:r>
            <a:endParaRPr lang="en-US" dirty="0">
              <a:solidFill>
                <a:srgbClr val="444444"/>
              </a:solidFill>
            </a:endParaRPr>
          </a:p>
          <a:p>
            <a:r>
              <a:rPr lang="nl-NL" dirty="0"/>
              <a:t>Als we dit voorleggen, wat vinden jullie dan belangrijk?</a:t>
            </a:r>
            <a:endParaRPr lang="en-US" dirty="0">
              <a:solidFill>
                <a:srgbClr val="444444"/>
              </a:solidFill>
            </a:endParaRPr>
          </a:p>
          <a:p>
            <a:r>
              <a:rPr lang="nl-NL" dirty="0"/>
              <a:t>Mogen we experimenteren/de ruimte nemen?</a:t>
            </a:r>
            <a:endParaRPr lang="en-US" dirty="0">
              <a:solidFill>
                <a:srgbClr val="444444"/>
              </a:solidFill>
            </a:endParaRPr>
          </a:p>
          <a:p>
            <a:r>
              <a:rPr lang="nl-NL" dirty="0"/>
              <a:t>En zo relatie en vertrouwen opbouwen </a:t>
            </a:r>
            <a:endParaRPr lang="en-US" dirty="0">
              <a:solidFill>
                <a:srgbClr val="444444"/>
              </a:solidFill>
            </a:endParaRPr>
          </a:p>
          <a:p>
            <a:r>
              <a:rPr lang="nl-NL" dirty="0"/>
              <a:t>En zo worden zij ambassadeurs voor ons werk en kun je op een gelijkwaardige manier werken. </a:t>
            </a:r>
            <a:endParaRPr lang="en-US" dirty="0">
              <a:solidFill>
                <a:srgbClr val="444444"/>
              </a:solidFill>
            </a:endParaRPr>
          </a:p>
          <a:p>
            <a:endParaRPr lang="nl-NL" dirty="0">
              <a:solidFill>
                <a:srgbClr val="444444"/>
              </a:solidFill>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62BB089D-C508-3027-5545-89757D9B0CE7}"/>
              </a:ext>
            </a:extLst>
          </p:cNvPr>
          <p:cNvSpPr>
            <a:spLocks noGrp="1"/>
          </p:cNvSpPr>
          <p:nvPr>
            <p:ph type="sldNum" sz="quarter" idx="5"/>
          </p:nvPr>
        </p:nvSpPr>
        <p:spPr/>
        <p:txBody>
          <a:bodyPr/>
          <a:lstStyle/>
          <a:p>
            <a:fld id="{251C92F6-A572-43B6-BD24-F7BDFF2890BA}" type="slidenum">
              <a:t>20</a:t>
            </a:fld>
            <a:endParaRPr lang="en-US"/>
          </a:p>
        </p:txBody>
      </p:sp>
    </p:spTree>
    <p:extLst>
      <p:ext uri="{BB962C8B-B14F-4D97-AF65-F5344CB8AC3E}">
        <p14:creationId xmlns:p14="http://schemas.microsoft.com/office/powerpoint/2010/main" val="2624102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467FBF0-2952-4276-B1A3-3E31F96F8363}" type="slidenum">
              <a:t>21</a:t>
            </a:fld>
            <a:endParaRPr lang="en-US"/>
          </a:p>
        </p:txBody>
      </p:sp>
    </p:spTree>
    <p:extLst>
      <p:ext uri="{BB962C8B-B14F-4D97-AF65-F5344CB8AC3E}">
        <p14:creationId xmlns:p14="http://schemas.microsoft.com/office/powerpoint/2010/main" val="497285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547EC7-36EC-4F82-867B-4CD1479A939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1EAB069-29EA-4D9A-A318-A71F48F44A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70F529F4-04E8-49DD-8CBE-CA3E3434FA18}"/>
              </a:ext>
            </a:extLst>
          </p:cNvPr>
          <p:cNvSpPr>
            <a:spLocks noGrp="1"/>
          </p:cNvSpPr>
          <p:nvPr>
            <p:ph type="dt" sz="half" idx="10"/>
          </p:nvPr>
        </p:nvSpPr>
        <p:spPr/>
        <p:txBody>
          <a:bodyPr/>
          <a:lstStyle/>
          <a:p>
            <a:fld id="{7726F6BC-779B-4CCC-91DE-D409E1BA7015}" type="datetimeFigureOut">
              <a:rPr lang="nl-NL" smtClean="0"/>
              <a:t>12-11-2025</a:t>
            </a:fld>
            <a:endParaRPr lang="nl-NL"/>
          </a:p>
        </p:txBody>
      </p:sp>
      <p:sp>
        <p:nvSpPr>
          <p:cNvPr id="5" name="Tijdelijke aanduiding voor voettekst 4">
            <a:extLst>
              <a:ext uri="{FF2B5EF4-FFF2-40B4-BE49-F238E27FC236}">
                <a16:creationId xmlns:a16="http://schemas.microsoft.com/office/drawing/2014/main" id="{6561F8A4-0E77-4D0F-9D12-091B4E4A67E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7EF1CB0-6117-48CE-812E-EEE7EE6334E5}"/>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4179367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FCFC27-2D63-4B14-899B-569EBDC77CC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C27E284-2D34-4ECC-923C-D63D65B3133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906220D-21CF-4B8B-9F99-490940243D93}"/>
              </a:ext>
            </a:extLst>
          </p:cNvPr>
          <p:cNvSpPr>
            <a:spLocks noGrp="1"/>
          </p:cNvSpPr>
          <p:nvPr>
            <p:ph type="dt" sz="half" idx="10"/>
          </p:nvPr>
        </p:nvSpPr>
        <p:spPr/>
        <p:txBody>
          <a:bodyPr/>
          <a:lstStyle/>
          <a:p>
            <a:fld id="{7726F6BC-779B-4CCC-91DE-D409E1BA7015}" type="datetimeFigureOut">
              <a:rPr lang="nl-NL" smtClean="0"/>
              <a:t>12-11-2025</a:t>
            </a:fld>
            <a:endParaRPr lang="nl-NL"/>
          </a:p>
        </p:txBody>
      </p:sp>
      <p:sp>
        <p:nvSpPr>
          <p:cNvPr id="5" name="Tijdelijke aanduiding voor voettekst 4">
            <a:extLst>
              <a:ext uri="{FF2B5EF4-FFF2-40B4-BE49-F238E27FC236}">
                <a16:creationId xmlns:a16="http://schemas.microsoft.com/office/drawing/2014/main" id="{9E259C71-CA2F-4C08-AD61-1ABEAF0828C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66A859F-EF5E-44BE-83D2-D628FBBACB51}"/>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597819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7D45E-3545-45C7-8F03-28D7A6A770D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567F277-3E99-47A6-B6A8-C780F28DA1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3E8C2E5C-3644-4ABA-ACBB-EE0E8D24F8A4}"/>
              </a:ext>
            </a:extLst>
          </p:cNvPr>
          <p:cNvSpPr>
            <a:spLocks noGrp="1"/>
          </p:cNvSpPr>
          <p:nvPr>
            <p:ph type="dt" sz="half" idx="10"/>
          </p:nvPr>
        </p:nvSpPr>
        <p:spPr/>
        <p:txBody>
          <a:bodyPr/>
          <a:lstStyle/>
          <a:p>
            <a:fld id="{7726F6BC-779B-4CCC-91DE-D409E1BA7015}" type="datetimeFigureOut">
              <a:rPr lang="nl-NL" smtClean="0"/>
              <a:t>12-11-2025</a:t>
            </a:fld>
            <a:endParaRPr lang="nl-NL"/>
          </a:p>
        </p:txBody>
      </p:sp>
      <p:sp>
        <p:nvSpPr>
          <p:cNvPr id="5" name="Tijdelijke aanduiding voor voettekst 4">
            <a:extLst>
              <a:ext uri="{FF2B5EF4-FFF2-40B4-BE49-F238E27FC236}">
                <a16:creationId xmlns:a16="http://schemas.microsoft.com/office/drawing/2014/main" id="{DE592A81-F544-49B5-86E2-0A918FA39D2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4795468-8A0D-41A2-BC67-BC8D54097629}"/>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1319600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E25DD1-2AF5-4CBA-BAA0-CE64E8F221F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E1D6C59-4EF1-48F6-AFE7-53D4A3665977}"/>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35D1037-34B9-4150-88AB-B364B73CE99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49396DE-99DC-4E4C-99C4-07E229809050}"/>
              </a:ext>
            </a:extLst>
          </p:cNvPr>
          <p:cNvSpPr>
            <a:spLocks noGrp="1"/>
          </p:cNvSpPr>
          <p:nvPr>
            <p:ph type="dt" sz="half" idx="10"/>
          </p:nvPr>
        </p:nvSpPr>
        <p:spPr/>
        <p:txBody>
          <a:bodyPr/>
          <a:lstStyle/>
          <a:p>
            <a:fld id="{7726F6BC-779B-4CCC-91DE-D409E1BA7015}" type="datetimeFigureOut">
              <a:rPr lang="nl-NL" smtClean="0"/>
              <a:t>12-11-2025</a:t>
            </a:fld>
            <a:endParaRPr lang="nl-NL"/>
          </a:p>
        </p:txBody>
      </p:sp>
      <p:sp>
        <p:nvSpPr>
          <p:cNvPr id="6" name="Tijdelijke aanduiding voor voettekst 5">
            <a:extLst>
              <a:ext uri="{FF2B5EF4-FFF2-40B4-BE49-F238E27FC236}">
                <a16:creationId xmlns:a16="http://schemas.microsoft.com/office/drawing/2014/main" id="{7D97F66E-6A95-4EA3-84AC-D893D19D053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22B63A5-803A-43A6-AC43-3E090B34EFED}"/>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751905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ED2D92-125E-4783-8B00-3BE76B67AE4E}"/>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D87F93A-2F2D-49E4-8FDD-E4CB3D9CF8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DAE5E158-7F34-4EB0-8513-35E3BBC3A36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68B20169-2AE9-49D3-A0A9-C921580369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C7A5B7E-441E-4EE6-BECF-CC6F1D07E0D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D5C0F24-346A-4F93-B196-48A9141A753F}"/>
              </a:ext>
            </a:extLst>
          </p:cNvPr>
          <p:cNvSpPr>
            <a:spLocks noGrp="1"/>
          </p:cNvSpPr>
          <p:nvPr>
            <p:ph type="dt" sz="half" idx="10"/>
          </p:nvPr>
        </p:nvSpPr>
        <p:spPr/>
        <p:txBody>
          <a:bodyPr/>
          <a:lstStyle/>
          <a:p>
            <a:fld id="{7726F6BC-779B-4CCC-91DE-D409E1BA7015}" type="datetimeFigureOut">
              <a:rPr lang="nl-NL" smtClean="0"/>
              <a:t>12-11-2025</a:t>
            </a:fld>
            <a:endParaRPr lang="nl-NL"/>
          </a:p>
        </p:txBody>
      </p:sp>
      <p:sp>
        <p:nvSpPr>
          <p:cNvPr id="8" name="Tijdelijke aanduiding voor voettekst 7">
            <a:extLst>
              <a:ext uri="{FF2B5EF4-FFF2-40B4-BE49-F238E27FC236}">
                <a16:creationId xmlns:a16="http://schemas.microsoft.com/office/drawing/2014/main" id="{04FD98D7-5078-483F-83F5-11B573B200F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EA0EA892-A396-47C8-9E53-2ECB1DEFAA66}"/>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4221383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C6D9DB-58B5-4190-881C-C127C6A80695}"/>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565D5889-A245-46A6-8CDB-E1CDA45C271E}"/>
              </a:ext>
            </a:extLst>
          </p:cNvPr>
          <p:cNvSpPr>
            <a:spLocks noGrp="1"/>
          </p:cNvSpPr>
          <p:nvPr>
            <p:ph type="dt" sz="half" idx="10"/>
          </p:nvPr>
        </p:nvSpPr>
        <p:spPr/>
        <p:txBody>
          <a:bodyPr/>
          <a:lstStyle/>
          <a:p>
            <a:fld id="{7726F6BC-779B-4CCC-91DE-D409E1BA7015}" type="datetimeFigureOut">
              <a:rPr lang="nl-NL" smtClean="0"/>
              <a:t>12-11-2025</a:t>
            </a:fld>
            <a:endParaRPr lang="nl-NL"/>
          </a:p>
        </p:txBody>
      </p:sp>
      <p:sp>
        <p:nvSpPr>
          <p:cNvPr id="4" name="Tijdelijke aanduiding voor voettekst 3">
            <a:extLst>
              <a:ext uri="{FF2B5EF4-FFF2-40B4-BE49-F238E27FC236}">
                <a16:creationId xmlns:a16="http://schemas.microsoft.com/office/drawing/2014/main" id="{3E574C49-E2BF-4086-9714-421E7CDA906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466CCB75-EB98-4B51-AE1C-0DA2F86B9D6B}"/>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1736619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9997D9F9-D2AE-4971-8D8E-F56B50A68466}"/>
              </a:ext>
            </a:extLst>
          </p:cNvPr>
          <p:cNvSpPr>
            <a:spLocks noGrp="1"/>
          </p:cNvSpPr>
          <p:nvPr>
            <p:ph type="dt" sz="half" idx="10"/>
          </p:nvPr>
        </p:nvSpPr>
        <p:spPr/>
        <p:txBody>
          <a:bodyPr/>
          <a:lstStyle/>
          <a:p>
            <a:fld id="{7726F6BC-779B-4CCC-91DE-D409E1BA7015}" type="datetimeFigureOut">
              <a:rPr lang="nl-NL" smtClean="0"/>
              <a:t>12-11-2025</a:t>
            </a:fld>
            <a:endParaRPr lang="nl-NL"/>
          </a:p>
        </p:txBody>
      </p:sp>
      <p:sp>
        <p:nvSpPr>
          <p:cNvPr id="3" name="Tijdelijke aanduiding voor voettekst 2">
            <a:extLst>
              <a:ext uri="{FF2B5EF4-FFF2-40B4-BE49-F238E27FC236}">
                <a16:creationId xmlns:a16="http://schemas.microsoft.com/office/drawing/2014/main" id="{F9487132-66C8-4C87-B882-4D52C526678A}"/>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0395BDCC-4A79-48A6-9668-B5D388BAC82B}"/>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185727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BAA6E-7E9B-4CCE-8F40-3B9276557E8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FBE75D4-0B9F-45A5-8207-2AAB4FDFC0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0523A38-C28A-4C15-A833-992E844C29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B2C0358-4AB3-4B96-B87E-6AF764D9B0CC}"/>
              </a:ext>
            </a:extLst>
          </p:cNvPr>
          <p:cNvSpPr>
            <a:spLocks noGrp="1"/>
          </p:cNvSpPr>
          <p:nvPr>
            <p:ph type="dt" sz="half" idx="10"/>
          </p:nvPr>
        </p:nvSpPr>
        <p:spPr/>
        <p:txBody>
          <a:bodyPr/>
          <a:lstStyle/>
          <a:p>
            <a:fld id="{7726F6BC-779B-4CCC-91DE-D409E1BA7015}" type="datetimeFigureOut">
              <a:rPr lang="nl-NL" smtClean="0"/>
              <a:t>12-11-2025</a:t>
            </a:fld>
            <a:endParaRPr lang="nl-NL"/>
          </a:p>
        </p:txBody>
      </p:sp>
      <p:sp>
        <p:nvSpPr>
          <p:cNvPr id="6" name="Tijdelijke aanduiding voor voettekst 5">
            <a:extLst>
              <a:ext uri="{FF2B5EF4-FFF2-40B4-BE49-F238E27FC236}">
                <a16:creationId xmlns:a16="http://schemas.microsoft.com/office/drawing/2014/main" id="{004324AC-B823-4A61-9A08-45F1288CFBE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5283380-EADD-41C2-B919-A50A904A3B43}"/>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1283284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B6BEA9-7968-45AB-8AA3-1B4998BC7C3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7F3A8326-7329-4BE5-81F3-B2AE06F787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AAA78E7-1A46-4711-82A2-73E081FBAB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BFE15CB-9B32-4B1F-A66E-134FE8288D30}"/>
              </a:ext>
            </a:extLst>
          </p:cNvPr>
          <p:cNvSpPr>
            <a:spLocks noGrp="1"/>
          </p:cNvSpPr>
          <p:nvPr>
            <p:ph type="dt" sz="half" idx="10"/>
          </p:nvPr>
        </p:nvSpPr>
        <p:spPr/>
        <p:txBody>
          <a:bodyPr/>
          <a:lstStyle/>
          <a:p>
            <a:fld id="{7726F6BC-779B-4CCC-91DE-D409E1BA7015}" type="datetimeFigureOut">
              <a:rPr lang="nl-NL" smtClean="0"/>
              <a:t>12-11-2025</a:t>
            </a:fld>
            <a:endParaRPr lang="nl-NL"/>
          </a:p>
        </p:txBody>
      </p:sp>
      <p:sp>
        <p:nvSpPr>
          <p:cNvPr id="6" name="Tijdelijke aanduiding voor voettekst 5">
            <a:extLst>
              <a:ext uri="{FF2B5EF4-FFF2-40B4-BE49-F238E27FC236}">
                <a16:creationId xmlns:a16="http://schemas.microsoft.com/office/drawing/2014/main" id="{8ABA21D7-D2CC-409A-9DFD-1D94A8C084A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A69B637-4820-4C0E-BD7A-2CEC7D04C369}"/>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2845355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2B3BB6-03E9-4278-B8CF-4E9717A9A6C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8F624BE-EEF9-4440-B82C-EAE0E402E39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C7F7E6E-90F0-4273-BFF4-DE4D11EEAA69}"/>
              </a:ext>
            </a:extLst>
          </p:cNvPr>
          <p:cNvSpPr>
            <a:spLocks noGrp="1"/>
          </p:cNvSpPr>
          <p:nvPr>
            <p:ph type="dt" sz="half" idx="10"/>
          </p:nvPr>
        </p:nvSpPr>
        <p:spPr/>
        <p:txBody>
          <a:bodyPr/>
          <a:lstStyle/>
          <a:p>
            <a:fld id="{7726F6BC-779B-4CCC-91DE-D409E1BA7015}" type="datetimeFigureOut">
              <a:rPr lang="nl-NL" smtClean="0"/>
              <a:t>12-11-2025</a:t>
            </a:fld>
            <a:endParaRPr lang="nl-NL"/>
          </a:p>
        </p:txBody>
      </p:sp>
      <p:sp>
        <p:nvSpPr>
          <p:cNvPr id="5" name="Tijdelijke aanduiding voor voettekst 4">
            <a:extLst>
              <a:ext uri="{FF2B5EF4-FFF2-40B4-BE49-F238E27FC236}">
                <a16:creationId xmlns:a16="http://schemas.microsoft.com/office/drawing/2014/main" id="{52905A43-8C38-45C9-AE94-D51E9816C90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DE8251E-EE4B-4EAB-BF3F-FA8477A3C2E5}"/>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3655307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315B70E-6905-484F-B536-00F0C7181A36}"/>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F50398F-7B13-4DDE-9824-1B2558DD72C5}"/>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D320BCE-2EF4-40D2-9162-711585086AA6}"/>
              </a:ext>
            </a:extLst>
          </p:cNvPr>
          <p:cNvSpPr>
            <a:spLocks noGrp="1"/>
          </p:cNvSpPr>
          <p:nvPr>
            <p:ph type="dt" sz="half" idx="10"/>
          </p:nvPr>
        </p:nvSpPr>
        <p:spPr/>
        <p:txBody>
          <a:bodyPr/>
          <a:lstStyle/>
          <a:p>
            <a:fld id="{7726F6BC-779B-4CCC-91DE-D409E1BA7015}" type="datetimeFigureOut">
              <a:rPr lang="nl-NL" smtClean="0"/>
              <a:t>12-11-2025</a:t>
            </a:fld>
            <a:endParaRPr lang="nl-NL"/>
          </a:p>
        </p:txBody>
      </p:sp>
      <p:sp>
        <p:nvSpPr>
          <p:cNvPr id="5" name="Tijdelijke aanduiding voor voettekst 4">
            <a:extLst>
              <a:ext uri="{FF2B5EF4-FFF2-40B4-BE49-F238E27FC236}">
                <a16:creationId xmlns:a16="http://schemas.microsoft.com/office/drawing/2014/main" id="{8FDA299F-DCF4-4116-902A-738F9D90979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713AE1B-398F-4DB5-82E1-7820C5CFDB04}"/>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4183395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D3B9D0C-137B-4AD4-A964-6F79CF0D21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2DCB75C-6A58-4136-9314-3991C6ACE2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835A52A-B8BC-41A0-AC82-40721FBA27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26F6BC-779B-4CCC-91DE-D409E1BA7015}" type="datetimeFigureOut">
              <a:rPr lang="nl-NL" smtClean="0"/>
              <a:t>12-11-2025</a:t>
            </a:fld>
            <a:endParaRPr lang="nl-NL"/>
          </a:p>
        </p:txBody>
      </p:sp>
      <p:sp>
        <p:nvSpPr>
          <p:cNvPr id="5" name="Tijdelijke aanduiding voor voettekst 4">
            <a:extLst>
              <a:ext uri="{FF2B5EF4-FFF2-40B4-BE49-F238E27FC236}">
                <a16:creationId xmlns:a16="http://schemas.microsoft.com/office/drawing/2014/main" id="{DC9A441D-837C-4F0C-AB1C-4D7F501655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2C76DFA6-363B-4B0A-90E3-EC12C783AF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966432-29E8-474A-BBF3-A090FF6291F3}" type="slidenum">
              <a:rPr lang="nl-NL" smtClean="0"/>
              <a:t>‹nr.›</a:t>
            </a:fld>
            <a:endParaRPr lang="nl-NL"/>
          </a:p>
        </p:txBody>
      </p:sp>
    </p:spTree>
    <p:extLst>
      <p:ext uri="{BB962C8B-B14F-4D97-AF65-F5344CB8AC3E}">
        <p14:creationId xmlns:p14="http://schemas.microsoft.com/office/powerpoint/2010/main" val="334554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2.jpe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mailto:yvette.harmes@schunck.nl" TargetMode="External"/><Relationship Id="rId4" Type="http://schemas.openxmlformats.org/officeDocument/2006/relationships/image" Target="../media/image3.png"/><Relationship Id="rId9" Type="http://schemas.openxmlformats.org/officeDocument/2006/relationships/hyperlink" Target="mailto:miriam.jennekes@schunck.nl"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youtube.com/watch?v=xWXVTMobK9I" TargetMode="External"/><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hyperlink" Target="https://drive.google.com/file/d/1OWkU1fwJqsr0ILpD6zGKIx4uyCjk2UIg/view" TargetMode="External"/><Relationship Id="rId10" Type="http://schemas.openxmlformats.org/officeDocument/2006/relationships/image" Target="../media/image6.png"/><Relationship Id="rId4" Type="http://schemas.openxmlformats.org/officeDocument/2006/relationships/hyperlink" Target="https://webserver.schunck.nl/assets/162a4a56-a67a-4f65-aafd-d47fe1825976" TargetMode="External"/><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5.jpe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diagramQuickStyle" Target="../diagrams/quickStyle1.xml"/><Relationship Id="rId5" Type="http://schemas.openxmlformats.org/officeDocument/2006/relationships/image" Target="../media/image4.png"/><Relationship Id="rId10" Type="http://schemas.openxmlformats.org/officeDocument/2006/relationships/diagramLayout" Target="../diagrams/layout1.xml"/><Relationship Id="rId4" Type="http://schemas.openxmlformats.org/officeDocument/2006/relationships/image" Target="../media/image3.png"/><Relationship Id="rId9"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8.jpeg"/></Relationships>
</file>

<file path=ppt/slides/_rels/slide2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1.jpeg"/><Relationship Id="rId5" Type="http://schemas.openxmlformats.org/officeDocument/2006/relationships/image" Target="../media/image4.png"/><Relationship Id="rId10" Type="http://schemas.openxmlformats.org/officeDocument/2006/relationships/image" Target="../media/image20.jpeg"/><Relationship Id="rId4" Type="http://schemas.openxmlformats.org/officeDocument/2006/relationships/image" Target="../media/image3.png"/><Relationship Id="rId9" Type="http://schemas.openxmlformats.org/officeDocument/2006/relationships/image" Target="../media/image19.jpeg"/></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2FC8DC65-1066-44AE-945B-F0784FB3D49F}"/>
              </a:ext>
            </a:extLst>
          </p:cNvPr>
          <p:cNvSpPr/>
          <p:nvPr/>
        </p:nvSpPr>
        <p:spPr>
          <a:xfrm>
            <a:off x="0" y="0"/>
            <a:ext cx="11862034" cy="6610558"/>
          </a:xfrm>
          <a:prstGeom prst="rect">
            <a:avLst/>
          </a:prstGeom>
          <a:solidFill>
            <a:srgbClr val="5D2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object 2">
            <a:extLst>
              <a:ext uri="{FF2B5EF4-FFF2-40B4-BE49-F238E27FC236}">
                <a16:creationId xmlns:a16="http://schemas.microsoft.com/office/drawing/2014/main" id="{34F6ECF7-D0BC-4ADC-991B-A0230027EF8B}"/>
              </a:ext>
            </a:extLst>
          </p:cNvPr>
          <p:cNvSpPr txBox="1">
            <a:spLocks/>
          </p:cNvSpPr>
          <p:nvPr/>
        </p:nvSpPr>
        <p:spPr>
          <a:xfrm>
            <a:off x="7353300" y="660144"/>
            <a:ext cx="1874520" cy="838200"/>
          </a:xfrm>
          <a:prstGeom prst="rect">
            <a:avLst/>
          </a:prstGeom>
        </p:spPr>
        <p:txBody>
          <a:bodyPr vert="horz" wrap="square" lIns="0" tIns="635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2000"/>
              </a:lnSpc>
              <a:spcBef>
                <a:spcPts val="500"/>
              </a:spcBef>
            </a:pPr>
            <a:r>
              <a:rPr lang="nl-NL" sz="2000" spc="-10" dirty="0">
                <a:solidFill>
                  <a:srgbClr val="FFFFFF"/>
                </a:solidFill>
                <a:latin typeface="Wilma-Base" panose="02000506020000020004" pitchFamily="2" charset="0"/>
              </a:rPr>
              <a:t>bibliotheek</a:t>
            </a:r>
            <a:r>
              <a:rPr lang="nl-NL" sz="2000" spc="-10" dirty="0">
                <a:solidFill>
                  <a:srgbClr val="ED1C24"/>
                </a:solidFill>
                <a:latin typeface="Wilma-Base" panose="02000506020000020004" pitchFamily="2" charset="0"/>
              </a:rPr>
              <a:t>/ </a:t>
            </a:r>
            <a:r>
              <a:rPr lang="nl-NL" sz="2000" dirty="0">
                <a:solidFill>
                  <a:srgbClr val="FFFFFF"/>
                </a:solidFill>
                <a:latin typeface="Wilma-Base" panose="02000506020000020004" pitchFamily="2" charset="0"/>
              </a:rPr>
              <a:t>MUZIEK EN </a:t>
            </a:r>
            <a:r>
              <a:rPr lang="nl-NL" sz="2000" spc="-20" dirty="0">
                <a:solidFill>
                  <a:srgbClr val="FFFFFF"/>
                </a:solidFill>
                <a:latin typeface="Wilma-Base" panose="02000506020000020004" pitchFamily="2" charset="0"/>
              </a:rPr>
              <a:t>DANS</a:t>
            </a:r>
            <a:endParaRPr lang="nl-NL" sz="2000" dirty="0">
              <a:latin typeface="Wilma-Base" panose="02000506020000020004" pitchFamily="2" charset="0"/>
            </a:endParaRPr>
          </a:p>
          <a:p>
            <a:pPr marL="12700">
              <a:lnSpc>
                <a:spcPts val="2000"/>
              </a:lnSpc>
            </a:pPr>
            <a:r>
              <a:rPr lang="nl-NL" sz="2000">
                <a:solidFill>
                  <a:srgbClr val="ED1C24"/>
                </a:solidFill>
                <a:latin typeface="Wilma-Base" panose="02000506020000020004" pitchFamily="2" charset="0"/>
              </a:rPr>
              <a:t>/</a:t>
            </a:r>
            <a:r>
              <a:rPr lang="nl-NL" sz="2000" spc="-10">
                <a:solidFill>
                  <a:srgbClr val="ED1C24"/>
                </a:solidFill>
                <a:latin typeface="Wilma-Base" panose="02000506020000020004" pitchFamily="2" charset="0"/>
              </a:rPr>
              <a:t> </a:t>
            </a:r>
            <a:r>
              <a:rPr lang="nl-NL" sz="2000" spc="-10">
                <a:solidFill>
                  <a:srgbClr val="FFFFFF"/>
                </a:solidFill>
                <a:latin typeface="Wilma-Base" panose="02000506020000020004" pitchFamily="2" charset="0"/>
              </a:rPr>
              <a:t>museum</a:t>
            </a:r>
            <a:endParaRPr lang="nl-NL" sz="2000" dirty="0">
              <a:latin typeface="Wilma-Base" panose="02000506020000020004" pitchFamily="2" charset="0"/>
            </a:endParaRPr>
          </a:p>
        </p:txBody>
      </p:sp>
      <p:pic>
        <p:nvPicPr>
          <p:cNvPr id="3" name="object 3">
            <a:extLst>
              <a:ext uri="{FF2B5EF4-FFF2-40B4-BE49-F238E27FC236}">
                <a16:creationId xmlns:a16="http://schemas.microsoft.com/office/drawing/2014/main" id="{197569EC-40C1-4143-B7C8-E81BEE909F30}"/>
              </a:ext>
            </a:extLst>
          </p:cNvPr>
          <p:cNvPicPr>
            <a:picLocks noChangeAspect="1"/>
          </p:cNvPicPr>
          <p:nvPr/>
        </p:nvPicPr>
        <p:blipFill>
          <a:blip r:embed="rId2"/>
          <a:stretch>
            <a:fillRect/>
          </a:stretch>
        </p:blipFill>
        <p:spPr>
          <a:xfrm>
            <a:off x="547294" y="1205301"/>
            <a:ext cx="6131858" cy="40187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object 13">
            <a:extLst>
              <a:ext uri="{FF2B5EF4-FFF2-40B4-BE49-F238E27FC236}">
                <a16:creationId xmlns:a16="http://schemas.microsoft.com/office/drawing/2014/main" id="{087E7260-4D15-4E7B-9517-C24DDD7453A6}"/>
              </a:ext>
            </a:extLst>
          </p:cNvPr>
          <p:cNvSpPr txBox="1"/>
          <p:nvPr/>
        </p:nvSpPr>
        <p:spPr>
          <a:xfrm>
            <a:off x="7353300" y="2221684"/>
            <a:ext cx="3585845" cy="1727139"/>
          </a:xfrm>
          <a:prstGeom prst="rect">
            <a:avLst/>
          </a:prstGeom>
        </p:spPr>
        <p:txBody>
          <a:bodyPr vert="horz" wrap="square" lIns="0" tIns="139700" rIns="0" bIns="0" rtlCol="0" anchor="t">
            <a:spAutoFit/>
          </a:bodyPr>
          <a:lstStyle/>
          <a:p>
            <a:pPr>
              <a:lnSpc>
                <a:spcPct val="90000"/>
              </a:lnSpc>
              <a:spcBef>
                <a:spcPts val="1000"/>
              </a:spcBef>
            </a:pPr>
            <a:r>
              <a:rPr lang="nl-NL" sz="3200" spc="-10" dirty="0">
                <a:solidFill>
                  <a:schemeClr val="bg1"/>
                </a:solidFill>
                <a:latin typeface="Wilma-Base"/>
              </a:rPr>
              <a:t>De kracht van taal…</a:t>
            </a:r>
            <a:endParaRPr lang="en-US" sz="3200" spc="-10">
              <a:solidFill>
                <a:schemeClr val="bg1"/>
              </a:solidFill>
              <a:latin typeface="Wilma-Base"/>
            </a:endParaRPr>
          </a:p>
          <a:p>
            <a:pPr>
              <a:lnSpc>
                <a:spcPct val="90000"/>
              </a:lnSpc>
              <a:spcBef>
                <a:spcPts val="1000"/>
              </a:spcBef>
            </a:pPr>
            <a:endParaRPr lang="nl-NL" sz="3200" spc="-10" dirty="0">
              <a:solidFill>
                <a:schemeClr val="bg1"/>
              </a:solidFill>
              <a:latin typeface="Wilma-Base"/>
            </a:endParaRPr>
          </a:p>
          <a:p>
            <a:pPr>
              <a:lnSpc>
                <a:spcPct val="90000"/>
              </a:lnSpc>
              <a:spcBef>
                <a:spcPts val="1000"/>
              </a:spcBef>
            </a:pPr>
            <a:r>
              <a:rPr lang="nl-NL" sz="3200" spc="-10" dirty="0">
                <a:solidFill>
                  <a:schemeClr val="bg1"/>
                </a:solidFill>
                <a:latin typeface="Wilma-Base"/>
              </a:rPr>
              <a:t>is van ons allemaal</a:t>
            </a:r>
            <a:endParaRPr lang="en-US">
              <a:solidFill>
                <a:schemeClr val="bg1"/>
              </a:solidFill>
              <a:ea typeface="Calibri"/>
              <a:cs typeface="Calibri"/>
            </a:endParaRPr>
          </a:p>
        </p:txBody>
      </p:sp>
      <p:sp>
        <p:nvSpPr>
          <p:cNvPr id="14" name="object 14">
            <a:extLst>
              <a:ext uri="{FF2B5EF4-FFF2-40B4-BE49-F238E27FC236}">
                <a16:creationId xmlns:a16="http://schemas.microsoft.com/office/drawing/2014/main" id="{B8EEACCE-DCD9-4B15-811F-B2BDE406DA1A}"/>
              </a:ext>
            </a:extLst>
          </p:cNvPr>
          <p:cNvSpPr txBox="1"/>
          <p:nvPr/>
        </p:nvSpPr>
        <p:spPr>
          <a:xfrm>
            <a:off x="7697231" y="5477281"/>
            <a:ext cx="3244454" cy="518091"/>
          </a:xfrm>
          <a:prstGeom prst="rect">
            <a:avLst/>
          </a:prstGeom>
        </p:spPr>
        <p:txBody>
          <a:bodyPr vert="horz" wrap="square" lIns="0" tIns="12700" rIns="0" bIns="0" rtlCol="0" anchor="t">
            <a:spAutoFit/>
          </a:bodyPr>
          <a:lstStyle/>
          <a:p>
            <a:pPr algn="r"/>
            <a:r>
              <a:rPr lang="nl-NL" sz="2000" spc="-10" dirty="0">
                <a:solidFill>
                  <a:schemeClr val="bg1"/>
                </a:solidFill>
                <a:latin typeface="Wilma-Base"/>
                <a:cs typeface="KievitOT-Italic"/>
              </a:rPr>
              <a:t>18 november 2025 </a:t>
            </a:r>
            <a:endParaRPr lang="en-US" sz="2000" spc="-10">
              <a:solidFill>
                <a:schemeClr val="bg1"/>
              </a:solidFill>
              <a:latin typeface="Wilma-Base"/>
              <a:cs typeface="KievitOT-Italic"/>
            </a:endParaRPr>
          </a:p>
          <a:p>
            <a:pPr marL="12700">
              <a:lnSpc>
                <a:spcPct val="100000"/>
              </a:lnSpc>
              <a:spcBef>
                <a:spcPts val="100"/>
              </a:spcBef>
            </a:pPr>
            <a:endParaRPr lang="en-US" sz="1200" spc="-10" dirty="0">
              <a:solidFill>
                <a:srgbClr val="FFFFFF"/>
              </a:solidFill>
              <a:latin typeface="KievitOT-Italic"/>
              <a:cs typeface="KievitOT-Italic"/>
            </a:endParaRPr>
          </a:p>
        </p:txBody>
      </p:sp>
      <p:grpSp>
        <p:nvGrpSpPr>
          <p:cNvPr id="16" name="object 2">
            <a:extLst>
              <a:ext uri="{FF2B5EF4-FFF2-40B4-BE49-F238E27FC236}">
                <a16:creationId xmlns:a16="http://schemas.microsoft.com/office/drawing/2014/main" id="{5D009EEE-1076-4948-9100-75C2248AF9E8}"/>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475D8B14-E85C-4447-8B45-A44A4E2B7BF8}"/>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D84AAC61-FA1F-4556-A74E-849D5884D3D4}"/>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7ED99440-FC8D-4A1C-AF94-3410BA9D1492}"/>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14D0E927-4636-4AD8-A1A0-0B24FE5D3B19}"/>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FF82B0F8-6FAD-411C-80F5-75A7538FF8A5}"/>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77761050-9343-4095-8AE4-2D76C3B1B92F}"/>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B5DA97A8-9EA3-49DA-BFA0-D012AD77616D}"/>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60A2D1E8-0B65-4FE3-AAB1-C9E1C0EA6707}"/>
                </a:ext>
              </a:extLst>
            </p:cNvPr>
            <p:cNvPicPr/>
            <p:nvPr/>
          </p:nvPicPr>
          <p:blipFill>
            <a:blip r:embed="rId8" cstate="print"/>
            <a:stretch>
              <a:fillRect/>
            </a:stretch>
          </p:blipFill>
          <p:spPr>
            <a:xfrm>
              <a:off x="11837026" y="6381515"/>
              <a:ext cx="120243" cy="241896"/>
            </a:xfrm>
            <a:prstGeom prst="rect">
              <a:avLst/>
            </a:prstGeom>
          </p:spPr>
        </p:pic>
      </p:grpSp>
    </p:spTree>
    <p:extLst>
      <p:ext uri="{BB962C8B-B14F-4D97-AF65-F5344CB8AC3E}">
        <p14:creationId xmlns:p14="http://schemas.microsoft.com/office/powerpoint/2010/main" val="104278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FA76C"/>
          </a:solidFill>
        </p:spPr>
        <p:txBody>
          <a:bodyPr wrap="square" lIns="0" tIns="0" rIns="0" bIns="0" rtlCol="0"/>
          <a:lstStyle/>
          <a:p>
            <a:endParaRPr/>
          </a:p>
        </p:txBody>
      </p:sp>
      <p:sp>
        <p:nvSpPr>
          <p:cNvPr id="4" name="object 4"/>
          <p:cNvSpPr txBox="1">
            <a:spLocks noGrp="1"/>
          </p:cNvSpPr>
          <p:nvPr>
            <p:ph type="title"/>
          </p:nvPr>
        </p:nvSpPr>
        <p:spPr>
          <a:xfrm>
            <a:off x="272222" y="2393937"/>
            <a:ext cx="4872028" cy="2073645"/>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en-US" sz="5000" dirty="0" err="1">
                <a:latin typeface="Wilma-Base"/>
              </a:rPr>
              <a:t>Kansrijk</a:t>
            </a:r>
            <a:r>
              <a:rPr lang="en-US" sz="5000" dirty="0">
                <a:latin typeface="Wilma-Base"/>
              </a:rPr>
              <a:t> van start</a:t>
            </a:r>
            <a:r>
              <a:rPr lang="en-US" sz="5000" dirty="0">
                <a:solidFill>
                  <a:srgbClr val="000000"/>
                </a:solidFill>
                <a:latin typeface="Wilma-Base"/>
              </a:rPr>
              <a:t> </a:t>
            </a:r>
            <a:r>
              <a:rPr sz="5000" dirty="0">
                <a:solidFill>
                  <a:srgbClr val="E30513"/>
                </a:solidFill>
                <a:latin typeface="Wilma-Base"/>
              </a:rPr>
              <a:t>/</a:t>
            </a:r>
            <a:r>
              <a:rPr lang="nl-NL" sz="5000" dirty="0">
                <a:solidFill>
                  <a:srgbClr val="E30513"/>
                </a:solidFill>
                <a:latin typeface="Wilma-Base"/>
              </a:rPr>
              <a:t> Heerlen</a:t>
            </a:r>
            <a:r>
              <a:rPr lang="nl-NL" sz="5000" dirty="0">
                <a:latin typeface="Wilma-Base"/>
              </a:rPr>
              <a:t> </a:t>
            </a:r>
            <a:br>
              <a:rPr lang="nl-NL" sz="5000" dirty="0">
                <a:latin typeface="Wilma-Base" panose="02000506020000020004" pitchFamily="2" charset="0"/>
              </a:rPr>
            </a:br>
            <a:endParaRPr lang="en-US" sz="5000">
              <a:latin typeface="Wilma-Base"/>
            </a:endParaRPr>
          </a:p>
        </p:txBody>
      </p:sp>
      <p:grpSp>
        <p:nvGrpSpPr>
          <p:cNvPr id="16" name="object 2">
            <a:extLst>
              <a:ext uri="{FF2B5EF4-FFF2-40B4-BE49-F238E27FC236}">
                <a16:creationId xmlns:a16="http://schemas.microsoft.com/office/drawing/2014/main" id="{D2EF6421-55D6-46C6-BCC0-6C2A585FD3C3}"/>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60FC814E-3BD0-431B-842B-981A7578F35C}"/>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8A93C868-EF96-4AB2-93ED-0B3872A42983}"/>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84DE4001-3CAD-484A-BECB-7C1FAB6B54DE}"/>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D20F5DB0-07A6-41D9-AD11-256295CC60EB}"/>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913E82B0-1131-4C69-893D-E1163A93FEB1}"/>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9F4D9CE2-A26C-46CE-A3D2-64C66C00A4D3}"/>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B52D3B6F-6656-49D7-AEE2-EB6EF4FABBD2}"/>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BBF8C37C-320B-4068-903A-F06199ECF1BD}"/>
                </a:ext>
              </a:extLst>
            </p:cNvPr>
            <p:cNvPicPr/>
            <p:nvPr/>
          </p:nvPicPr>
          <p:blipFill>
            <a:blip r:embed="rId8" cstate="print"/>
            <a:stretch>
              <a:fillRect/>
            </a:stretch>
          </p:blipFill>
          <p:spPr>
            <a:xfrm>
              <a:off x="11837026" y="6381515"/>
              <a:ext cx="120243" cy="241896"/>
            </a:xfrm>
            <a:prstGeom prst="rect">
              <a:avLst/>
            </a:prstGeom>
          </p:spPr>
        </p:pic>
      </p:grpSp>
      <p:pic>
        <p:nvPicPr>
          <p:cNvPr id="6" name="Picture 5" descr="Afbeelding met kleding, persoon, schoeisel, gebouw&#10;&#10;Automatisch gegenereerde beschrijving">
            <a:extLst>
              <a:ext uri="{FF2B5EF4-FFF2-40B4-BE49-F238E27FC236}">
                <a16:creationId xmlns:a16="http://schemas.microsoft.com/office/drawing/2014/main" id="{48A1E921-ED5B-6A00-3AF0-22687F2B8171}"/>
              </a:ext>
            </a:extLst>
          </p:cNvPr>
          <p:cNvPicPr>
            <a:picLocks noChangeAspect="1"/>
          </p:cNvPicPr>
          <p:nvPr/>
        </p:nvPicPr>
        <p:blipFill>
          <a:blip r:embed="rId9"/>
          <a:stretch>
            <a:fillRect/>
          </a:stretch>
        </p:blipFill>
        <p:spPr>
          <a:xfrm>
            <a:off x="5612364" y="567496"/>
            <a:ext cx="5804313" cy="544691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FCB365B1-C5A3-45B0-9EA1-2FD9C065FE99}"/>
              </a:ext>
            </a:extLst>
          </p:cNvPr>
          <p:cNvSpPr/>
          <p:nvPr/>
        </p:nvSpPr>
        <p:spPr>
          <a:xfrm>
            <a:off x="0" y="0"/>
            <a:ext cx="11862034" cy="6858000"/>
          </a:xfrm>
          <a:prstGeom prst="rect">
            <a:avLst/>
          </a:prstGeom>
          <a:solidFill>
            <a:srgbClr val="A86D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l-NL" sz="1500">
              <a:solidFill>
                <a:schemeClr val="accent2">
                  <a:lumMod val="40000"/>
                  <a:lumOff val="60000"/>
                </a:schemeClr>
              </a:solidFill>
              <a:latin typeface="Wilma-Base"/>
            </a:endParaRPr>
          </a:p>
        </p:txBody>
      </p:sp>
      <p:sp>
        <p:nvSpPr>
          <p:cNvPr id="13" name="object 12">
            <a:extLst>
              <a:ext uri="{FF2B5EF4-FFF2-40B4-BE49-F238E27FC236}">
                <a16:creationId xmlns:a16="http://schemas.microsoft.com/office/drawing/2014/main" id="{47906218-1265-43F1-AFCB-D21B307A4AA7}"/>
              </a:ext>
            </a:extLst>
          </p:cNvPr>
          <p:cNvSpPr txBox="1">
            <a:spLocks/>
          </p:cNvSpPr>
          <p:nvPr/>
        </p:nvSpPr>
        <p:spPr>
          <a:xfrm>
            <a:off x="6510682" y="668318"/>
            <a:ext cx="6173635" cy="1308050"/>
          </a:xfrm>
          <a:prstGeom prst="rect">
            <a:avLst/>
          </a:prstGeom>
        </p:spPr>
        <p:txBody>
          <a:bodyPr vert="horz" wrap="square" lIns="0" tIns="13970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000" spc="-10" dirty="0">
                <a:latin typeface="Wilma-Base"/>
                <a:cs typeface="Wilma-Base"/>
              </a:rPr>
              <a:t>Pilot jaar</a:t>
            </a:r>
            <a:r>
              <a:rPr lang="nl-NL" sz="5000" spc="-10" dirty="0">
                <a:solidFill>
                  <a:srgbClr val="ED1C24"/>
                </a:solidFill>
                <a:latin typeface="Wilma-Base"/>
                <a:cs typeface="Wilma-Base"/>
              </a:rPr>
              <a:t>/ </a:t>
            </a:r>
            <a:endParaRPr lang="nl-NL" sz="5000" spc="-25" dirty="0">
              <a:solidFill>
                <a:srgbClr val="000000"/>
              </a:solidFill>
              <a:latin typeface="Wilma-Base"/>
              <a:cs typeface="Wilma-Base"/>
            </a:endParaRPr>
          </a:p>
          <a:p>
            <a:pPr marL="88900">
              <a:lnSpc>
                <a:spcPct val="100000"/>
              </a:lnSpc>
              <a:spcBef>
                <a:spcPts val="500"/>
              </a:spcBef>
            </a:pPr>
            <a:r>
              <a:rPr lang="nl-NL" sz="3000" dirty="0">
                <a:solidFill>
                  <a:srgbClr val="FF0000"/>
                </a:solidFill>
                <a:latin typeface="Wilma-Base"/>
                <a:cs typeface="Wilma-Base"/>
              </a:rPr>
              <a:t>Interne samenwerking</a:t>
            </a:r>
          </a:p>
        </p:txBody>
      </p:sp>
      <p:grpSp>
        <p:nvGrpSpPr>
          <p:cNvPr id="25" name="object 2">
            <a:extLst>
              <a:ext uri="{FF2B5EF4-FFF2-40B4-BE49-F238E27FC236}">
                <a16:creationId xmlns:a16="http://schemas.microsoft.com/office/drawing/2014/main" id="{A7099BF2-165E-4E18-B24B-828344452D3B}"/>
              </a:ext>
            </a:extLst>
          </p:cNvPr>
          <p:cNvGrpSpPr/>
          <p:nvPr/>
        </p:nvGrpSpPr>
        <p:grpSpPr>
          <a:xfrm>
            <a:off x="10754702" y="6261100"/>
            <a:ext cx="1323340" cy="483234"/>
            <a:chOff x="10754702" y="6261100"/>
            <a:chExt cx="1323340" cy="483234"/>
          </a:xfrm>
        </p:grpSpPr>
        <p:sp>
          <p:nvSpPr>
            <p:cNvPr id="26" name="object 4">
              <a:extLst>
                <a:ext uri="{FF2B5EF4-FFF2-40B4-BE49-F238E27FC236}">
                  <a16:creationId xmlns:a16="http://schemas.microsoft.com/office/drawing/2014/main" id="{5BD313AA-D1A9-48A7-972B-33C1C5A600D7}"/>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7" name="object 5">
              <a:extLst>
                <a:ext uri="{FF2B5EF4-FFF2-40B4-BE49-F238E27FC236}">
                  <a16:creationId xmlns:a16="http://schemas.microsoft.com/office/drawing/2014/main" id="{D59DB4FB-ADE1-446B-9D30-DC844BA47396}"/>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8" name="object 6">
              <a:extLst>
                <a:ext uri="{FF2B5EF4-FFF2-40B4-BE49-F238E27FC236}">
                  <a16:creationId xmlns:a16="http://schemas.microsoft.com/office/drawing/2014/main" id="{52899274-73A7-4912-8BD9-10E8848093DD}"/>
                </a:ext>
              </a:extLst>
            </p:cNvPr>
            <p:cNvPicPr/>
            <p:nvPr/>
          </p:nvPicPr>
          <p:blipFill>
            <a:blip r:embed="rId3" cstate="print"/>
            <a:stretch>
              <a:fillRect/>
            </a:stretch>
          </p:blipFill>
          <p:spPr>
            <a:xfrm>
              <a:off x="11356087" y="6381517"/>
              <a:ext cx="120243" cy="241896"/>
            </a:xfrm>
            <a:prstGeom prst="rect">
              <a:avLst/>
            </a:prstGeom>
          </p:spPr>
        </p:pic>
        <p:pic>
          <p:nvPicPr>
            <p:cNvPr id="29" name="object 7">
              <a:extLst>
                <a:ext uri="{FF2B5EF4-FFF2-40B4-BE49-F238E27FC236}">
                  <a16:creationId xmlns:a16="http://schemas.microsoft.com/office/drawing/2014/main" id="{ABF38B22-7100-41D5-8A60-0C916F7F8D74}"/>
                </a:ext>
              </a:extLst>
            </p:cNvPr>
            <p:cNvPicPr/>
            <p:nvPr/>
          </p:nvPicPr>
          <p:blipFill>
            <a:blip r:embed="rId4" cstate="print"/>
            <a:stretch>
              <a:fillRect/>
            </a:stretch>
          </p:blipFill>
          <p:spPr>
            <a:xfrm>
              <a:off x="10875135" y="6381519"/>
              <a:ext cx="120243" cy="241896"/>
            </a:xfrm>
            <a:prstGeom prst="rect">
              <a:avLst/>
            </a:prstGeom>
          </p:spPr>
        </p:pic>
        <p:pic>
          <p:nvPicPr>
            <p:cNvPr id="30" name="object 8">
              <a:extLst>
                <a:ext uri="{FF2B5EF4-FFF2-40B4-BE49-F238E27FC236}">
                  <a16:creationId xmlns:a16="http://schemas.microsoft.com/office/drawing/2014/main" id="{38B4D42E-7FE5-4AB9-99DE-EA7A6377C906}"/>
                </a:ext>
              </a:extLst>
            </p:cNvPr>
            <p:cNvPicPr/>
            <p:nvPr/>
          </p:nvPicPr>
          <p:blipFill>
            <a:blip r:embed="rId5" cstate="print"/>
            <a:stretch>
              <a:fillRect/>
            </a:stretch>
          </p:blipFill>
          <p:spPr>
            <a:xfrm>
              <a:off x="11035451" y="6381512"/>
              <a:ext cx="120243" cy="241909"/>
            </a:xfrm>
            <a:prstGeom prst="rect">
              <a:avLst/>
            </a:prstGeom>
          </p:spPr>
        </p:pic>
        <p:pic>
          <p:nvPicPr>
            <p:cNvPr id="31" name="object 9">
              <a:extLst>
                <a:ext uri="{FF2B5EF4-FFF2-40B4-BE49-F238E27FC236}">
                  <a16:creationId xmlns:a16="http://schemas.microsoft.com/office/drawing/2014/main" id="{39D4D303-D7AC-477B-83E2-FE4CFF54D010}"/>
                </a:ext>
              </a:extLst>
            </p:cNvPr>
            <p:cNvPicPr/>
            <p:nvPr/>
          </p:nvPicPr>
          <p:blipFill>
            <a:blip r:embed="rId6" cstate="print"/>
            <a:stretch>
              <a:fillRect/>
            </a:stretch>
          </p:blipFill>
          <p:spPr>
            <a:xfrm>
              <a:off x="11516404" y="6381510"/>
              <a:ext cx="120230" cy="241909"/>
            </a:xfrm>
            <a:prstGeom prst="rect">
              <a:avLst/>
            </a:prstGeom>
          </p:spPr>
        </p:pic>
        <p:pic>
          <p:nvPicPr>
            <p:cNvPr id="32" name="object 10">
              <a:extLst>
                <a:ext uri="{FF2B5EF4-FFF2-40B4-BE49-F238E27FC236}">
                  <a16:creationId xmlns:a16="http://schemas.microsoft.com/office/drawing/2014/main" id="{41E637A6-FBB1-48E3-B9C3-C37B2FCE8F96}"/>
                </a:ext>
              </a:extLst>
            </p:cNvPr>
            <p:cNvPicPr/>
            <p:nvPr/>
          </p:nvPicPr>
          <p:blipFill>
            <a:blip r:embed="rId7" cstate="print"/>
            <a:stretch>
              <a:fillRect/>
            </a:stretch>
          </p:blipFill>
          <p:spPr>
            <a:xfrm>
              <a:off x="11676707" y="6381512"/>
              <a:ext cx="120243" cy="241909"/>
            </a:xfrm>
            <a:prstGeom prst="rect">
              <a:avLst/>
            </a:prstGeom>
          </p:spPr>
        </p:pic>
        <p:pic>
          <p:nvPicPr>
            <p:cNvPr id="33" name="object 11">
              <a:extLst>
                <a:ext uri="{FF2B5EF4-FFF2-40B4-BE49-F238E27FC236}">
                  <a16:creationId xmlns:a16="http://schemas.microsoft.com/office/drawing/2014/main" id="{CB42B916-870A-4506-9EC5-961CDD48F85E}"/>
                </a:ext>
              </a:extLst>
            </p:cNvPr>
            <p:cNvPicPr/>
            <p:nvPr/>
          </p:nvPicPr>
          <p:blipFill>
            <a:blip r:embed="rId8" cstate="print"/>
            <a:stretch>
              <a:fillRect/>
            </a:stretch>
          </p:blipFill>
          <p:spPr>
            <a:xfrm>
              <a:off x="11837026" y="6381515"/>
              <a:ext cx="120243" cy="241896"/>
            </a:xfrm>
            <a:prstGeom prst="rect">
              <a:avLst/>
            </a:prstGeom>
          </p:spPr>
        </p:pic>
      </p:grpSp>
      <p:pic>
        <p:nvPicPr>
          <p:cNvPr id="3" name="Picture 2">
            <a:extLst>
              <a:ext uri="{FF2B5EF4-FFF2-40B4-BE49-F238E27FC236}">
                <a16:creationId xmlns:a16="http://schemas.microsoft.com/office/drawing/2014/main" id="{88045D32-8BED-724C-E405-53F563442785}"/>
              </a:ext>
            </a:extLst>
          </p:cNvPr>
          <p:cNvPicPr>
            <a:picLocks noChangeAspect="1"/>
          </p:cNvPicPr>
          <p:nvPr/>
        </p:nvPicPr>
        <p:blipFill>
          <a:blip r:embed="rId9"/>
          <a:stretch>
            <a:fillRect/>
          </a:stretch>
        </p:blipFill>
        <p:spPr>
          <a:xfrm>
            <a:off x="2273508" y="1482863"/>
            <a:ext cx="3934377" cy="43008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a:extLst>
              <a:ext uri="{FF2B5EF4-FFF2-40B4-BE49-F238E27FC236}">
                <a16:creationId xmlns:a16="http://schemas.microsoft.com/office/drawing/2014/main" id="{4FB1479E-0734-703E-AA9D-0B4B408E7FC1}"/>
              </a:ext>
            </a:extLst>
          </p:cNvPr>
          <p:cNvSpPr txBox="1"/>
          <p:nvPr/>
        </p:nvSpPr>
        <p:spPr>
          <a:xfrm>
            <a:off x="6205158" y="2194318"/>
            <a:ext cx="2484431"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500" dirty="0">
                <a:solidFill>
                  <a:schemeClr val="accent2">
                    <a:lumMod val="40000"/>
                    <a:lumOff val="60000"/>
                  </a:schemeClr>
                </a:solidFill>
                <a:latin typeface="Wilma-Base"/>
              </a:rPr>
              <a:t>Beleidsmedewerker &amp; </a:t>
            </a:r>
            <a:br>
              <a:rPr lang="nl-NL" sz="1500" dirty="0">
                <a:solidFill>
                  <a:schemeClr val="accent2">
                    <a:lumMod val="40000"/>
                    <a:lumOff val="60000"/>
                  </a:schemeClr>
                </a:solidFill>
                <a:latin typeface="Wilma-Base"/>
              </a:rPr>
            </a:br>
            <a:r>
              <a:rPr lang="nl-NL" sz="1500" dirty="0">
                <a:solidFill>
                  <a:schemeClr val="accent2">
                    <a:lumMod val="40000"/>
                    <a:lumOff val="60000"/>
                  </a:schemeClr>
                </a:solidFill>
                <a:latin typeface="Wilma-Base"/>
              </a:rPr>
              <a:t>projectleider </a:t>
            </a:r>
            <a:br>
              <a:rPr lang="nl-NL" sz="1500" dirty="0">
                <a:solidFill>
                  <a:schemeClr val="accent2">
                    <a:lumMod val="40000"/>
                    <a:lumOff val="60000"/>
                  </a:schemeClr>
                </a:solidFill>
                <a:latin typeface="Wilma-Base"/>
              </a:rPr>
            </a:br>
            <a:r>
              <a:rPr lang="nl-NL" sz="1500" dirty="0">
                <a:solidFill>
                  <a:schemeClr val="accent2">
                    <a:lumMod val="40000"/>
                    <a:lumOff val="60000"/>
                  </a:schemeClr>
                </a:solidFill>
                <a:latin typeface="Wilma-Base"/>
              </a:rPr>
              <a:t>Kansrijk van Start</a:t>
            </a:r>
            <a:endParaRPr lang="en-US" dirty="0"/>
          </a:p>
        </p:txBody>
      </p:sp>
      <p:sp>
        <p:nvSpPr>
          <p:cNvPr id="5" name="TextBox 4">
            <a:extLst>
              <a:ext uri="{FF2B5EF4-FFF2-40B4-BE49-F238E27FC236}">
                <a16:creationId xmlns:a16="http://schemas.microsoft.com/office/drawing/2014/main" id="{4ADF79D0-CEC6-70AB-9F17-DC77D6490E70}"/>
              </a:ext>
            </a:extLst>
          </p:cNvPr>
          <p:cNvSpPr txBox="1"/>
          <p:nvPr/>
        </p:nvSpPr>
        <p:spPr>
          <a:xfrm>
            <a:off x="6202414" y="3155152"/>
            <a:ext cx="1824581"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500" dirty="0">
                <a:solidFill>
                  <a:schemeClr val="accent2">
                    <a:lumMod val="40000"/>
                    <a:lumOff val="60000"/>
                  </a:schemeClr>
                </a:solidFill>
                <a:latin typeface="Wilma-Base"/>
              </a:rPr>
              <a:t>Manager </a:t>
            </a:r>
            <a:endParaRPr lang="en-US" sz="1500" dirty="0">
              <a:latin typeface="Wilma-Base"/>
            </a:endParaRPr>
          </a:p>
          <a:p>
            <a:pPr algn="l"/>
            <a:r>
              <a:rPr lang="nl-NL" sz="1500" dirty="0">
                <a:solidFill>
                  <a:schemeClr val="accent2">
                    <a:lumMod val="40000"/>
                    <a:lumOff val="60000"/>
                  </a:schemeClr>
                </a:solidFill>
                <a:latin typeface="Wilma-Base"/>
              </a:rPr>
              <a:t>Bibliotheek</a:t>
            </a:r>
            <a:endParaRPr lang="en-US" dirty="0"/>
          </a:p>
        </p:txBody>
      </p:sp>
      <p:sp>
        <p:nvSpPr>
          <p:cNvPr id="6" name="TextBox 5">
            <a:extLst>
              <a:ext uri="{FF2B5EF4-FFF2-40B4-BE49-F238E27FC236}">
                <a16:creationId xmlns:a16="http://schemas.microsoft.com/office/drawing/2014/main" id="{67C96C9B-BD79-878B-BBDE-5AFD65A997D4}"/>
              </a:ext>
            </a:extLst>
          </p:cNvPr>
          <p:cNvSpPr txBox="1"/>
          <p:nvPr/>
        </p:nvSpPr>
        <p:spPr>
          <a:xfrm>
            <a:off x="6224550" y="3834095"/>
            <a:ext cx="180796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500" dirty="0">
                <a:solidFill>
                  <a:schemeClr val="accent2">
                    <a:lumMod val="40000"/>
                    <a:lumOff val="60000"/>
                  </a:schemeClr>
                </a:solidFill>
                <a:latin typeface="Wilma-Base"/>
              </a:rPr>
              <a:t>Projectleider </a:t>
            </a:r>
            <a:br>
              <a:rPr lang="nl-NL" sz="1500" dirty="0">
                <a:solidFill>
                  <a:schemeClr val="accent2">
                    <a:lumMod val="40000"/>
                    <a:lumOff val="60000"/>
                  </a:schemeClr>
                </a:solidFill>
                <a:latin typeface="Wilma-Base"/>
              </a:rPr>
            </a:br>
            <a:r>
              <a:rPr lang="nl-NL" sz="1500" dirty="0">
                <a:solidFill>
                  <a:schemeClr val="accent2">
                    <a:lumMod val="40000"/>
                    <a:lumOff val="60000"/>
                  </a:schemeClr>
                </a:solidFill>
                <a:latin typeface="Wilma-Base"/>
              </a:rPr>
              <a:t>Gezinsgericht </a:t>
            </a:r>
            <a:br>
              <a:rPr lang="nl-NL" sz="1500" dirty="0">
                <a:solidFill>
                  <a:schemeClr val="accent2">
                    <a:lumMod val="40000"/>
                    <a:lumOff val="60000"/>
                  </a:schemeClr>
                </a:solidFill>
                <a:latin typeface="Wilma-Base"/>
              </a:rPr>
            </a:br>
            <a:r>
              <a:rPr lang="nl-NL" sz="1500" dirty="0">
                <a:solidFill>
                  <a:schemeClr val="accent2">
                    <a:lumMod val="40000"/>
                    <a:lumOff val="60000"/>
                  </a:schemeClr>
                </a:solidFill>
                <a:latin typeface="Wilma-Base"/>
              </a:rPr>
              <a:t>Werken</a:t>
            </a:r>
            <a:endParaRPr lang="en-US" dirty="0">
              <a:solidFill>
                <a:schemeClr val="accent2">
                  <a:lumMod val="40000"/>
                  <a:lumOff val="60000"/>
                </a:schemeClr>
              </a:solidFill>
            </a:endParaRPr>
          </a:p>
        </p:txBody>
      </p:sp>
      <p:sp>
        <p:nvSpPr>
          <p:cNvPr id="7" name="TextBox 6">
            <a:extLst>
              <a:ext uri="{FF2B5EF4-FFF2-40B4-BE49-F238E27FC236}">
                <a16:creationId xmlns:a16="http://schemas.microsoft.com/office/drawing/2014/main" id="{8942F1F8-F527-52D7-0C1A-6308F53E236C}"/>
              </a:ext>
            </a:extLst>
          </p:cNvPr>
          <p:cNvSpPr txBox="1"/>
          <p:nvPr/>
        </p:nvSpPr>
        <p:spPr>
          <a:xfrm>
            <a:off x="6205210" y="4744962"/>
            <a:ext cx="208681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500">
                <a:solidFill>
                  <a:schemeClr val="accent2">
                    <a:lumMod val="40000"/>
                    <a:lumOff val="60000"/>
                  </a:schemeClr>
                </a:solidFill>
                <a:latin typeface="Wilma-Base"/>
              </a:rPr>
              <a:t>Projectmedewerker Gezinsgericht werken</a:t>
            </a:r>
            <a:endParaRPr lang="en-US" sz="1500">
              <a:latin typeface="Wilma-Base"/>
            </a:endParaRPr>
          </a:p>
          <a:p>
            <a:pPr algn="l"/>
            <a:endParaRPr lang="en-US" dirty="0">
              <a:ea typeface="Calibri"/>
              <a:cs typeface="Calibri"/>
            </a:endParaRPr>
          </a:p>
        </p:txBody>
      </p:sp>
      <p:sp>
        <p:nvSpPr>
          <p:cNvPr id="8" name="TextBox 7">
            <a:extLst>
              <a:ext uri="{FF2B5EF4-FFF2-40B4-BE49-F238E27FC236}">
                <a16:creationId xmlns:a16="http://schemas.microsoft.com/office/drawing/2014/main" id="{908E44ED-F7A8-41CD-F3B7-858CF3982FA4}"/>
              </a:ext>
            </a:extLst>
          </p:cNvPr>
          <p:cNvSpPr txBox="1"/>
          <p:nvPr/>
        </p:nvSpPr>
        <p:spPr>
          <a:xfrm>
            <a:off x="6230028" y="5785545"/>
            <a:ext cx="195696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500" dirty="0">
                <a:solidFill>
                  <a:schemeClr val="accent2">
                    <a:lumMod val="40000"/>
                    <a:lumOff val="60000"/>
                  </a:schemeClr>
                </a:solidFill>
                <a:latin typeface="Wilma-Base"/>
              </a:rPr>
              <a:t>Consulenten basisvaardigheden</a:t>
            </a:r>
            <a:endParaRPr lang="en-US" sz="1500" dirty="0">
              <a:solidFill>
                <a:schemeClr val="accent2">
                  <a:lumMod val="40000"/>
                  <a:lumOff val="60000"/>
                </a:schemeClr>
              </a:solidFill>
              <a:latin typeface="Wilma-Base"/>
            </a:endParaRPr>
          </a:p>
          <a:p>
            <a:pPr algn="l"/>
            <a:endParaRPr lang="en-US" dirty="0">
              <a:ea typeface="Calibri"/>
              <a:cs typeface="Calibri"/>
            </a:endParaRPr>
          </a:p>
        </p:txBody>
      </p:sp>
      <p:sp>
        <p:nvSpPr>
          <p:cNvPr id="9" name="TextBox 8">
            <a:extLst>
              <a:ext uri="{FF2B5EF4-FFF2-40B4-BE49-F238E27FC236}">
                <a16:creationId xmlns:a16="http://schemas.microsoft.com/office/drawing/2014/main" id="{61C1E3AC-27B6-D320-5273-7DA72D51C583}"/>
              </a:ext>
            </a:extLst>
          </p:cNvPr>
          <p:cNvSpPr txBox="1"/>
          <p:nvPr/>
        </p:nvSpPr>
        <p:spPr>
          <a:xfrm>
            <a:off x="289826" y="2197276"/>
            <a:ext cx="189094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500">
                <a:solidFill>
                  <a:schemeClr val="accent2">
                    <a:lumMod val="40000"/>
                    <a:lumOff val="60000"/>
                  </a:schemeClr>
                </a:solidFill>
                <a:latin typeface="Wilma-Base"/>
              </a:rPr>
              <a:t>Projectleider </a:t>
            </a:r>
            <a:r>
              <a:rPr lang="nl-NL" sz="1500" err="1">
                <a:solidFill>
                  <a:schemeClr val="accent2">
                    <a:lumMod val="40000"/>
                    <a:lumOff val="60000"/>
                  </a:schemeClr>
                </a:solidFill>
                <a:latin typeface="Wilma-Base"/>
              </a:rPr>
              <a:t>Voorleesexpress</a:t>
            </a:r>
            <a:endParaRPr lang="en-US" sz="1500" err="1">
              <a:solidFill>
                <a:schemeClr val="accent2">
                  <a:lumMod val="40000"/>
                  <a:lumOff val="60000"/>
                </a:schemeClr>
              </a:solidFill>
              <a:latin typeface="Wilma-Base"/>
            </a:endParaRPr>
          </a:p>
          <a:p>
            <a:pPr algn="l"/>
            <a:endParaRPr lang="en-US" dirty="0">
              <a:ea typeface="Calibri"/>
              <a:cs typeface="Calibri"/>
            </a:endParaRPr>
          </a:p>
        </p:txBody>
      </p:sp>
      <p:sp>
        <p:nvSpPr>
          <p:cNvPr id="10" name="TextBox 9">
            <a:extLst>
              <a:ext uri="{FF2B5EF4-FFF2-40B4-BE49-F238E27FC236}">
                <a16:creationId xmlns:a16="http://schemas.microsoft.com/office/drawing/2014/main" id="{77A5C584-386E-3E73-AEB1-149AF6F91BE0}"/>
              </a:ext>
            </a:extLst>
          </p:cNvPr>
          <p:cNvSpPr txBox="1"/>
          <p:nvPr/>
        </p:nvSpPr>
        <p:spPr>
          <a:xfrm>
            <a:off x="698485" y="3022480"/>
            <a:ext cx="147676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500">
                <a:solidFill>
                  <a:schemeClr val="accent2">
                    <a:lumMod val="40000"/>
                    <a:lumOff val="60000"/>
                  </a:schemeClr>
                </a:solidFill>
                <a:latin typeface="Wilma-Base"/>
              </a:rPr>
              <a:t>Coördinator vrijwilligers</a:t>
            </a:r>
            <a:endParaRPr lang="en-US" sz="1500">
              <a:latin typeface="Wilma-Base"/>
            </a:endParaRPr>
          </a:p>
          <a:p>
            <a:pPr algn="l"/>
            <a:endParaRPr lang="en-US" dirty="0">
              <a:ea typeface="Calibri"/>
              <a:cs typeface="Calibri"/>
            </a:endParaRPr>
          </a:p>
        </p:txBody>
      </p:sp>
      <p:sp>
        <p:nvSpPr>
          <p:cNvPr id="11" name="TextBox 10">
            <a:extLst>
              <a:ext uri="{FF2B5EF4-FFF2-40B4-BE49-F238E27FC236}">
                <a16:creationId xmlns:a16="http://schemas.microsoft.com/office/drawing/2014/main" id="{D07167D5-3C2F-72F9-6A50-CF3D8693C0B5}"/>
              </a:ext>
            </a:extLst>
          </p:cNvPr>
          <p:cNvSpPr txBox="1"/>
          <p:nvPr/>
        </p:nvSpPr>
        <p:spPr>
          <a:xfrm>
            <a:off x="-231964" y="3839497"/>
            <a:ext cx="2421016" cy="10618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500" dirty="0">
                <a:solidFill>
                  <a:schemeClr val="accent2">
                    <a:lumMod val="40000"/>
                    <a:lumOff val="60000"/>
                  </a:schemeClr>
                </a:solidFill>
                <a:latin typeface="Wilma-Base"/>
              </a:rPr>
              <a:t>Coördinatoren van </a:t>
            </a:r>
            <a:br>
              <a:rPr lang="nl-NL" sz="1500" dirty="0">
                <a:solidFill>
                  <a:schemeClr val="accent2">
                    <a:lumMod val="40000"/>
                    <a:lumOff val="60000"/>
                  </a:schemeClr>
                </a:solidFill>
                <a:latin typeface="Wilma-Base"/>
              </a:rPr>
            </a:br>
            <a:r>
              <a:rPr lang="nl-NL" sz="1500" dirty="0">
                <a:solidFill>
                  <a:schemeClr val="accent2">
                    <a:lumMod val="40000"/>
                    <a:lumOff val="60000"/>
                  </a:schemeClr>
                </a:solidFill>
                <a:latin typeface="Wilma-Base"/>
              </a:rPr>
              <a:t>taal- en leesbevordering, </a:t>
            </a:r>
            <a:br>
              <a:rPr lang="nl-NL" sz="1500" dirty="0">
                <a:solidFill>
                  <a:schemeClr val="accent2">
                    <a:lumMod val="40000"/>
                    <a:lumOff val="60000"/>
                  </a:schemeClr>
                </a:solidFill>
                <a:latin typeface="Wilma-Base"/>
              </a:rPr>
            </a:br>
            <a:r>
              <a:rPr lang="nl-NL" sz="1500" dirty="0">
                <a:solidFill>
                  <a:schemeClr val="accent2">
                    <a:lumMod val="40000"/>
                    <a:lumOff val="60000"/>
                  </a:schemeClr>
                </a:solidFill>
                <a:latin typeface="Wilma-Base"/>
              </a:rPr>
              <a:t>&amp; basisvaardigheden</a:t>
            </a:r>
            <a:endParaRPr lang="en-US" sz="1500" dirty="0">
              <a:solidFill>
                <a:schemeClr val="accent2">
                  <a:lumMod val="40000"/>
                  <a:lumOff val="60000"/>
                </a:schemeClr>
              </a:solidFill>
              <a:latin typeface="Wilma-Base"/>
            </a:endParaRPr>
          </a:p>
          <a:p>
            <a:pPr algn="l"/>
            <a:endParaRPr lang="en-US" dirty="0">
              <a:ea typeface="Calibri"/>
              <a:cs typeface="Calibri"/>
            </a:endParaRPr>
          </a:p>
        </p:txBody>
      </p:sp>
      <p:sp>
        <p:nvSpPr>
          <p:cNvPr id="12" name="TextBox 11">
            <a:extLst>
              <a:ext uri="{FF2B5EF4-FFF2-40B4-BE49-F238E27FC236}">
                <a16:creationId xmlns:a16="http://schemas.microsoft.com/office/drawing/2014/main" id="{EA4970DA-8806-461D-E3F3-F397CCCCD115}"/>
              </a:ext>
            </a:extLst>
          </p:cNvPr>
          <p:cNvSpPr txBox="1"/>
          <p:nvPr/>
        </p:nvSpPr>
        <p:spPr>
          <a:xfrm>
            <a:off x="662496" y="5059495"/>
            <a:ext cx="151813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500" dirty="0">
                <a:solidFill>
                  <a:schemeClr val="accent2">
                    <a:lumMod val="40000"/>
                    <a:lumOff val="60000"/>
                  </a:schemeClr>
                </a:solidFill>
                <a:latin typeface="Wilma-Base"/>
              </a:rPr>
              <a:t>Teamleider </a:t>
            </a:r>
            <a:br>
              <a:rPr lang="nl-NL" sz="1500" dirty="0">
                <a:solidFill>
                  <a:schemeClr val="accent2">
                    <a:lumMod val="40000"/>
                    <a:lumOff val="60000"/>
                  </a:schemeClr>
                </a:solidFill>
                <a:latin typeface="Wilma-Base"/>
              </a:rPr>
            </a:br>
            <a:r>
              <a:rPr lang="nl-NL" sz="1500" dirty="0">
                <a:solidFill>
                  <a:schemeClr val="accent2">
                    <a:lumMod val="40000"/>
                    <a:lumOff val="60000"/>
                  </a:schemeClr>
                </a:solidFill>
                <a:latin typeface="Wilma-Base"/>
              </a:rPr>
              <a:t>Frontoffice </a:t>
            </a:r>
            <a:endParaRPr lang="en-US" sz="1500" dirty="0">
              <a:solidFill>
                <a:schemeClr val="accent2">
                  <a:lumMod val="40000"/>
                  <a:lumOff val="60000"/>
                </a:schemeClr>
              </a:solidFill>
              <a:latin typeface="Wilma-Base"/>
            </a:endParaRPr>
          </a:p>
          <a:p>
            <a:pPr algn="l"/>
            <a:endParaRPr lang="en-US" dirty="0">
              <a:ea typeface="Calibri"/>
              <a:cs typeface="Calibri"/>
            </a:endParaRPr>
          </a:p>
        </p:txBody>
      </p:sp>
      <p:sp>
        <p:nvSpPr>
          <p:cNvPr id="16" name="TextBox 15">
            <a:extLst>
              <a:ext uri="{FF2B5EF4-FFF2-40B4-BE49-F238E27FC236}">
                <a16:creationId xmlns:a16="http://schemas.microsoft.com/office/drawing/2014/main" id="{638DD886-B957-1EB4-24A2-DF165E538425}"/>
              </a:ext>
            </a:extLst>
          </p:cNvPr>
          <p:cNvSpPr txBox="1"/>
          <p:nvPr/>
        </p:nvSpPr>
        <p:spPr>
          <a:xfrm>
            <a:off x="289750" y="5788139"/>
            <a:ext cx="184936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500" dirty="0">
                <a:solidFill>
                  <a:schemeClr val="accent2">
                    <a:lumMod val="40000"/>
                    <a:lumOff val="60000"/>
                  </a:schemeClr>
                </a:solidFill>
                <a:latin typeface="Wilma-Base"/>
              </a:rPr>
              <a:t>(Voor)lees </a:t>
            </a:r>
            <a:br>
              <a:rPr lang="nl-NL" sz="1500" dirty="0">
                <a:solidFill>
                  <a:schemeClr val="accent2">
                    <a:lumMod val="40000"/>
                    <a:lumOff val="60000"/>
                  </a:schemeClr>
                </a:solidFill>
                <a:latin typeface="Wilma-Base"/>
              </a:rPr>
            </a:br>
            <a:r>
              <a:rPr lang="nl-NL" sz="1500" dirty="0">
                <a:solidFill>
                  <a:schemeClr val="accent2">
                    <a:lumMod val="40000"/>
                    <a:lumOff val="60000"/>
                  </a:schemeClr>
                </a:solidFill>
                <a:latin typeface="Wilma-Base"/>
              </a:rPr>
              <a:t>consulenten</a:t>
            </a:r>
            <a:endParaRPr lang="en-US" sz="1500">
              <a:solidFill>
                <a:schemeClr val="accent2">
                  <a:lumMod val="40000"/>
                  <a:lumOff val="60000"/>
                </a:schemeClr>
              </a:solidFill>
              <a:latin typeface="Wilma-Base"/>
            </a:endParaRPr>
          </a:p>
          <a:p>
            <a:pPr algn="l"/>
            <a:endParaRPr lang="en-US" dirty="0">
              <a:ea typeface="Calibri"/>
              <a:cs typeface="Calibri"/>
            </a:endParaRPr>
          </a:p>
        </p:txBody>
      </p:sp>
    </p:spTree>
    <p:extLst>
      <p:ext uri="{BB962C8B-B14F-4D97-AF65-F5344CB8AC3E}">
        <p14:creationId xmlns:p14="http://schemas.microsoft.com/office/powerpoint/2010/main" val="2045843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A3C783"/>
          </a:solidFill>
        </p:spPr>
        <p:txBody>
          <a:bodyPr wrap="square" lIns="0" tIns="0" rIns="0" bIns="0" rtlCol="0"/>
          <a:lstStyle/>
          <a:p>
            <a:endParaRPr lang="en-US"/>
          </a:p>
        </p:txBody>
      </p:sp>
      <p:sp>
        <p:nvSpPr>
          <p:cNvPr id="4" name="object 4"/>
          <p:cNvSpPr txBox="1">
            <a:spLocks noGrp="1"/>
          </p:cNvSpPr>
          <p:nvPr>
            <p:ph type="title"/>
          </p:nvPr>
        </p:nvSpPr>
        <p:spPr>
          <a:xfrm>
            <a:off x="901700" y="781588"/>
            <a:ext cx="4010637" cy="791242"/>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en-US" sz="5000" dirty="0">
                <a:latin typeface="Wilma-Base"/>
              </a:rPr>
              <a:t>En </a:t>
            </a:r>
            <a:r>
              <a:rPr lang="en-US" sz="5000" dirty="0" err="1">
                <a:latin typeface="Wilma-Base"/>
              </a:rPr>
              <a:t>toen</a:t>
            </a:r>
            <a:r>
              <a:rPr lang="nl-NL" sz="5000" dirty="0">
                <a:latin typeface="Wilma-Base"/>
              </a:rPr>
              <a:t>... </a:t>
            </a:r>
            <a:r>
              <a:rPr lang="nl-NL" sz="5000" dirty="0">
                <a:solidFill>
                  <a:srgbClr val="E30513"/>
                </a:solidFill>
                <a:latin typeface="Wilma-Base"/>
              </a:rPr>
              <a:t>/</a:t>
            </a:r>
            <a:endParaRPr lang="nl-NL" sz="5000" dirty="0">
              <a:latin typeface="Wilma-Base"/>
            </a:endParaRPr>
          </a:p>
        </p:txBody>
      </p:sp>
      <p:sp>
        <p:nvSpPr>
          <p:cNvPr id="5" name="object 5"/>
          <p:cNvSpPr txBox="1"/>
          <p:nvPr/>
        </p:nvSpPr>
        <p:spPr>
          <a:xfrm>
            <a:off x="901700" y="1709818"/>
            <a:ext cx="2911475" cy="482600"/>
          </a:xfrm>
          <a:prstGeom prst="rect">
            <a:avLst/>
          </a:prstGeom>
        </p:spPr>
        <p:txBody>
          <a:bodyPr vert="horz" wrap="square" lIns="0" tIns="12700" rIns="0" bIns="0" rtlCol="0" anchor="t">
            <a:spAutoFit/>
          </a:bodyPr>
          <a:lstStyle/>
          <a:p>
            <a:pPr marL="12700">
              <a:spcBef>
                <a:spcPts val="100"/>
              </a:spcBef>
            </a:pPr>
            <a:r>
              <a:rPr sz="3000" dirty="0">
                <a:solidFill>
                  <a:srgbClr val="ED1C24"/>
                </a:solidFill>
                <a:latin typeface="Wilma-Base"/>
                <a:cs typeface="Wilma-Base"/>
              </a:rPr>
              <a:t>/</a:t>
            </a:r>
            <a:r>
              <a:rPr lang="en-US" sz="3000" dirty="0">
                <a:solidFill>
                  <a:srgbClr val="ED1C24"/>
                </a:solidFill>
                <a:latin typeface="Wilma-Base"/>
                <a:cs typeface="Wilma-Base"/>
              </a:rPr>
              <a:t> </a:t>
            </a:r>
            <a:r>
              <a:rPr lang="en-US" sz="3000" dirty="0" err="1">
                <a:solidFill>
                  <a:srgbClr val="ED1C24"/>
                </a:solidFill>
                <a:latin typeface="Wilma-Base"/>
                <a:cs typeface="Wilma-Base"/>
              </a:rPr>
              <a:t>Ontdekken</a:t>
            </a:r>
            <a:endParaRPr lang="en-US" sz="3000" dirty="0" err="1">
              <a:latin typeface="Wilma-Base"/>
              <a:cs typeface="Wilma-Base"/>
            </a:endParaRPr>
          </a:p>
        </p:txBody>
      </p:sp>
      <p:sp>
        <p:nvSpPr>
          <p:cNvPr id="15" name="object 15"/>
          <p:cNvSpPr txBox="1"/>
          <p:nvPr/>
        </p:nvSpPr>
        <p:spPr>
          <a:xfrm>
            <a:off x="711199" y="2785640"/>
            <a:ext cx="4029998" cy="2505814"/>
          </a:xfrm>
          <a:prstGeom prst="rect">
            <a:avLst/>
          </a:prstGeom>
        </p:spPr>
        <p:txBody>
          <a:bodyPr vert="horz" wrap="square" lIns="0" tIns="43180" rIns="0" bIns="0" rtlCol="0" anchor="t">
            <a:spAutoFit/>
          </a:bodyPr>
          <a:lstStyle/>
          <a:p>
            <a:pPr marL="50800" marR="5080">
              <a:spcBef>
                <a:spcPts val="300"/>
              </a:spcBef>
            </a:pPr>
            <a:r>
              <a:rPr lang="en-US" sz="4000" dirty="0">
                <a:solidFill>
                  <a:srgbClr val="FFFFFF"/>
                </a:solidFill>
                <a:latin typeface="KievitOT-Regular"/>
                <a:cs typeface="KievitOT-Regular"/>
              </a:rPr>
              <a:t>Wat </a:t>
            </a:r>
            <a:r>
              <a:rPr lang="en-US" sz="4000" err="1">
                <a:solidFill>
                  <a:srgbClr val="FFFFFF"/>
                </a:solidFill>
                <a:latin typeface="KievitOT-Regular"/>
                <a:cs typeface="KievitOT-Regular"/>
              </a:rPr>
              <a:t>doet</a:t>
            </a:r>
            <a:r>
              <a:rPr lang="en-US" sz="4000" dirty="0">
                <a:solidFill>
                  <a:srgbClr val="FFFFFF"/>
                </a:solidFill>
                <a:latin typeface="KievitOT-Regular"/>
                <a:cs typeface="KievitOT-Regular"/>
              </a:rPr>
              <a:t> taal </a:t>
            </a:r>
            <a:r>
              <a:rPr lang="en-US" sz="4000" err="1">
                <a:solidFill>
                  <a:srgbClr val="FFFFFF"/>
                </a:solidFill>
                <a:latin typeface="KievitOT-Regular"/>
                <a:cs typeface="KievitOT-Regular"/>
              </a:rPr>
              <a:t>en</a:t>
            </a:r>
            <a:r>
              <a:rPr lang="en-US" sz="4000" dirty="0">
                <a:solidFill>
                  <a:srgbClr val="FFFFFF"/>
                </a:solidFill>
                <a:latin typeface="KievitOT-Regular"/>
                <a:cs typeface="KievitOT-Regular"/>
              </a:rPr>
              <a:t> wat </a:t>
            </a:r>
            <a:r>
              <a:rPr lang="en-US" sz="4000" err="1">
                <a:solidFill>
                  <a:srgbClr val="FFFFFF"/>
                </a:solidFill>
                <a:latin typeface="KievitOT-Regular"/>
                <a:cs typeface="KievitOT-Regular"/>
              </a:rPr>
              <a:t>voor</a:t>
            </a:r>
            <a:r>
              <a:rPr lang="en-US" sz="4000" dirty="0">
                <a:solidFill>
                  <a:srgbClr val="FFFFFF"/>
                </a:solidFill>
                <a:latin typeface="KievitOT-Regular"/>
                <a:cs typeface="KievitOT-Regular"/>
              </a:rPr>
              <a:t> </a:t>
            </a:r>
            <a:r>
              <a:rPr lang="en-US" sz="4000" err="1">
                <a:solidFill>
                  <a:srgbClr val="FFFFFF"/>
                </a:solidFill>
                <a:latin typeface="KievitOT-Regular"/>
                <a:cs typeface="KievitOT-Regular"/>
              </a:rPr>
              <a:t>plek</a:t>
            </a:r>
            <a:r>
              <a:rPr lang="en-US" sz="4000" dirty="0">
                <a:solidFill>
                  <a:srgbClr val="FFFFFF"/>
                </a:solidFill>
                <a:latin typeface="KievitOT-Regular"/>
                <a:cs typeface="KievitOT-Regular"/>
              </a:rPr>
              <a:t> </a:t>
            </a:r>
            <a:r>
              <a:rPr lang="en-US" sz="4000" err="1">
                <a:solidFill>
                  <a:srgbClr val="FFFFFF"/>
                </a:solidFill>
                <a:latin typeface="KievitOT-Regular"/>
                <a:cs typeface="KievitOT-Regular"/>
              </a:rPr>
              <a:t>heeft</a:t>
            </a:r>
            <a:r>
              <a:rPr lang="en-US" sz="4000" dirty="0">
                <a:solidFill>
                  <a:srgbClr val="FFFFFF"/>
                </a:solidFill>
                <a:latin typeface="KievitOT-Regular"/>
                <a:cs typeface="KievitOT-Regular"/>
              </a:rPr>
              <a:t> taal in de </a:t>
            </a:r>
            <a:r>
              <a:rPr lang="en-US" sz="4000" err="1">
                <a:solidFill>
                  <a:srgbClr val="FFFFFF"/>
                </a:solidFill>
                <a:latin typeface="KievitOT-Regular"/>
                <a:cs typeface="KievitOT-Regular"/>
              </a:rPr>
              <a:t>keten</a:t>
            </a:r>
            <a:r>
              <a:rPr lang="en-US" sz="4000" dirty="0">
                <a:solidFill>
                  <a:srgbClr val="FFFFFF"/>
                </a:solidFill>
                <a:latin typeface="KievitOT-Regular"/>
                <a:cs typeface="KievitOT-Regular"/>
              </a:rPr>
              <a:t> in Heerlen?</a:t>
            </a:r>
            <a:endParaRPr lang="en-US"/>
          </a:p>
        </p:txBody>
      </p:sp>
      <p:grpSp>
        <p:nvGrpSpPr>
          <p:cNvPr id="16" name="object 2">
            <a:extLst>
              <a:ext uri="{FF2B5EF4-FFF2-40B4-BE49-F238E27FC236}">
                <a16:creationId xmlns:a16="http://schemas.microsoft.com/office/drawing/2014/main" id="{BDA70AB5-AE90-45AC-A920-A0036F371EF8}"/>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DD7007D0-C0B2-436C-A34D-55BC77CD060D}"/>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FB93C0C8-E3D0-42E8-BA9B-CEB830BE1BB3}"/>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5A7FBBD2-6303-4230-BFA8-DDD51F3F75D5}"/>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8CC5E762-5A1F-4F38-A315-E226D8ED863D}"/>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AC08ECD7-EA44-4A5D-A1A3-0805F9E8C4C2}"/>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E8823113-113F-4C1B-9F16-D80AB3398583}"/>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657D0566-7278-4BDE-A69B-3EF9F784C164}"/>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8BECFAC5-E5D4-4B9C-9D56-8A1ACEF6CBF0}"/>
                </a:ext>
              </a:extLst>
            </p:cNvPr>
            <p:cNvPicPr/>
            <p:nvPr/>
          </p:nvPicPr>
          <p:blipFill>
            <a:blip r:embed="rId8" cstate="print"/>
            <a:stretch>
              <a:fillRect/>
            </a:stretch>
          </p:blipFill>
          <p:spPr>
            <a:xfrm>
              <a:off x="11837026" y="6381515"/>
              <a:ext cx="120243" cy="241896"/>
            </a:xfrm>
            <a:prstGeom prst="rect">
              <a:avLst/>
            </a:prstGeom>
          </p:spPr>
        </p:pic>
      </p:grpSp>
      <p:sp>
        <p:nvSpPr>
          <p:cNvPr id="6" name="Rectangle: Rounded Corners 5">
            <a:extLst>
              <a:ext uri="{FF2B5EF4-FFF2-40B4-BE49-F238E27FC236}">
                <a16:creationId xmlns:a16="http://schemas.microsoft.com/office/drawing/2014/main" id="{956484C8-1301-DCA4-1C8E-39222220708A}"/>
              </a:ext>
            </a:extLst>
          </p:cNvPr>
          <p:cNvSpPr/>
          <p:nvPr/>
        </p:nvSpPr>
        <p:spPr>
          <a:xfrm>
            <a:off x="7207826" y="2621973"/>
            <a:ext cx="2854037" cy="1610590"/>
          </a:xfrm>
          <a:prstGeom prst="roundRect">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ea typeface="Calibri"/>
                <a:cs typeface="Calibri"/>
              </a:rPr>
              <a:t>Taal</a:t>
            </a:r>
            <a:endParaRPr lang="en-US" dirty="0"/>
          </a:p>
        </p:txBody>
      </p:sp>
      <p:sp>
        <p:nvSpPr>
          <p:cNvPr id="7" name="Speech Bubble: Oval 6">
            <a:extLst>
              <a:ext uri="{FF2B5EF4-FFF2-40B4-BE49-F238E27FC236}">
                <a16:creationId xmlns:a16="http://schemas.microsoft.com/office/drawing/2014/main" id="{A431769E-E436-7D42-72AD-B9561D1B2B2B}"/>
              </a:ext>
            </a:extLst>
          </p:cNvPr>
          <p:cNvSpPr/>
          <p:nvPr/>
        </p:nvSpPr>
        <p:spPr>
          <a:xfrm>
            <a:off x="9782061" y="880398"/>
            <a:ext cx="1991590" cy="1627909"/>
          </a:xfrm>
          <a:prstGeom prst="wedgeEllipseCallout">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ea typeface="Calibri"/>
                <a:cs typeface="Calibri"/>
              </a:rPr>
              <a:t>Taal </a:t>
            </a:r>
            <a:r>
              <a:rPr lang="en-US" dirty="0" err="1">
                <a:ea typeface="Calibri"/>
                <a:cs typeface="Calibri"/>
              </a:rPr>
              <a:t>verbind</a:t>
            </a:r>
            <a:endParaRPr lang="en-US" dirty="0" err="1"/>
          </a:p>
        </p:txBody>
      </p:sp>
      <p:sp>
        <p:nvSpPr>
          <p:cNvPr id="8" name="Speech Bubble: Oval 7">
            <a:extLst>
              <a:ext uri="{FF2B5EF4-FFF2-40B4-BE49-F238E27FC236}">
                <a16:creationId xmlns:a16="http://schemas.microsoft.com/office/drawing/2014/main" id="{10AF3510-9AF1-87B9-91FA-CABB07AF2604}"/>
              </a:ext>
            </a:extLst>
          </p:cNvPr>
          <p:cNvSpPr/>
          <p:nvPr/>
        </p:nvSpPr>
        <p:spPr>
          <a:xfrm>
            <a:off x="4841973" y="1660813"/>
            <a:ext cx="1904999" cy="1506681"/>
          </a:xfrm>
          <a:prstGeom prst="flowChartMagneticTape">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ea typeface="Calibri"/>
                <a:cs typeface="Calibri"/>
              </a:rPr>
              <a:t>Zijn</a:t>
            </a:r>
            <a:r>
              <a:rPr lang="en-US" dirty="0">
                <a:ea typeface="Calibri"/>
                <a:cs typeface="Calibri"/>
              </a:rPr>
              <a:t> we van de taal of van de </a:t>
            </a:r>
            <a:r>
              <a:rPr lang="en-US" dirty="0" err="1">
                <a:ea typeface="Calibri"/>
                <a:cs typeface="Calibri"/>
              </a:rPr>
              <a:t>boeken</a:t>
            </a:r>
            <a:r>
              <a:rPr lang="en-US" dirty="0">
                <a:ea typeface="Calibri"/>
                <a:cs typeface="Calibri"/>
              </a:rPr>
              <a:t>? </a:t>
            </a:r>
            <a:endParaRPr lang="en-US" dirty="0"/>
          </a:p>
        </p:txBody>
      </p:sp>
      <p:sp>
        <p:nvSpPr>
          <p:cNvPr id="9" name="Speech Bubble: Rectangle 8">
            <a:extLst>
              <a:ext uri="{FF2B5EF4-FFF2-40B4-BE49-F238E27FC236}">
                <a16:creationId xmlns:a16="http://schemas.microsoft.com/office/drawing/2014/main" id="{66CC08CE-5DBC-025E-01A9-2E1F201839A8}"/>
              </a:ext>
            </a:extLst>
          </p:cNvPr>
          <p:cNvSpPr/>
          <p:nvPr/>
        </p:nvSpPr>
        <p:spPr>
          <a:xfrm>
            <a:off x="7359706" y="4415670"/>
            <a:ext cx="2265217" cy="1856508"/>
          </a:xfrm>
          <a:prstGeom prst="upArrowCallout">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ea typeface="Calibri"/>
                <a:cs typeface="Calibri"/>
              </a:rPr>
              <a:t>Taal </a:t>
            </a:r>
            <a:r>
              <a:rPr lang="en-US" dirty="0" err="1">
                <a:ea typeface="Calibri"/>
                <a:cs typeface="Calibri"/>
              </a:rPr>
              <a:t>als</a:t>
            </a:r>
            <a:r>
              <a:rPr lang="en-US" dirty="0">
                <a:ea typeface="Calibri"/>
                <a:cs typeface="Calibri"/>
              </a:rPr>
              <a:t> rode </a:t>
            </a:r>
            <a:r>
              <a:rPr lang="en-US" dirty="0" err="1">
                <a:ea typeface="Calibri"/>
                <a:cs typeface="Calibri"/>
              </a:rPr>
              <a:t>draad</a:t>
            </a:r>
            <a:r>
              <a:rPr lang="en-US" dirty="0">
                <a:ea typeface="Calibri"/>
                <a:cs typeface="Calibri"/>
              </a:rPr>
              <a:t> door alle </a:t>
            </a:r>
            <a:r>
              <a:rPr lang="en-US" dirty="0" err="1">
                <a:ea typeface="Calibri"/>
                <a:cs typeface="Calibri"/>
              </a:rPr>
              <a:t>levensdomeinen</a:t>
            </a:r>
            <a:endParaRPr lang="en-US" dirty="0">
              <a:ea typeface="Calibri" panose="020F0502020204030204"/>
              <a:cs typeface="Calibri" panose="020F0502020204030204"/>
            </a:endParaRPr>
          </a:p>
        </p:txBody>
      </p:sp>
      <p:sp>
        <p:nvSpPr>
          <p:cNvPr id="10" name="Teardrop 9">
            <a:extLst>
              <a:ext uri="{FF2B5EF4-FFF2-40B4-BE49-F238E27FC236}">
                <a16:creationId xmlns:a16="http://schemas.microsoft.com/office/drawing/2014/main" id="{B03CDF92-7C49-0DA7-4ED4-1E61CE8A1D80}"/>
              </a:ext>
            </a:extLst>
          </p:cNvPr>
          <p:cNvSpPr/>
          <p:nvPr/>
        </p:nvSpPr>
        <p:spPr>
          <a:xfrm>
            <a:off x="4883726" y="3591790"/>
            <a:ext cx="1998517" cy="1984663"/>
          </a:xfrm>
          <a:prstGeom prst="teardrop">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ea typeface="Calibri"/>
                <a:cs typeface="Calibri"/>
              </a:rPr>
              <a:t>Zorgt</a:t>
            </a:r>
            <a:r>
              <a:rPr lang="en-US" dirty="0">
                <a:ea typeface="Calibri"/>
                <a:cs typeface="Calibri"/>
              </a:rPr>
              <a:t> </a:t>
            </a:r>
            <a:r>
              <a:rPr lang="en-US" dirty="0" err="1">
                <a:ea typeface="Calibri"/>
                <a:cs typeface="Calibri"/>
              </a:rPr>
              <a:t>voor</a:t>
            </a:r>
            <a:r>
              <a:rPr lang="en-US" dirty="0">
                <a:ea typeface="Calibri"/>
                <a:cs typeface="Calibri"/>
              </a:rPr>
              <a:t> </a:t>
            </a:r>
            <a:r>
              <a:rPr lang="en-US" dirty="0" err="1">
                <a:ea typeface="Calibri"/>
                <a:cs typeface="Calibri"/>
              </a:rPr>
              <a:t>gelijke</a:t>
            </a:r>
            <a:r>
              <a:rPr lang="en-US" dirty="0">
                <a:ea typeface="Calibri"/>
                <a:cs typeface="Calibri"/>
              </a:rPr>
              <a:t> </a:t>
            </a:r>
            <a:r>
              <a:rPr lang="en-US" dirty="0" err="1">
                <a:ea typeface="Calibri"/>
                <a:cs typeface="Calibri"/>
              </a:rPr>
              <a:t>kansen</a:t>
            </a:r>
            <a:endParaRPr lang="en-US" dirty="0">
              <a:ea typeface="Calibri"/>
              <a:cs typeface="Calibri"/>
            </a:endParaRPr>
          </a:p>
        </p:txBody>
      </p:sp>
      <p:sp>
        <p:nvSpPr>
          <p:cNvPr id="11" name="Flowchart: Display 10">
            <a:extLst>
              <a:ext uri="{FF2B5EF4-FFF2-40B4-BE49-F238E27FC236}">
                <a16:creationId xmlns:a16="http://schemas.microsoft.com/office/drawing/2014/main" id="{BC9FADDD-0C2D-9E46-042A-D5C30ECBE4B5}"/>
              </a:ext>
            </a:extLst>
          </p:cNvPr>
          <p:cNvSpPr/>
          <p:nvPr/>
        </p:nvSpPr>
        <p:spPr>
          <a:xfrm>
            <a:off x="9840980" y="4346229"/>
            <a:ext cx="1835727" cy="1472045"/>
          </a:xfrm>
          <a:prstGeom prst="flowChartDisplay">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ea typeface="Calibri"/>
                <a:cs typeface="Calibri"/>
              </a:rPr>
              <a:t>Welk </a:t>
            </a:r>
            <a:r>
              <a:rPr lang="en-US" dirty="0" err="1">
                <a:ea typeface="Calibri"/>
                <a:cs typeface="Calibri"/>
              </a:rPr>
              <a:t>aanbod</a:t>
            </a:r>
            <a:r>
              <a:rPr lang="en-US" dirty="0">
                <a:ea typeface="Calibri"/>
                <a:cs typeface="Calibri"/>
              </a:rPr>
              <a:t> is er al in Heerlen?</a:t>
            </a:r>
            <a:endParaRPr lang="en-US" dirty="0"/>
          </a:p>
        </p:txBody>
      </p:sp>
      <p:sp>
        <p:nvSpPr>
          <p:cNvPr id="3" name="Bijschrift: pijl-omlaag 2">
            <a:extLst>
              <a:ext uri="{FF2B5EF4-FFF2-40B4-BE49-F238E27FC236}">
                <a16:creationId xmlns:a16="http://schemas.microsoft.com/office/drawing/2014/main" id="{6FCA3FA0-C838-A1FF-6DBB-F7E1AAC23AAB}"/>
              </a:ext>
            </a:extLst>
          </p:cNvPr>
          <p:cNvSpPr/>
          <p:nvPr/>
        </p:nvSpPr>
        <p:spPr>
          <a:xfrm>
            <a:off x="7279665" y="980769"/>
            <a:ext cx="2023578" cy="1458097"/>
          </a:xfrm>
          <a:prstGeom prst="downArrowCallout">
            <a:avLst/>
          </a:prstGeom>
          <a:solidFill>
            <a:srgbClr val="00B050"/>
          </a:solidFill>
          <a:ln>
            <a:solidFill>
              <a:srgbClr val="00B05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err="1">
                <a:ea typeface="Calibri"/>
                <a:cs typeface="Calibri"/>
              </a:rPr>
              <a:t>Unieke</a:t>
            </a:r>
            <a:r>
              <a:rPr lang="en-US" dirty="0">
                <a:ea typeface="Calibri"/>
                <a:cs typeface="Calibri"/>
              </a:rPr>
              <a:t> expertise in de </a:t>
            </a:r>
            <a:r>
              <a:rPr lang="en-US" dirty="0" err="1">
                <a:ea typeface="Calibri"/>
                <a:cs typeface="Calibri"/>
              </a:rPr>
              <a:t>keten</a:t>
            </a:r>
            <a:r>
              <a:rPr lang="en-US" dirty="0">
                <a:ea typeface="Calibri"/>
                <a:cs typeface="Calibri"/>
              </a:rPr>
              <a:t>!</a:t>
            </a:r>
            <a:endParaRPr lang="nl-NL" dirty="0"/>
          </a:p>
        </p:txBody>
      </p:sp>
    </p:spTree>
    <p:extLst>
      <p:ext uri="{BB962C8B-B14F-4D97-AF65-F5344CB8AC3E}">
        <p14:creationId xmlns:p14="http://schemas.microsoft.com/office/powerpoint/2010/main" val="2434491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FCB365B1-C5A3-45B0-9EA1-2FD9C065FE99}"/>
              </a:ext>
            </a:extLst>
          </p:cNvPr>
          <p:cNvSpPr/>
          <p:nvPr/>
        </p:nvSpPr>
        <p:spPr>
          <a:xfrm>
            <a:off x="0" y="0"/>
            <a:ext cx="11862034" cy="6858000"/>
          </a:xfrm>
          <a:prstGeom prst="rect">
            <a:avLst/>
          </a:prstGeom>
          <a:solidFill>
            <a:srgbClr val="E25E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object 12">
            <a:extLst>
              <a:ext uri="{FF2B5EF4-FFF2-40B4-BE49-F238E27FC236}">
                <a16:creationId xmlns:a16="http://schemas.microsoft.com/office/drawing/2014/main" id="{47906218-1265-43F1-AFCB-D21B307A4AA7}"/>
              </a:ext>
            </a:extLst>
          </p:cNvPr>
          <p:cNvSpPr txBox="1">
            <a:spLocks/>
          </p:cNvSpPr>
          <p:nvPr/>
        </p:nvSpPr>
        <p:spPr>
          <a:xfrm>
            <a:off x="6685972" y="462909"/>
            <a:ext cx="5170285" cy="1308050"/>
          </a:xfrm>
          <a:prstGeom prst="rect">
            <a:avLst/>
          </a:prstGeom>
        </p:spPr>
        <p:txBody>
          <a:bodyPr vert="horz" wrap="square" lIns="0" tIns="13970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000" spc="-10" dirty="0">
                <a:latin typeface="Wilma-Base"/>
                <a:cs typeface="Wilma-Base"/>
              </a:rPr>
              <a:t>Methodiek </a:t>
            </a:r>
            <a:r>
              <a:rPr lang="nl-NL" sz="5000" spc="-10" dirty="0">
                <a:solidFill>
                  <a:srgbClr val="ED1C24"/>
                </a:solidFill>
                <a:latin typeface="Wilma-Base"/>
                <a:cs typeface="Wilma-Base"/>
              </a:rPr>
              <a:t>/ </a:t>
            </a:r>
            <a:endParaRPr lang="nl-NL" sz="5000" spc="-25" dirty="0">
              <a:latin typeface="Wilma-Base"/>
              <a:cs typeface="Wilma-Base"/>
            </a:endParaRPr>
          </a:p>
          <a:p>
            <a:pPr marL="88900">
              <a:lnSpc>
                <a:spcPct val="100000"/>
              </a:lnSpc>
              <a:spcBef>
                <a:spcPts val="500"/>
              </a:spcBef>
            </a:pPr>
            <a:r>
              <a:rPr lang="nl-NL" sz="3000" dirty="0">
                <a:solidFill>
                  <a:srgbClr val="ED1C24"/>
                </a:solidFill>
                <a:latin typeface="Wilma-Base"/>
                <a:cs typeface="Wilma-Base"/>
              </a:rPr>
              <a:t>/ </a:t>
            </a:r>
            <a:r>
              <a:rPr lang="nl-NL" sz="3000" dirty="0">
                <a:latin typeface="Wilma-Base"/>
                <a:cs typeface="Wilma-Base"/>
              </a:rPr>
              <a:t>Projectmatig creëren 2.0</a:t>
            </a:r>
          </a:p>
        </p:txBody>
      </p:sp>
      <p:sp>
        <p:nvSpPr>
          <p:cNvPr id="14" name="object 14">
            <a:extLst>
              <a:ext uri="{FF2B5EF4-FFF2-40B4-BE49-F238E27FC236}">
                <a16:creationId xmlns:a16="http://schemas.microsoft.com/office/drawing/2014/main" id="{415196E4-99EF-41A3-A919-DEF41157787E}"/>
              </a:ext>
            </a:extLst>
          </p:cNvPr>
          <p:cNvSpPr txBox="1"/>
          <p:nvPr/>
        </p:nvSpPr>
        <p:spPr>
          <a:xfrm>
            <a:off x="6849357" y="2046540"/>
            <a:ext cx="4571480" cy="3683509"/>
          </a:xfrm>
          <a:prstGeom prst="rect">
            <a:avLst/>
          </a:prstGeom>
        </p:spPr>
        <p:txBody>
          <a:bodyPr vert="horz" wrap="square" lIns="0" tIns="43180" rIns="0" bIns="0" rtlCol="0" anchor="t">
            <a:spAutoFit/>
          </a:bodyPr>
          <a:lstStyle/>
          <a:p>
            <a:pPr marL="38100" marR="5080">
              <a:lnSpc>
                <a:spcPct val="150000"/>
              </a:lnSpc>
              <a:spcBef>
                <a:spcPts val="300"/>
              </a:spcBef>
            </a:pPr>
            <a:r>
              <a:rPr lang="en-US" sz="4000" spc="-10" dirty="0">
                <a:latin typeface="KievitOT-Regular"/>
                <a:cs typeface="KievitOT-Regular"/>
              </a:rPr>
              <a:t>1 </a:t>
            </a:r>
            <a:r>
              <a:rPr lang="en-US" sz="4000" spc="-10" dirty="0" err="1">
                <a:latin typeface="KievitOT-Regular"/>
                <a:cs typeface="KievitOT-Regular"/>
              </a:rPr>
              <a:t>verhaal</a:t>
            </a:r>
            <a:r>
              <a:rPr lang="en-US" sz="4000" spc="-10" dirty="0">
                <a:latin typeface="KievitOT-Regular"/>
                <a:cs typeface="KievitOT-Regular"/>
              </a:rPr>
              <a:t>: </a:t>
            </a:r>
            <a:endParaRPr lang="en-US" dirty="0">
              <a:latin typeface="Calibri" panose="020F0502020204030204"/>
              <a:ea typeface="Calibri" panose="020F0502020204030204"/>
              <a:cs typeface="Calibri" panose="020F0502020204030204"/>
            </a:endParaRPr>
          </a:p>
          <a:p>
            <a:pPr marL="38100" marR="5080">
              <a:lnSpc>
                <a:spcPct val="150000"/>
              </a:lnSpc>
              <a:spcBef>
                <a:spcPts val="300"/>
              </a:spcBef>
            </a:pPr>
            <a:r>
              <a:rPr lang="en-US" sz="4000" spc="-10" dirty="0">
                <a:latin typeface="KievitOT-Regular"/>
                <a:cs typeface="KievitOT-Regular"/>
              </a:rPr>
              <a:t>‘Heel Heerlen </a:t>
            </a:r>
            <a:r>
              <a:rPr lang="en-US" sz="4000" spc="-10" dirty="0" err="1">
                <a:latin typeface="KievitOT-Regular"/>
                <a:cs typeface="KievitOT-Regular"/>
              </a:rPr>
              <a:t>bewust</a:t>
            </a:r>
            <a:r>
              <a:rPr lang="en-US" sz="4000" spc="-10" dirty="0">
                <a:latin typeface="KievitOT-Regular"/>
                <a:cs typeface="KievitOT-Regular"/>
              </a:rPr>
              <a:t> </a:t>
            </a:r>
            <a:r>
              <a:rPr lang="en-US" sz="4000" spc="-10" dirty="0" err="1">
                <a:latin typeface="KievitOT-Regular"/>
                <a:cs typeface="KievitOT-Regular"/>
              </a:rPr>
              <a:t>maken</a:t>
            </a:r>
            <a:r>
              <a:rPr lang="en-US" sz="4000" spc="-10" dirty="0">
                <a:latin typeface="KievitOT-Regular"/>
                <a:cs typeface="KievitOT-Regular"/>
              </a:rPr>
              <a:t> van de </a:t>
            </a:r>
            <a:r>
              <a:rPr lang="en-US" sz="4000" spc="-10" dirty="0" err="1">
                <a:latin typeface="KievitOT-Regular"/>
                <a:cs typeface="KievitOT-Regular"/>
              </a:rPr>
              <a:t>kracht</a:t>
            </a:r>
            <a:r>
              <a:rPr lang="en-US" sz="4000" spc="-10" dirty="0">
                <a:latin typeface="KievitOT-Regular"/>
                <a:cs typeface="KievitOT-Regular"/>
              </a:rPr>
              <a:t> van taal’</a:t>
            </a:r>
            <a:endParaRPr lang="en-US" dirty="0">
              <a:ea typeface="Calibri"/>
              <a:cs typeface="Calibri"/>
            </a:endParaRPr>
          </a:p>
        </p:txBody>
      </p:sp>
      <p:grpSp>
        <p:nvGrpSpPr>
          <p:cNvPr id="25" name="object 2">
            <a:extLst>
              <a:ext uri="{FF2B5EF4-FFF2-40B4-BE49-F238E27FC236}">
                <a16:creationId xmlns:a16="http://schemas.microsoft.com/office/drawing/2014/main" id="{025F8C20-6461-408C-AC7F-B320A3927B6B}"/>
              </a:ext>
            </a:extLst>
          </p:cNvPr>
          <p:cNvGrpSpPr/>
          <p:nvPr/>
        </p:nvGrpSpPr>
        <p:grpSpPr>
          <a:xfrm>
            <a:off x="10754702" y="6261100"/>
            <a:ext cx="1323340" cy="483234"/>
            <a:chOff x="10754702" y="6261100"/>
            <a:chExt cx="1323340" cy="483234"/>
          </a:xfrm>
        </p:grpSpPr>
        <p:sp>
          <p:nvSpPr>
            <p:cNvPr id="26" name="object 4">
              <a:extLst>
                <a:ext uri="{FF2B5EF4-FFF2-40B4-BE49-F238E27FC236}">
                  <a16:creationId xmlns:a16="http://schemas.microsoft.com/office/drawing/2014/main" id="{924886D1-E6E6-4EB9-95CA-BD11A689DACB}"/>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7" name="object 5">
              <a:extLst>
                <a:ext uri="{FF2B5EF4-FFF2-40B4-BE49-F238E27FC236}">
                  <a16:creationId xmlns:a16="http://schemas.microsoft.com/office/drawing/2014/main" id="{3AC35ACF-09C2-4A53-8CB9-7BB8609EAC55}"/>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8" name="object 6">
              <a:extLst>
                <a:ext uri="{FF2B5EF4-FFF2-40B4-BE49-F238E27FC236}">
                  <a16:creationId xmlns:a16="http://schemas.microsoft.com/office/drawing/2014/main" id="{ABBE4CE8-9273-4733-9706-22036E5B7849}"/>
                </a:ext>
              </a:extLst>
            </p:cNvPr>
            <p:cNvPicPr/>
            <p:nvPr/>
          </p:nvPicPr>
          <p:blipFill>
            <a:blip r:embed="rId3" cstate="print"/>
            <a:stretch>
              <a:fillRect/>
            </a:stretch>
          </p:blipFill>
          <p:spPr>
            <a:xfrm>
              <a:off x="11356087" y="6381517"/>
              <a:ext cx="120243" cy="241896"/>
            </a:xfrm>
            <a:prstGeom prst="rect">
              <a:avLst/>
            </a:prstGeom>
          </p:spPr>
        </p:pic>
        <p:pic>
          <p:nvPicPr>
            <p:cNvPr id="29" name="object 7">
              <a:extLst>
                <a:ext uri="{FF2B5EF4-FFF2-40B4-BE49-F238E27FC236}">
                  <a16:creationId xmlns:a16="http://schemas.microsoft.com/office/drawing/2014/main" id="{C68F42E6-4E62-4EC7-A356-BB96C65564E2}"/>
                </a:ext>
              </a:extLst>
            </p:cNvPr>
            <p:cNvPicPr/>
            <p:nvPr/>
          </p:nvPicPr>
          <p:blipFill>
            <a:blip r:embed="rId4" cstate="print"/>
            <a:stretch>
              <a:fillRect/>
            </a:stretch>
          </p:blipFill>
          <p:spPr>
            <a:xfrm>
              <a:off x="10875135" y="6381519"/>
              <a:ext cx="120243" cy="241896"/>
            </a:xfrm>
            <a:prstGeom prst="rect">
              <a:avLst/>
            </a:prstGeom>
          </p:spPr>
        </p:pic>
        <p:pic>
          <p:nvPicPr>
            <p:cNvPr id="30" name="object 8">
              <a:extLst>
                <a:ext uri="{FF2B5EF4-FFF2-40B4-BE49-F238E27FC236}">
                  <a16:creationId xmlns:a16="http://schemas.microsoft.com/office/drawing/2014/main" id="{711B53FA-910B-44DA-A2D3-AF061AB674BE}"/>
                </a:ext>
              </a:extLst>
            </p:cNvPr>
            <p:cNvPicPr/>
            <p:nvPr/>
          </p:nvPicPr>
          <p:blipFill>
            <a:blip r:embed="rId5" cstate="print"/>
            <a:stretch>
              <a:fillRect/>
            </a:stretch>
          </p:blipFill>
          <p:spPr>
            <a:xfrm>
              <a:off x="11035451" y="6381512"/>
              <a:ext cx="120243" cy="241909"/>
            </a:xfrm>
            <a:prstGeom prst="rect">
              <a:avLst/>
            </a:prstGeom>
          </p:spPr>
        </p:pic>
        <p:pic>
          <p:nvPicPr>
            <p:cNvPr id="31" name="object 9">
              <a:extLst>
                <a:ext uri="{FF2B5EF4-FFF2-40B4-BE49-F238E27FC236}">
                  <a16:creationId xmlns:a16="http://schemas.microsoft.com/office/drawing/2014/main" id="{4D6F94FB-B3BC-44DD-B5AF-D58155386776}"/>
                </a:ext>
              </a:extLst>
            </p:cNvPr>
            <p:cNvPicPr/>
            <p:nvPr/>
          </p:nvPicPr>
          <p:blipFill>
            <a:blip r:embed="rId6" cstate="print"/>
            <a:stretch>
              <a:fillRect/>
            </a:stretch>
          </p:blipFill>
          <p:spPr>
            <a:xfrm>
              <a:off x="11516404" y="6381510"/>
              <a:ext cx="120230" cy="241909"/>
            </a:xfrm>
            <a:prstGeom prst="rect">
              <a:avLst/>
            </a:prstGeom>
          </p:spPr>
        </p:pic>
        <p:pic>
          <p:nvPicPr>
            <p:cNvPr id="32" name="object 10">
              <a:extLst>
                <a:ext uri="{FF2B5EF4-FFF2-40B4-BE49-F238E27FC236}">
                  <a16:creationId xmlns:a16="http://schemas.microsoft.com/office/drawing/2014/main" id="{DFFBDDC8-E634-403D-A1DF-273791E7BBD1}"/>
                </a:ext>
              </a:extLst>
            </p:cNvPr>
            <p:cNvPicPr/>
            <p:nvPr/>
          </p:nvPicPr>
          <p:blipFill>
            <a:blip r:embed="rId7" cstate="print"/>
            <a:stretch>
              <a:fillRect/>
            </a:stretch>
          </p:blipFill>
          <p:spPr>
            <a:xfrm>
              <a:off x="11676707" y="6381512"/>
              <a:ext cx="120243" cy="241909"/>
            </a:xfrm>
            <a:prstGeom prst="rect">
              <a:avLst/>
            </a:prstGeom>
          </p:spPr>
        </p:pic>
        <p:pic>
          <p:nvPicPr>
            <p:cNvPr id="33" name="object 11">
              <a:extLst>
                <a:ext uri="{FF2B5EF4-FFF2-40B4-BE49-F238E27FC236}">
                  <a16:creationId xmlns:a16="http://schemas.microsoft.com/office/drawing/2014/main" id="{9010439B-15D1-49DE-BE43-E32F83F6CA10}"/>
                </a:ext>
              </a:extLst>
            </p:cNvPr>
            <p:cNvPicPr/>
            <p:nvPr/>
          </p:nvPicPr>
          <p:blipFill>
            <a:blip r:embed="rId8" cstate="print"/>
            <a:stretch>
              <a:fillRect/>
            </a:stretch>
          </p:blipFill>
          <p:spPr>
            <a:xfrm>
              <a:off x="11837026" y="6381515"/>
              <a:ext cx="120243" cy="241896"/>
            </a:xfrm>
            <a:prstGeom prst="rect">
              <a:avLst/>
            </a:prstGeom>
          </p:spPr>
        </p:pic>
      </p:grpSp>
      <p:pic>
        <p:nvPicPr>
          <p:cNvPr id="3" name="Picture 2">
            <a:extLst>
              <a:ext uri="{FF2B5EF4-FFF2-40B4-BE49-F238E27FC236}">
                <a16:creationId xmlns:a16="http://schemas.microsoft.com/office/drawing/2014/main" id="{C43CEA01-4211-DC62-E451-4633357263D2}"/>
              </a:ext>
            </a:extLst>
          </p:cNvPr>
          <p:cNvPicPr>
            <a:picLocks noChangeAspect="1"/>
          </p:cNvPicPr>
          <p:nvPr/>
        </p:nvPicPr>
        <p:blipFill>
          <a:blip r:embed="rId9"/>
          <a:stretch>
            <a:fillRect/>
          </a:stretch>
        </p:blipFill>
        <p:spPr>
          <a:xfrm>
            <a:off x="-5777" y="916312"/>
            <a:ext cx="6401665" cy="50253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72729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6E6DBA"/>
          </a:solidFill>
        </p:spPr>
        <p:txBody>
          <a:bodyPr wrap="square" lIns="0" tIns="0" rIns="0" bIns="0" rtlCol="0"/>
          <a:lstStyle/>
          <a:p>
            <a:endParaRPr/>
          </a:p>
        </p:txBody>
      </p:sp>
      <p:sp>
        <p:nvSpPr>
          <p:cNvPr id="4" name="object 4"/>
          <p:cNvSpPr txBox="1">
            <a:spLocks noGrp="1"/>
          </p:cNvSpPr>
          <p:nvPr>
            <p:ph type="title"/>
          </p:nvPr>
        </p:nvSpPr>
        <p:spPr>
          <a:xfrm>
            <a:off x="541482" y="213552"/>
            <a:ext cx="4592527" cy="2073645"/>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en-US" sz="5000" err="1">
                <a:latin typeface="Wilma-Base"/>
              </a:rPr>
              <a:t>Integraal</a:t>
            </a:r>
            <a:r>
              <a:rPr lang="en-US" sz="5000" dirty="0">
                <a:solidFill>
                  <a:srgbClr val="E30513"/>
                </a:solidFill>
                <a:latin typeface="Wilma-Base"/>
              </a:rPr>
              <a:t> </a:t>
            </a:r>
            <a:r>
              <a:rPr sz="5000" dirty="0">
                <a:solidFill>
                  <a:srgbClr val="E30513"/>
                </a:solidFill>
                <a:latin typeface="Wilma-Base"/>
              </a:rPr>
              <a:t>/</a:t>
            </a:r>
            <a:r>
              <a:rPr lang="nl-NL" sz="5000" dirty="0">
                <a:solidFill>
                  <a:srgbClr val="E30513"/>
                </a:solidFill>
                <a:latin typeface="Wilma-Base"/>
              </a:rPr>
              <a:t> </a:t>
            </a:r>
            <a:r>
              <a:rPr lang="nl-NL" sz="5000" dirty="0">
                <a:latin typeface="Wilma-Base"/>
              </a:rPr>
              <a:t>samenwerken </a:t>
            </a:r>
            <a:br>
              <a:rPr lang="nl-NL" sz="5000" dirty="0">
                <a:latin typeface="Wilma-Base" panose="02000506020000020004" pitchFamily="2" charset="0"/>
              </a:rPr>
            </a:br>
            <a:endParaRPr lang="en-US" sz="5000">
              <a:latin typeface="Wilma-Base"/>
            </a:endParaRPr>
          </a:p>
        </p:txBody>
      </p:sp>
      <p:sp>
        <p:nvSpPr>
          <p:cNvPr id="5" name="object 5"/>
          <p:cNvSpPr txBox="1"/>
          <p:nvPr/>
        </p:nvSpPr>
        <p:spPr>
          <a:xfrm>
            <a:off x="541482" y="1806800"/>
            <a:ext cx="2911475" cy="482600"/>
          </a:xfrm>
          <a:prstGeom prst="rect">
            <a:avLst/>
          </a:prstGeom>
        </p:spPr>
        <p:txBody>
          <a:bodyPr vert="horz" wrap="square" lIns="0" tIns="12700" rIns="0" bIns="0" rtlCol="0" anchor="t">
            <a:spAutoFit/>
          </a:bodyPr>
          <a:lstStyle/>
          <a:p>
            <a:pPr marL="12700">
              <a:spcBef>
                <a:spcPts val="100"/>
              </a:spcBef>
            </a:pPr>
            <a:r>
              <a:rPr sz="3000" dirty="0">
                <a:solidFill>
                  <a:srgbClr val="ED1C24"/>
                </a:solidFill>
                <a:latin typeface="Wilma-Base"/>
                <a:cs typeface="Wilma-Base"/>
              </a:rPr>
              <a:t>/</a:t>
            </a:r>
            <a:r>
              <a:rPr lang="en-US" sz="3000" dirty="0">
                <a:solidFill>
                  <a:srgbClr val="ED1C24"/>
                </a:solidFill>
                <a:latin typeface="Wilma-Base"/>
                <a:cs typeface="Wilma-Base"/>
              </a:rPr>
              <a:t> </a:t>
            </a:r>
            <a:r>
              <a:rPr lang="en-US" sz="3000" dirty="0">
                <a:latin typeface="Wilma-Base"/>
                <a:cs typeface="Wilma-Base"/>
              </a:rPr>
              <a:t>Extern</a:t>
            </a:r>
          </a:p>
        </p:txBody>
      </p:sp>
      <p:grpSp>
        <p:nvGrpSpPr>
          <p:cNvPr id="16" name="object 2">
            <a:extLst>
              <a:ext uri="{FF2B5EF4-FFF2-40B4-BE49-F238E27FC236}">
                <a16:creationId xmlns:a16="http://schemas.microsoft.com/office/drawing/2014/main" id="{E53B86D6-A16B-4B8B-A49E-4DB15E3B6B16}"/>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E26E8788-4B28-4012-93DE-A27AFEB31D96}"/>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9E87D96D-3004-487F-A622-132641D9F112}"/>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36DA7B35-8BD7-4117-AB48-A77CBB6CD4E0}"/>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1BEA844E-A9A1-490A-9D8B-9E6141755D63}"/>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E70C198A-F639-475B-9FF9-0446720E3064}"/>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91EB8D4A-1FD1-4DEA-AC66-B807FD598A07}"/>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1A96D1CD-EBB7-4DA9-86A7-15E2DED2937B}"/>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F646AFF8-08DD-4F90-A859-8B941F78380D}"/>
                </a:ext>
              </a:extLst>
            </p:cNvPr>
            <p:cNvPicPr/>
            <p:nvPr/>
          </p:nvPicPr>
          <p:blipFill>
            <a:blip r:embed="rId8" cstate="print"/>
            <a:stretch>
              <a:fillRect/>
            </a:stretch>
          </p:blipFill>
          <p:spPr>
            <a:xfrm>
              <a:off x="11837026" y="6381515"/>
              <a:ext cx="120243" cy="241896"/>
            </a:xfrm>
            <a:prstGeom prst="rect">
              <a:avLst/>
            </a:prstGeom>
          </p:spPr>
        </p:pic>
      </p:grpSp>
      <p:pic>
        <p:nvPicPr>
          <p:cNvPr id="6" name="Picture 5">
            <a:extLst>
              <a:ext uri="{FF2B5EF4-FFF2-40B4-BE49-F238E27FC236}">
                <a16:creationId xmlns:a16="http://schemas.microsoft.com/office/drawing/2014/main" id="{4375E48A-E188-0369-A174-6325ADAC668A}"/>
              </a:ext>
            </a:extLst>
          </p:cNvPr>
          <p:cNvPicPr>
            <a:picLocks noChangeAspect="1"/>
          </p:cNvPicPr>
          <p:nvPr/>
        </p:nvPicPr>
        <p:blipFill>
          <a:blip r:embed="rId9"/>
          <a:stretch>
            <a:fillRect/>
          </a:stretch>
        </p:blipFill>
        <p:spPr>
          <a:xfrm>
            <a:off x="2276476" y="1800659"/>
            <a:ext cx="8345630" cy="46837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32631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9CDDC"/>
          </a:solidFill>
        </p:spPr>
        <p:txBody>
          <a:bodyPr wrap="square" lIns="0" tIns="0" rIns="0" bIns="0" rtlCol="0"/>
          <a:lstStyle/>
          <a:p>
            <a:endParaRPr/>
          </a:p>
        </p:txBody>
      </p:sp>
      <p:sp>
        <p:nvSpPr>
          <p:cNvPr id="4" name="object 4"/>
          <p:cNvSpPr txBox="1">
            <a:spLocks noGrp="1"/>
          </p:cNvSpPr>
          <p:nvPr>
            <p:ph type="title"/>
          </p:nvPr>
        </p:nvSpPr>
        <p:spPr>
          <a:xfrm>
            <a:off x="901700" y="781588"/>
            <a:ext cx="4010637" cy="791242"/>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en-US" sz="5000" dirty="0">
                <a:latin typeface="Wilma-Base"/>
              </a:rPr>
              <a:t>Casus JGZ</a:t>
            </a:r>
            <a:r>
              <a:rPr lang="en-US" sz="5000" dirty="0">
                <a:solidFill>
                  <a:srgbClr val="000000"/>
                </a:solidFill>
                <a:latin typeface="Wilma-Base"/>
              </a:rPr>
              <a:t> </a:t>
            </a:r>
            <a:r>
              <a:rPr sz="5000" dirty="0">
                <a:solidFill>
                  <a:srgbClr val="E30513"/>
                </a:solidFill>
                <a:latin typeface="Wilma-Base"/>
              </a:rPr>
              <a:t>/</a:t>
            </a:r>
            <a:r>
              <a:rPr lang="nl-NL" sz="5000" dirty="0">
                <a:latin typeface="Wilma-Base"/>
              </a:rPr>
              <a:t> </a:t>
            </a:r>
          </a:p>
        </p:txBody>
      </p:sp>
      <p:sp>
        <p:nvSpPr>
          <p:cNvPr id="5" name="object 5"/>
          <p:cNvSpPr txBox="1"/>
          <p:nvPr/>
        </p:nvSpPr>
        <p:spPr>
          <a:xfrm>
            <a:off x="901700" y="1585127"/>
            <a:ext cx="3742747" cy="474489"/>
          </a:xfrm>
          <a:prstGeom prst="rect">
            <a:avLst/>
          </a:prstGeom>
        </p:spPr>
        <p:txBody>
          <a:bodyPr vert="horz" wrap="square" lIns="0" tIns="12700" rIns="0" bIns="0" rtlCol="0" anchor="t">
            <a:spAutoFit/>
          </a:bodyPr>
          <a:lstStyle/>
          <a:p>
            <a:pPr marL="12700">
              <a:spcBef>
                <a:spcPts val="100"/>
              </a:spcBef>
            </a:pPr>
            <a:r>
              <a:rPr sz="3000" dirty="0">
                <a:solidFill>
                  <a:srgbClr val="ED1C24"/>
                </a:solidFill>
                <a:latin typeface="Wilma-Base"/>
                <a:cs typeface="Wilma-Base"/>
              </a:rPr>
              <a:t>/</a:t>
            </a:r>
            <a:r>
              <a:rPr lang="en-US" sz="3000" dirty="0">
                <a:solidFill>
                  <a:srgbClr val="ED1C24"/>
                </a:solidFill>
                <a:latin typeface="Wilma-Base"/>
                <a:cs typeface="Wilma-Base"/>
              </a:rPr>
              <a:t> </a:t>
            </a:r>
            <a:r>
              <a:rPr lang="en-US" sz="3000" dirty="0">
                <a:latin typeface="Wilma-Base"/>
                <a:cs typeface="Wilma-Base"/>
              </a:rPr>
              <a:t>pilot van 1 jaar</a:t>
            </a:r>
          </a:p>
        </p:txBody>
      </p:sp>
      <p:sp>
        <p:nvSpPr>
          <p:cNvPr id="15" name="object 15"/>
          <p:cNvSpPr txBox="1"/>
          <p:nvPr/>
        </p:nvSpPr>
        <p:spPr>
          <a:xfrm>
            <a:off x="212436" y="2508549"/>
            <a:ext cx="8851380" cy="4047134"/>
          </a:xfrm>
          <a:prstGeom prst="rect">
            <a:avLst/>
          </a:prstGeom>
        </p:spPr>
        <p:txBody>
          <a:bodyPr vert="horz" wrap="square" lIns="0" tIns="43180" rIns="0" bIns="0" rtlCol="0" anchor="t">
            <a:spAutoFit/>
          </a:bodyPr>
          <a:lstStyle/>
          <a:p>
            <a:pPr marL="50800" marR="5080">
              <a:lnSpc>
                <a:spcPct val="150000"/>
              </a:lnSpc>
              <a:spcBef>
                <a:spcPts val="300"/>
              </a:spcBef>
            </a:pPr>
            <a:r>
              <a:rPr lang="en-US" sz="2800" b="1" err="1">
                <a:solidFill>
                  <a:srgbClr val="FFFFFF"/>
                </a:solidFill>
                <a:latin typeface="KievitOT-Regular"/>
                <a:cs typeface="KievitOT-Regular"/>
              </a:rPr>
              <a:t>Resultaten</a:t>
            </a:r>
            <a:r>
              <a:rPr lang="en-US" sz="2800" b="1" dirty="0">
                <a:solidFill>
                  <a:srgbClr val="FFFFFF"/>
                </a:solidFill>
                <a:latin typeface="KievitOT-Regular"/>
                <a:cs typeface="KievitOT-Regular"/>
              </a:rPr>
              <a:t>:</a:t>
            </a:r>
          </a:p>
          <a:p>
            <a:pPr marL="336550" marR="5080">
              <a:lnSpc>
                <a:spcPct val="150000"/>
              </a:lnSpc>
              <a:spcBef>
                <a:spcPts val="300"/>
              </a:spcBef>
            </a:pPr>
            <a:r>
              <a:rPr lang="en-US" sz="2800" b="1" dirty="0">
                <a:solidFill>
                  <a:srgbClr val="FFFFFF"/>
                </a:solidFill>
                <a:latin typeface="KievitOT-Regular"/>
                <a:cs typeface="KievitOT-Regular"/>
              </a:rPr>
              <a:t>943</a:t>
            </a:r>
            <a:r>
              <a:rPr lang="en-US" sz="2800" dirty="0">
                <a:solidFill>
                  <a:srgbClr val="FFFFFF"/>
                </a:solidFill>
                <a:latin typeface="KievitOT-Regular"/>
                <a:cs typeface="KievitOT-Regular"/>
              </a:rPr>
              <a:t> </a:t>
            </a:r>
            <a:r>
              <a:rPr lang="en-US" sz="2800" err="1">
                <a:solidFill>
                  <a:srgbClr val="FFFFFF"/>
                </a:solidFill>
                <a:latin typeface="KievitOT-Regular"/>
                <a:cs typeface="KievitOT-Regular"/>
              </a:rPr>
              <a:t>bewustwordingsgesprekken</a:t>
            </a:r>
            <a:endParaRPr lang="en-US" sz="2800">
              <a:solidFill>
                <a:srgbClr val="FFFFFF"/>
              </a:solidFill>
              <a:latin typeface="KievitOT-Regular"/>
              <a:cs typeface="KievitOT-Regular"/>
            </a:endParaRPr>
          </a:p>
          <a:p>
            <a:pPr marL="336550" marR="5080">
              <a:lnSpc>
                <a:spcPct val="150000"/>
              </a:lnSpc>
              <a:spcBef>
                <a:spcPts val="300"/>
              </a:spcBef>
            </a:pPr>
            <a:r>
              <a:rPr lang="en-US" sz="2800" b="1" dirty="0">
                <a:solidFill>
                  <a:srgbClr val="FFFFFF"/>
                </a:solidFill>
                <a:latin typeface="KievitOT-Regular"/>
                <a:cs typeface="KievitOT-Regular"/>
              </a:rPr>
              <a:t>45</a:t>
            </a:r>
            <a:r>
              <a:rPr lang="en-US" sz="2800" dirty="0">
                <a:solidFill>
                  <a:srgbClr val="FFFFFF"/>
                </a:solidFill>
                <a:latin typeface="KievitOT-Regular"/>
                <a:cs typeface="KievitOT-Regular"/>
              </a:rPr>
              <a:t> </a:t>
            </a:r>
            <a:r>
              <a:rPr lang="en-US" sz="2800" err="1">
                <a:solidFill>
                  <a:srgbClr val="FFFFFF"/>
                </a:solidFill>
                <a:latin typeface="KievitOT-Regular"/>
                <a:cs typeface="KievitOT-Regular"/>
              </a:rPr>
              <a:t>maatwerktrajecten</a:t>
            </a:r>
            <a:endParaRPr lang="en-US" sz="2800">
              <a:solidFill>
                <a:srgbClr val="FFFFFF"/>
              </a:solidFill>
              <a:latin typeface="KievitOT-Regular"/>
              <a:cs typeface="KievitOT-Regular"/>
            </a:endParaRPr>
          </a:p>
          <a:p>
            <a:pPr marL="50800" marR="5080">
              <a:lnSpc>
                <a:spcPct val="150000"/>
              </a:lnSpc>
              <a:spcBef>
                <a:spcPts val="300"/>
              </a:spcBef>
            </a:pPr>
            <a:r>
              <a:rPr lang="en-US" sz="2800" dirty="0">
                <a:solidFill>
                  <a:srgbClr val="FFFFFF"/>
                </a:solidFill>
                <a:latin typeface="KievitOT-Regular"/>
                <a:cs typeface="KievitOT-Regular"/>
              </a:rPr>
              <a:t>      NT1: 9       NT2: 36</a:t>
            </a:r>
          </a:p>
          <a:p>
            <a:pPr marL="50800" marR="5080">
              <a:lnSpc>
                <a:spcPct val="150000"/>
              </a:lnSpc>
              <a:spcBef>
                <a:spcPts val="300"/>
              </a:spcBef>
            </a:pPr>
            <a:endParaRPr lang="en-US" sz="2800" dirty="0">
              <a:solidFill>
                <a:srgbClr val="FFFFFF"/>
              </a:solidFill>
              <a:latin typeface="KievitOT-Regular"/>
              <a:cs typeface="KievitOT-Regular"/>
            </a:endParaRPr>
          </a:p>
          <a:p>
            <a:pPr marL="50800" marR="5080">
              <a:lnSpc>
                <a:spcPct val="150000"/>
              </a:lnSpc>
              <a:spcBef>
                <a:spcPts val="300"/>
              </a:spcBef>
            </a:pPr>
            <a:r>
              <a:rPr lang="en-US" sz="2800" err="1">
                <a:solidFill>
                  <a:srgbClr val="FFFFFF"/>
                </a:solidFill>
                <a:latin typeface="KievitOT-Regular"/>
                <a:cs typeface="KievitOT-Regular"/>
              </a:rPr>
              <a:t>Leeftijd</a:t>
            </a:r>
            <a:r>
              <a:rPr lang="en-US" sz="2800" dirty="0">
                <a:solidFill>
                  <a:srgbClr val="FFFFFF"/>
                </a:solidFill>
                <a:latin typeface="KievitOT-Regular"/>
                <a:cs typeface="KievitOT-Regular"/>
              </a:rPr>
              <a:t> t/m 2 </a:t>
            </a:r>
            <a:r>
              <a:rPr lang="en-US" sz="2800" err="1">
                <a:solidFill>
                  <a:srgbClr val="FFFFFF"/>
                </a:solidFill>
                <a:latin typeface="KievitOT-Regular"/>
                <a:cs typeface="KievitOT-Regular"/>
              </a:rPr>
              <a:t>jaar</a:t>
            </a:r>
            <a:r>
              <a:rPr lang="en-US" sz="2800" dirty="0">
                <a:solidFill>
                  <a:srgbClr val="FFFFFF"/>
                </a:solidFill>
                <a:latin typeface="KievitOT-Regular"/>
                <a:cs typeface="KievitOT-Regular"/>
              </a:rPr>
              <a:t>: </a:t>
            </a:r>
            <a:r>
              <a:rPr lang="en-US" sz="2800" b="1" dirty="0">
                <a:solidFill>
                  <a:srgbClr val="FFFFFF"/>
                </a:solidFill>
                <a:latin typeface="KievitOT-Regular"/>
                <a:cs typeface="KievitOT-Regular"/>
              </a:rPr>
              <a:t>5</a:t>
            </a:r>
            <a:r>
              <a:rPr lang="en-US" sz="2800" dirty="0">
                <a:solidFill>
                  <a:srgbClr val="FFFFFF"/>
                </a:solidFill>
                <a:latin typeface="KievitOT-Regular"/>
                <a:cs typeface="KievitOT-Regular"/>
              </a:rPr>
              <a:t> </a:t>
            </a:r>
            <a:r>
              <a:rPr lang="en-US" sz="2800" err="1">
                <a:solidFill>
                  <a:srgbClr val="FFFFFF"/>
                </a:solidFill>
                <a:latin typeface="KievitOT-Regular"/>
                <a:cs typeface="KievitOT-Regular"/>
              </a:rPr>
              <a:t>kinderen</a:t>
            </a:r>
            <a:endParaRPr lang="en-US" sz="2800">
              <a:solidFill>
                <a:srgbClr val="FFFFFF"/>
              </a:solidFill>
              <a:latin typeface="KievitOT-Regular"/>
              <a:cs typeface="KievitOT-Regular"/>
            </a:endParaRPr>
          </a:p>
        </p:txBody>
      </p:sp>
      <p:grpSp>
        <p:nvGrpSpPr>
          <p:cNvPr id="16" name="object 2">
            <a:extLst>
              <a:ext uri="{FF2B5EF4-FFF2-40B4-BE49-F238E27FC236}">
                <a16:creationId xmlns:a16="http://schemas.microsoft.com/office/drawing/2014/main" id="{F3B4DBA0-F376-4825-8FD8-F253FEE8FD4B}"/>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A63A150D-7005-4237-8D73-44EB40C5854A}"/>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9F8301E0-64F2-4D4B-B9D1-3D701DB47740}"/>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3E666978-B02D-47AF-89E6-F2CE553C3C43}"/>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9D4F1AB4-3212-43AE-9BBD-745669482FA1}"/>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006A6C95-6658-4A68-9D61-DC965D38A0E7}"/>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DBA3E96C-96AB-47D1-A3B1-CED90D0CE2A8}"/>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376019D6-4D54-4159-B500-E9E3916FA14B}"/>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0D5231DE-3E25-4AE3-8407-B76FC0979D3F}"/>
                </a:ext>
              </a:extLst>
            </p:cNvPr>
            <p:cNvPicPr/>
            <p:nvPr/>
          </p:nvPicPr>
          <p:blipFill>
            <a:blip r:embed="rId8" cstate="print"/>
            <a:stretch>
              <a:fillRect/>
            </a:stretch>
          </p:blipFill>
          <p:spPr>
            <a:xfrm>
              <a:off x="11837026" y="6381515"/>
              <a:ext cx="120243" cy="241896"/>
            </a:xfrm>
            <a:prstGeom prst="rect">
              <a:avLst/>
            </a:prstGeom>
          </p:spPr>
        </p:pic>
      </p:grpSp>
      <p:pic>
        <p:nvPicPr>
          <p:cNvPr id="6" name="Picture 5" descr="Domeinoverstijgend samenwerken in een netwerk">
            <a:extLst>
              <a:ext uri="{FF2B5EF4-FFF2-40B4-BE49-F238E27FC236}">
                <a16:creationId xmlns:a16="http://schemas.microsoft.com/office/drawing/2014/main" id="{7565EBC6-DE4B-43E5-3AC9-C4310E059A94}"/>
              </a:ext>
            </a:extLst>
          </p:cNvPr>
          <p:cNvPicPr>
            <a:picLocks noChangeAspect="1"/>
          </p:cNvPicPr>
          <p:nvPr/>
        </p:nvPicPr>
        <p:blipFill>
          <a:blip r:embed="rId9"/>
          <a:stretch>
            <a:fillRect/>
          </a:stretch>
        </p:blipFill>
        <p:spPr>
          <a:xfrm>
            <a:off x="5595504" y="1365106"/>
            <a:ext cx="5656118" cy="41277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50672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4ED9C"/>
          </a:solidFill>
        </p:spPr>
        <p:txBody>
          <a:bodyPr wrap="square" lIns="0" tIns="0" rIns="0" bIns="0" rtlCol="0"/>
          <a:lstStyle/>
          <a:p>
            <a:endParaRPr/>
          </a:p>
        </p:txBody>
      </p:sp>
      <p:sp>
        <p:nvSpPr>
          <p:cNvPr id="4" name="object 4"/>
          <p:cNvSpPr txBox="1">
            <a:spLocks noGrp="1"/>
          </p:cNvSpPr>
          <p:nvPr>
            <p:ph type="title"/>
          </p:nvPr>
        </p:nvSpPr>
        <p:spPr>
          <a:xfrm>
            <a:off x="430646" y="670752"/>
            <a:ext cx="5215982" cy="1432443"/>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en-US" sz="5000" dirty="0" err="1">
                <a:latin typeface="Wilma-Base"/>
              </a:rPr>
              <a:t>Relatie</a:t>
            </a:r>
            <a:r>
              <a:rPr lang="en-US" sz="5000" dirty="0">
                <a:latin typeface="Wilma-Base"/>
              </a:rPr>
              <a:t> met de </a:t>
            </a:r>
            <a:r>
              <a:rPr lang="en-US" sz="5000" dirty="0" err="1">
                <a:latin typeface="Wilma-Base"/>
              </a:rPr>
              <a:t>gemeente</a:t>
            </a:r>
            <a:r>
              <a:rPr lang="en-US" sz="5000" dirty="0">
                <a:solidFill>
                  <a:srgbClr val="000000"/>
                </a:solidFill>
                <a:latin typeface="Wilma-Base"/>
              </a:rPr>
              <a:t> </a:t>
            </a:r>
            <a:r>
              <a:rPr sz="5000" dirty="0">
                <a:solidFill>
                  <a:srgbClr val="E30513"/>
                </a:solidFill>
                <a:latin typeface="Wilma-Base"/>
              </a:rPr>
              <a:t>/</a:t>
            </a:r>
            <a:r>
              <a:rPr lang="nl-NL" sz="5000" dirty="0">
                <a:latin typeface="Wilma-Base"/>
              </a:rPr>
              <a:t> </a:t>
            </a:r>
          </a:p>
        </p:txBody>
      </p:sp>
      <p:sp>
        <p:nvSpPr>
          <p:cNvPr id="15" name="object 15"/>
          <p:cNvSpPr txBox="1"/>
          <p:nvPr/>
        </p:nvSpPr>
        <p:spPr>
          <a:xfrm>
            <a:off x="434109" y="2633239"/>
            <a:ext cx="3988435" cy="2718180"/>
          </a:xfrm>
          <a:prstGeom prst="rect">
            <a:avLst/>
          </a:prstGeom>
        </p:spPr>
        <p:txBody>
          <a:bodyPr vert="horz" wrap="square" lIns="0" tIns="43180" rIns="0" bIns="0" rtlCol="0" anchor="t">
            <a:spAutoFit/>
          </a:bodyPr>
          <a:lstStyle/>
          <a:p>
            <a:pPr marL="50800" marR="5080">
              <a:lnSpc>
                <a:spcPct val="150000"/>
              </a:lnSpc>
              <a:spcBef>
                <a:spcPts val="300"/>
              </a:spcBef>
            </a:pPr>
            <a:r>
              <a:rPr lang="en-US" sz="4000" err="1">
                <a:solidFill>
                  <a:srgbClr val="FFFFFF"/>
                </a:solidFill>
                <a:latin typeface="KievitOT-Regular"/>
                <a:cs typeface="KievitOT-Regular"/>
              </a:rPr>
              <a:t>Actief</a:t>
            </a:r>
            <a:r>
              <a:rPr lang="en-US" sz="4000" dirty="0">
                <a:solidFill>
                  <a:srgbClr val="FFFFFF"/>
                </a:solidFill>
                <a:latin typeface="KievitOT-Regular"/>
                <a:cs typeface="KievitOT-Regular"/>
              </a:rPr>
              <a:t> </a:t>
            </a:r>
            <a:r>
              <a:rPr lang="en-US" sz="4000" err="1">
                <a:solidFill>
                  <a:srgbClr val="FFFFFF"/>
                </a:solidFill>
                <a:latin typeface="KievitOT-Regular"/>
                <a:cs typeface="KievitOT-Regular"/>
              </a:rPr>
              <a:t>betrekken</a:t>
            </a:r>
            <a:r>
              <a:rPr lang="en-US" sz="4000" dirty="0">
                <a:solidFill>
                  <a:srgbClr val="FFFFFF"/>
                </a:solidFill>
                <a:latin typeface="KievitOT-Regular"/>
                <a:cs typeface="KievitOT-Regular"/>
              </a:rPr>
              <a:t> </a:t>
            </a:r>
            <a:r>
              <a:rPr lang="en-US" sz="4000" err="1">
                <a:solidFill>
                  <a:srgbClr val="FFFFFF"/>
                </a:solidFill>
                <a:latin typeface="KievitOT-Regular"/>
                <a:cs typeface="KievitOT-Regular"/>
              </a:rPr>
              <a:t>gedurende</a:t>
            </a:r>
            <a:r>
              <a:rPr lang="en-US" sz="4000" dirty="0">
                <a:solidFill>
                  <a:srgbClr val="FFFFFF"/>
                </a:solidFill>
                <a:latin typeface="KievitOT-Regular"/>
                <a:cs typeface="KievitOT-Regular"/>
              </a:rPr>
              <a:t> de </a:t>
            </a:r>
            <a:r>
              <a:rPr lang="en-US" sz="4000" err="1">
                <a:solidFill>
                  <a:srgbClr val="FFFFFF"/>
                </a:solidFill>
                <a:latin typeface="KievitOT-Regular"/>
                <a:cs typeface="KievitOT-Regular"/>
              </a:rPr>
              <a:t>processen</a:t>
            </a:r>
            <a:endParaRPr lang="en-US" sz="4000" spc="-10" err="1">
              <a:solidFill>
                <a:srgbClr val="FFFFFF"/>
              </a:solidFill>
              <a:latin typeface="KievitOT-Regular"/>
              <a:cs typeface="KievitOT-Regular"/>
            </a:endParaRPr>
          </a:p>
        </p:txBody>
      </p:sp>
      <p:grpSp>
        <p:nvGrpSpPr>
          <p:cNvPr id="16" name="object 2">
            <a:extLst>
              <a:ext uri="{FF2B5EF4-FFF2-40B4-BE49-F238E27FC236}">
                <a16:creationId xmlns:a16="http://schemas.microsoft.com/office/drawing/2014/main" id="{A950DCA8-4FF6-439B-966D-44C5E5AD575F}"/>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1D1D4D01-E8C3-47CE-A13F-FFBB48C8DEB7}"/>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2D521277-58DE-48CC-BF13-26812D0E946F}"/>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93C21909-5F71-4A32-AC80-BAF4E1B5B20C}"/>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B853D3BF-1AD9-46A7-94B6-6890146B921A}"/>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8A1DD77F-3C6E-42CB-9D9E-CEBE5331B028}"/>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559E593C-FBA0-4A47-B8EE-40E295F427ED}"/>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897132EF-BEAA-44D7-9018-FD51435F2512}"/>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2A5F1506-BDF2-4098-BDB7-3D5DE010AC42}"/>
                </a:ext>
              </a:extLst>
            </p:cNvPr>
            <p:cNvPicPr/>
            <p:nvPr/>
          </p:nvPicPr>
          <p:blipFill>
            <a:blip r:embed="rId8" cstate="print"/>
            <a:stretch>
              <a:fillRect/>
            </a:stretch>
          </p:blipFill>
          <p:spPr>
            <a:xfrm>
              <a:off x="11837026" y="6381515"/>
              <a:ext cx="120243" cy="241896"/>
            </a:xfrm>
            <a:prstGeom prst="rect">
              <a:avLst/>
            </a:prstGeom>
          </p:spPr>
        </p:pic>
      </p:grpSp>
      <p:pic>
        <p:nvPicPr>
          <p:cNvPr id="6" name="Picture 5" descr="samenwerken – Samen in de Regio">
            <a:extLst>
              <a:ext uri="{FF2B5EF4-FFF2-40B4-BE49-F238E27FC236}">
                <a16:creationId xmlns:a16="http://schemas.microsoft.com/office/drawing/2014/main" id="{A3640276-8782-B640-4D54-DF4978E6B388}"/>
              </a:ext>
            </a:extLst>
          </p:cNvPr>
          <p:cNvPicPr>
            <a:picLocks noChangeAspect="1"/>
          </p:cNvPicPr>
          <p:nvPr/>
        </p:nvPicPr>
        <p:blipFill>
          <a:blip r:embed="rId9"/>
          <a:stretch>
            <a:fillRect/>
          </a:stretch>
        </p:blipFill>
        <p:spPr>
          <a:xfrm>
            <a:off x="4419601" y="1939637"/>
            <a:ext cx="7453744" cy="37407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2693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2">
            <a:extLst>
              <a:ext uri="{FF2B5EF4-FFF2-40B4-BE49-F238E27FC236}">
                <a16:creationId xmlns:a16="http://schemas.microsoft.com/office/drawing/2014/main" id="{29578E72-56D7-4B06-9F0B-4827DF1503DD}"/>
              </a:ext>
            </a:extLst>
          </p:cNvPr>
          <p:cNvSpPr/>
          <p:nvPr/>
        </p:nvSpPr>
        <p:spPr>
          <a:xfrm>
            <a:off x="0" y="0"/>
            <a:ext cx="11874500" cy="65405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A86DA7"/>
          </a:solidFill>
        </p:spPr>
        <p:txBody>
          <a:bodyPr wrap="square" lIns="0" tIns="0" rIns="0" bIns="0" rtlCol="0"/>
          <a:lstStyle/>
          <a:p>
            <a:endParaRPr lang="en-US"/>
          </a:p>
        </p:txBody>
      </p:sp>
      <p:sp>
        <p:nvSpPr>
          <p:cNvPr id="15" name="object 15">
            <a:extLst>
              <a:ext uri="{FF2B5EF4-FFF2-40B4-BE49-F238E27FC236}">
                <a16:creationId xmlns:a16="http://schemas.microsoft.com/office/drawing/2014/main" id="{5A3D7258-DB7A-401B-B40A-439F0258DDCC}"/>
              </a:ext>
            </a:extLst>
          </p:cNvPr>
          <p:cNvSpPr txBox="1"/>
          <p:nvPr/>
        </p:nvSpPr>
        <p:spPr>
          <a:xfrm>
            <a:off x="697948" y="2411165"/>
            <a:ext cx="6167402" cy="4455066"/>
          </a:xfrm>
          <a:prstGeom prst="rect">
            <a:avLst/>
          </a:prstGeom>
        </p:spPr>
        <p:txBody>
          <a:bodyPr vert="horz" wrap="square" lIns="0" tIns="43180" rIns="0" bIns="0" rtlCol="0" anchor="t">
            <a:spAutoFit/>
          </a:bodyPr>
          <a:lstStyle/>
          <a:p>
            <a:r>
              <a:rPr lang="en-US" spc="-10">
                <a:latin typeface="Georgia Pro"/>
              </a:rPr>
              <a:t>Mama van Ace, 2,5 </a:t>
            </a:r>
            <a:r>
              <a:rPr lang="en-US" spc="-10" err="1">
                <a:latin typeface="Georgia Pro"/>
              </a:rPr>
              <a:t>jaar</a:t>
            </a:r>
            <a:r>
              <a:rPr lang="en-US" spc="-10">
                <a:latin typeface="Georgia Pro"/>
              </a:rPr>
              <a:t> – </a:t>
            </a:r>
            <a:r>
              <a:rPr lang="en-US" spc="-10" err="1">
                <a:latin typeface="Georgia Pro"/>
              </a:rPr>
              <a:t>doorverwezen</a:t>
            </a:r>
            <a:r>
              <a:rPr lang="en-US" spc="-10">
                <a:latin typeface="Georgia Pro"/>
              </a:rPr>
              <a:t> </a:t>
            </a:r>
            <a:r>
              <a:rPr lang="en-US" b="1" spc="-10">
                <a:latin typeface="Georgia Pro"/>
              </a:rPr>
              <a:t>CB Hoensbroek</a:t>
            </a:r>
            <a:r>
              <a:rPr lang="en-US" spc="-10">
                <a:latin typeface="Georgia Pro"/>
              </a:rPr>
              <a:t>:</a:t>
            </a:r>
            <a:endParaRPr lang="en-US">
              <a:ea typeface="Calibri" panose="020F0502020204030204"/>
              <a:cs typeface="Calibri" panose="020F0502020204030204"/>
            </a:endParaRPr>
          </a:p>
          <a:p>
            <a:endParaRPr lang="en-US" spc="-10">
              <a:latin typeface="Georgia Pro"/>
              <a:cs typeface="KievitOT-Regular"/>
            </a:endParaRPr>
          </a:p>
          <a:p>
            <a:endParaRPr lang="en-US" spc="-10">
              <a:latin typeface="Georgia Pro"/>
              <a:cs typeface="KievitOT-Regular"/>
            </a:endParaRPr>
          </a:p>
          <a:p>
            <a:r>
              <a:rPr lang="en-US" spc="-10">
                <a:latin typeface="Georgia Pro"/>
              </a:rPr>
              <a:t>Keano, 3;0 </a:t>
            </a:r>
            <a:r>
              <a:rPr lang="en-US" spc="-10" err="1">
                <a:latin typeface="Georgia Pro"/>
              </a:rPr>
              <a:t>jaar</a:t>
            </a:r>
            <a:r>
              <a:rPr lang="en-US" spc="-10">
                <a:latin typeface="Georgia Pro"/>
              </a:rPr>
              <a:t> – </a:t>
            </a:r>
            <a:r>
              <a:rPr lang="en-US" spc="-10" err="1">
                <a:latin typeface="Georgia Pro"/>
              </a:rPr>
              <a:t>doorverwezen</a:t>
            </a:r>
            <a:r>
              <a:rPr lang="en-US" spc="-10">
                <a:latin typeface="Georgia Pro"/>
              </a:rPr>
              <a:t> </a:t>
            </a:r>
            <a:r>
              <a:rPr lang="en-US" b="1" spc="-10">
                <a:latin typeface="Georgia Pro"/>
              </a:rPr>
              <a:t>CB Hoensbroe</a:t>
            </a:r>
            <a:r>
              <a:rPr lang="en-US" spc="-10">
                <a:latin typeface="Georgia Pro"/>
              </a:rPr>
              <a:t>k </a:t>
            </a:r>
            <a:r>
              <a:rPr lang="en-US" spc="-10">
                <a:latin typeface="Wingdings"/>
                <a:sym typeface="Wingdings"/>
              </a:rPr>
              <a:t>à</a:t>
            </a:r>
            <a:r>
              <a:rPr lang="en-US" spc="-10">
                <a:latin typeface="Georgia Pro"/>
              </a:rPr>
              <a:t> </a:t>
            </a:r>
            <a:r>
              <a:rPr lang="en-US" spc="-10" err="1">
                <a:latin typeface="Georgia Pro"/>
              </a:rPr>
              <a:t>succesverhaal</a:t>
            </a:r>
            <a:r>
              <a:rPr lang="en-US" spc="-10">
                <a:latin typeface="Georgia Pro"/>
              </a:rPr>
              <a:t> van Monica</a:t>
            </a:r>
            <a:endParaRPr lang="en-US" spc="-10" err="1">
              <a:latin typeface="Georgia Pro"/>
              <a:ea typeface="Calibri"/>
              <a:cs typeface="Calibri"/>
            </a:endParaRPr>
          </a:p>
          <a:p>
            <a:r>
              <a:rPr lang="en-US" spc="-10">
                <a:latin typeface="Georgia Pro"/>
              </a:rPr>
              <a:t>Na 1 </a:t>
            </a:r>
            <a:r>
              <a:rPr lang="en-US" spc="-10" err="1">
                <a:latin typeface="Georgia Pro"/>
              </a:rPr>
              <a:t>maand</a:t>
            </a:r>
            <a:r>
              <a:rPr lang="en-US" spc="-10">
                <a:latin typeface="Georgia Pro"/>
              </a:rPr>
              <a:t> </a:t>
            </a:r>
            <a:r>
              <a:rPr lang="en-US" spc="-10" err="1">
                <a:latin typeface="Georgia Pro"/>
              </a:rPr>
              <a:t>maatwerktraject</a:t>
            </a:r>
            <a:r>
              <a:rPr lang="en-US" spc="-10">
                <a:latin typeface="Georgia Pro"/>
              </a:rPr>
              <a:t>: lid </a:t>
            </a:r>
            <a:r>
              <a:rPr lang="en-US" spc="-10" err="1">
                <a:latin typeface="Georgia Pro"/>
              </a:rPr>
              <a:t>geworden</a:t>
            </a:r>
            <a:r>
              <a:rPr lang="en-US" spc="-10">
                <a:latin typeface="Georgia Pro"/>
              </a:rPr>
              <a:t> van de </a:t>
            </a:r>
            <a:r>
              <a:rPr lang="en-US" spc="-10" err="1">
                <a:latin typeface="Georgia Pro"/>
              </a:rPr>
              <a:t>bibliotheek</a:t>
            </a:r>
            <a:r>
              <a:rPr lang="en-US" spc="-10">
                <a:latin typeface="Georgia Pro"/>
              </a:rPr>
              <a:t>, mama sluit met hem </a:t>
            </a:r>
            <a:r>
              <a:rPr lang="en-US" spc="-10" err="1">
                <a:latin typeface="Georgia Pro"/>
              </a:rPr>
              <a:t>aan</a:t>
            </a:r>
            <a:r>
              <a:rPr lang="en-US" spc="-10">
                <a:latin typeface="Georgia Pro"/>
              </a:rPr>
              <a:t> </a:t>
            </a:r>
            <a:r>
              <a:rPr lang="en-US" spc="-10" err="1">
                <a:latin typeface="Georgia Pro"/>
              </a:rPr>
              <a:t>bij</a:t>
            </a:r>
            <a:r>
              <a:rPr lang="en-US" spc="-10">
                <a:latin typeface="Georgia Pro"/>
              </a:rPr>
              <a:t> het </a:t>
            </a:r>
            <a:r>
              <a:rPr lang="en-US" spc="-10" err="1">
                <a:latin typeface="Georgia Pro"/>
              </a:rPr>
              <a:t>Sjpruutcafé</a:t>
            </a:r>
            <a:r>
              <a:rPr lang="en-US" spc="-10">
                <a:latin typeface="Georgia Pro"/>
              </a:rPr>
              <a:t> </a:t>
            </a:r>
            <a:r>
              <a:rPr lang="en-US" spc="-10" err="1">
                <a:latin typeface="Georgia Pro"/>
              </a:rPr>
              <a:t>en</a:t>
            </a:r>
            <a:r>
              <a:rPr lang="en-US" spc="-10">
                <a:latin typeface="Georgia Pro"/>
              </a:rPr>
              <a:t> </a:t>
            </a:r>
            <a:r>
              <a:rPr lang="en-US" spc="-10" err="1">
                <a:latin typeface="Georgia Pro"/>
              </a:rPr>
              <a:t>gaat</a:t>
            </a:r>
            <a:r>
              <a:rPr lang="en-US" spc="-10">
                <a:latin typeface="Georgia Pro"/>
              </a:rPr>
              <a:t> </a:t>
            </a:r>
            <a:r>
              <a:rPr lang="en-US" spc="-10" err="1">
                <a:latin typeface="Georgia Pro"/>
              </a:rPr>
              <a:t>regelmatig</a:t>
            </a:r>
            <a:r>
              <a:rPr lang="en-US" spc="-10">
                <a:latin typeface="Georgia Pro"/>
              </a:rPr>
              <a:t> </a:t>
            </a:r>
            <a:r>
              <a:rPr lang="en-US" spc="-10" err="1">
                <a:latin typeface="Georgia Pro"/>
              </a:rPr>
              <a:t>naar</a:t>
            </a:r>
            <a:r>
              <a:rPr lang="en-US" spc="-10">
                <a:latin typeface="Georgia Pro"/>
              </a:rPr>
              <a:t> de </a:t>
            </a:r>
            <a:r>
              <a:rPr lang="en-US" spc="-10" err="1">
                <a:latin typeface="Georgia Pro"/>
              </a:rPr>
              <a:t>bibliotheek</a:t>
            </a:r>
            <a:r>
              <a:rPr lang="en-US" spc="-10">
                <a:latin typeface="Georgia Pro"/>
              </a:rPr>
              <a:t> met </a:t>
            </a:r>
            <a:r>
              <a:rPr lang="en-US" spc="-10" err="1">
                <a:latin typeface="Georgia Pro"/>
              </a:rPr>
              <a:t>beide</a:t>
            </a:r>
            <a:r>
              <a:rPr lang="en-US" spc="-10">
                <a:latin typeface="Georgia Pro"/>
              </a:rPr>
              <a:t> </a:t>
            </a:r>
            <a:r>
              <a:rPr lang="en-US" spc="-10" err="1">
                <a:latin typeface="Georgia Pro"/>
              </a:rPr>
              <a:t>kinderen</a:t>
            </a:r>
            <a:r>
              <a:rPr lang="en-US" spc="-10">
                <a:latin typeface="Georgia Pro"/>
              </a:rPr>
              <a:t> om </a:t>
            </a:r>
            <a:r>
              <a:rPr lang="en-US" spc="-10" err="1">
                <a:latin typeface="Georgia Pro"/>
              </a:rPr>
              <a:t>boekjes</a:t>
            </a:r>
            <a:r>
              <a:rPr lang="en-US" spc="-10">
                <a:latin typeface="Georgia Pro"/>
              </a:rPr>
              <a:t> </a:t>
            </a:r>
            <a:r>
              <a:rPr lang="en-US" spc="-10" err="1">
                <a:latin typeface="Georgia Pro"/>
              </a:rPr>
              <a:t>te</a:t>
            </a:r>
            <a:r>
              <a:rPr lang="en-US" spc="-10">
                <a:latin typeface="Georgia Pro"/>
              </a:rPr>
              <a:t> </a:t>
            </a:r>
            <a:r>
              <a:rPr lang="en-US" spc="-10" err="1">
                <a:latin typeface="Georgia Pro"/>
              </a:rPr>
              <a:t>lenen</a:t>
            </a:r>
            <a:r>
              <a:rPr lang="en-US" spc="-10">
                <a:latin typeface="Georgia Pro"/>
              </a:rPr>
              <a:t>.  </a:t>
            </a:r>
            <a:endParaRPr lang="en-US">
              <a:ea typeface="Calibri"/>
              <a:cs typeface="Calibri"/>
            </a:endParaRPr>
          </a:p>
          <a:p>
            <a:endParaRPr lang="en-US" spc="-10">
              <a:latin typeface="Georgia Pro"/>
              <a:cs typeface="KievitOT-Regular"/>
            </a:endParaRPr>
          </a:p>
          <a:p>
            <a:endParaRPr lang="en-US" spc="-10">
              <a:latin typeface="Georgia Pro"/>
            </a:endParaRPr>
          </a:p>
          <a:p>
            <a:r>
              <a:rPr lang="en-US" spc="-10">
                <a:latin typeface="Georgia Pro"/>
              </a:rPr>
              <a:t>Huling, 5;0 </a:t>
            </a:r>
            <a:r>
              <a:rPr lang="en-US" spc="-10" err="1">
                <a:latin typeface="Georgia Pro"/>
              </a:rPr>
              <a:t>jaar</a:t>
            </a:r>
            <a:r>
              <a:rPr lang="en-US" spc="-10">
                <a:latin typeface="Georgia Pro"/>
              </a:rPr>
              <a:t> -  </a:t>
            </a:r>
            <a:r>
              <a:rPr lang="en-US" spc="-10" err="1">
                <a:latin typeface="Georgia Pro"/>
              </a:rPr>
              <a:t>doorverwezen</a:t>
            </a:r>
            <a:r>
              <a:rPr lang="en-US" b="1" spc="-10">
                <a:latin typeface="Georgia Pro"/>
              </a:rPr>
              <a:t> CB Heerlen-centrum/</a:t>
            </a:r>
            <a:r>
              <a:rPr lang="en-US" b="1" spc="-10" err="1">
                <a:latin typeface="Georgia Pro"/>
              </a:rPr>
              <a:t>zuid</a:t>
            </a:r>
            <a:r>
              <a:rPr lang="en-US" spc="-10">
                <a:latin typeface="Georgia Pro"/>
              </a:rPr>
              <a:t>: </a:t>
            </a:r>
            <a:endParaRPr lang="en-US"/>
          </a:p>
          <a:p>
            <a:endParaRPr lang="en-US" spc="-10">
              <a:solidFill>
                <a:srgbClr val="17406D"/>
              </a:solidFill>
              <a:latin typeface="Georgia Pro"/>
              <a:cs typeface="KievitOT-Regular"/>
            </a:endParaRPr>
          </a:p>
          <a:p>
            <a:endParaRPr lang="en-US" spc="-10">
              <a:solidFill>
                <a:srgbClr val="17406D"/>
              </a:solidFill>
              <a:latin typeface="Georgia Pro"/>
              <a:cs typeface="KievitOT-Regular"/>
            </a:endParaRPr>
          </a:p>
          <a:p>
            <a:pPr marL="50800" marR="5080">
              <a:lnSpc>
                <a:spcPts val="1700"/>
              </a:lnSpc>
              <a:spcBef>
                <a:spcPts val="340"/>
              </a:spcBef>
            </a:pPr>
            <a:endParaRPr lang="en-US" sz="1600" spc="-10">
              <a:latin typeface="KievitOT-Regular"/>
              <a:cs typeface="KievitOT-Regular"/>
            </a:endParaRPr>
          </a:p>
        </p:txBody>
      </p:sp>
      <p:sp>
        <p:nvSpPr>
          <p:cNvPr id="16" name="object 4">
            <a:extLst>
              <a:ext uri="{FF2B5EF4-FFF2-40B4-BE49-F238E27FC236}">
                <a16:creationId xmlns:a16="http://schemas.microsoft.com/office/drawing/2014/main" id="{D400E491-9664-4FC9-B4C4-C02F4AF61046}"/>
              </a:ext>
            </a:extLst>
          </p:cNvPr>
          <p:cNvSpPr txBox="1">
            <a:spLocks/>
          </p:cNvSpPr>
          <p:nvPr/>
        </p:nvSpPr>
        <p:spPr>
          <a:xfrm>
            <a:off x="868570" y="770545"/>
            <a:ext cx="5236462" cy="1432443"/>
          </a:xfrm>
          <a:prstGeom prst="rect">
            <a:avLst/>
          </a:prstGeom>
        </p:spPr>
        <p:txBody>
          <a:bodyPr vert="horz" wrap="square" lIns="0" tIns="13970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000">
                <a:solidFill>
                  <a:srgbClr val="E30513"/>
                </a:solidFill>
                <a:latin typeface="Wilma-Base"/>
              </a:rPr>
              <a:t>Ervaringen/</a:t>
            </a:r>
            <a:r>
              <a:rPr lang="nl-NL" sz="5000">
                <a:latin typeface="Wilma-Base"/>
              </a:rPr>
              <a:t> </a:t>
            </a:r>
            <a:br>
              <a:rPr lang="nl-NL" sz="5000">
                <a:latin typeface="Wilma-Base" panose="02000506020000020004" pitchFamily="2" charset="0"/>
              </a:rPr>
            </a:br>
            <a:r>
              <a:rPr lang="nl-NL" sz="5000">
                <a:latin typeface="Wilma-Base"/>
              </a:rPr>
              <a:t>vanuit gezinnen</a:t>
            </a:r>
            <a:endParaRPr lang="nl-NL" sz="5000">
              <a:latin typeface="Wilma-Base" panose="02000506020000020004" pitchFamily="2" charset="0"/>
            </a:endParaRPr>
          </a:p>
        </p:txBody>
      </p:sp>
      <p:grpSp>
        <p:nvGrpSpPr>
          <p:cNvPr id="18" name="object 2">
            <a:extLst>
              <a:ext uri="{FF2B5EF4-FFF2-40B4-BE49-F238E27FC236}">
                <a16:creationId xmlns:a16="http://schemas.microsoft.com/office/drawing/2014/main" id="{9D4E42AF-D5F6-4DDD-B3A0-FEA6F478BE7E}"/>
              </a:ext>
            </a:extLst>
          </p:cNvPr>
          <p:cNvGrpSpPr/>
          <p:nvPr/>
        </p:nvGrpSpPr>
        <p:grpSpPr>
          <a:xfrm>
            <a:off x="10754702" y="6261100"/>
            <a:ext cx="1323340" cy="483234"/>
            <a:chOff x="10754702" y="6261100"/>
            <a:chExt cx="1323340" cy="483234"/>
          </a:xfrm>
        </p:grpSpPr>
        <p:sp>
          <p:nvSpPr>
            <p:cNvPr id="19" name="object 4">
              <a:extLst>
                <a:ext uri="{FF2B5EF4-FFF2-40B4-BE49-F238E27FC236}">
                  <a16:creationId xmlns:a16="http://schemas.microsoft.com/office/drawing/2014/main" id="{EBD4AFB5-DF05-403E-9B21-4EB745FD4D2B}"/>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0" name="object 5">
              <a:extLst>
                <a:ext uri="{FF2B5EF4-FFF2-40B4-BE49-F238E27FC236}">
                  <a16:creationId xmlns:a16="http://schemas.microsoft.com/office/drawing/2014/main" id="{6D3B41D4-2913-4A93-8FF5-79580FEC2C41}"/>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1" name="object 6">
              <a:extLst>
                <a:ext uri="{FF2B5EF4-FFF2-40B4-BE49-F238E27FC236}">
                  <a16:creationId xmlns:a16="http://schemas.microsoft.com/office/drawing/2014/main" id="{3C02F16F-C9A2-4122-958E-0F92027FC57E}"/>
                </a:ext>
              </a:extLst>
            </p:cNvPr>
            <p:cNvPicPr/>
            <p:nvPr/>
          </p:nvPicPr>
          <p:blipFill>
            <a:blip r:embed="rId2" cstate="print"/>
            <a:stretch>
              <a:fillRect/>
            </a:stretch>
          </p:blipFill>
          <p:spPr>
            <a:xfrm>
              <a:off x="11356087" y="6381517"/>
              <a:ext cx="120243" cy="241896"/>
            </a:xfrm>
            <a:prstGeom prst="rect">
              <a:avLst/>
            </a:prstGeom>
          </p:spPr>
        </p:pic>
        <p:pic>
          <p:nvPicPr>
            <p:cNvPr id="22" name="object 7">
              <a:extLst>
                <a:ext uri="{FF2B5EF4-FFF2-40B4-BE49-F238E27FC236}">
                  <a16:creationId xmlns:a16="http://schemas.microsoft.com/office/drawing/2014/main" id="{30F04043-4E74-46D7-A26B-9ED0F7E989D5}"/>
                </a:ext>
              </a:extLst>
            </p:cNvPr>
            <p:cNvPicPr/>
            <p:nvPr/>
          </p:nvPicPr>
          <p:blipFill>
            <a:blip r:embed="rId3" cstate="print"/>
            <a:stretch>
              <a:fillRect/>
            </a:stretch>
          </p:blipFill>
          <p:spPr>
            <a:xfrm>
              <a:off x="10875135" y="6381519"/>
              <a:ext cx="120243" cy="241896"/>
            </a:xfrm>
            <a:prstGeom prst="rect">
              <a:avLst/>
            </a:prstGeom>
          </p:spPr>
        </p:pic>
        <p:pic>
          <p:nvPicPr>
            <p:cNvPr id="23" name="object 8">
              <a:extLst>
                <a:ext uri="{FF2B5EF4-FFF2-40B4-BE49-F238E27FC236}">
                  <a16:creationId xmlns:a16="http://schemas.microsoft.com/office/drawing/2014/main" id="{9D93F828-B181-46A7-83E5-D43821C77DEE}"/>
                </a:ext>
              </a:extLst>
            </p:cNvPr>
            <p:cNvPicPr/>
            <p:nvPr/>
          </p:nvPicPr>
          <p:blipFill>
            <a:blip r:embed="rId4" cstate="print"/>
            <a:stretch>
              <a:fillRect/>
            </a:stretch>
          </p:blipFill>
          <p:spPr>
            <a:xfrm>
              <a:off x="11035451" y="6381512"/>
              <a:ext cx="120243" cy="241909"/>
            </a:xfrm>
            <a:prstGeom prst="rect">
              <a:avLst/>
            </a:prstGeom>
          </p:spPr>
        </p:pic>
        <p:pic>
          <p:nvPicPr>
            <p:cNvPr id="24" name="object 9">
              <a:extLst>
                <a:ext uri="{FF2B5EF4-FFF2-40B4-BE49-F238E27FC236}">
                  <a16:creationId xmlns:a16="http://schemas.microsoft.com/office/drawing/2014/main" id="{E045A005-8C14-4B80-8990-000042A7DACB}"/>
                </a:ext>
              </a:extLst>
            </p:cNvPr>
            <p:cNvPicPr/>
            <p:nvPr/>
          </p:nvPicPr>
          <p:blipFill>
            <a:blip r:embed="rId5" cstate="print"/>
            <a:stretch>
              <a:fillRect/>
            </a:stretch>
          </p:blipFill>
          <p:spPr>
            <a:xfrm>
              <a:off x="11516404" y="6381510"/>
              <a:ext cx="120230" cy="241909"/>
            </a:xfrm>
            <a:prstGeom prst="rect">
              <a:avLst/>
            </a:prstGeom>
          </p:spPr>
        </p:pic>
        <p:pic>
          <p:nvPicPr>
            <p:cNvPr id="25" name="object 10">
              <a:extLst>
                <a:ext uri="{FF2B5EF4-FFF2-40B4-BE49-F238E27FC236}">
                  <a16:creationId xmlns:a16="http://schemas.microsoft.com/office/drawing/2014/main" id="{86CFF102-AF62-4D7E-94B2-906C0B31FD73}"/>
                </a:ext>
              </a:extLst>
            </p:cNvPr>
            <p:cNvPicPr/>
            <p:nvPr/>
          </p:nvPicPr>
          <p:blipFill>
            <a:blip r:embed="rId6" cstate="print"/>
            <a:stretch>
              <a:fillRect/>
            </a:stretch>
          </p:blipFill>
          <p:spPr>
            <a:xfrm>
              <a:off x="11676707" y="6381512"/>
              <a:ext cx="120243" cy="241909"/>
            </a:xfrm>
            <a:prstGeom prst="rect">
              <a:avLst/>
            </a:prstGeom>
          </p:spPr>
        </p:pic>
        <p:pic>
          <p:nvPicPr>
            <p:cNvPr id="26" name="object 11">
              <a:extLst>
                <a:ext uri="{FF2B5EF4-FFF2-40B4-BE49-F238E27FC236}">
                  <a16:creationId xmlns:a16="http://schemas.microsoft.com/office/drawing/2014/main" id="{3F331602-E210-4899-8894-5683ACCAB994}"/>
                </a:ext>
              </a:extLst>
            </p:cNvPr>
            <p:cNvPicPr/>
            <p:nvPr/>
          </p:nvPicPr>
          <p:blipFill>
            <a:blip r:embed="rId7" cstate="print"/>
            <a:stretch>
              <a:fillRect/>
            </a:stretch>
          </p:blipFill>
          <p:spPr>
            <a:xfrm>
              <a:off x="11837026" y="6381515"/>
              <a:ext cx="120243" cy="241896"/>
            </a:xfrm>
            <a:prstGeom prst="rect">
              <a:avLst/>
            </a:prstGeom>
          </p:spPr>
        </p:pic>
      </p:grpSp>
      <p:sp>
        <p:nvSpPr>
          <p:cNvPr id="4" name="Speech Bubble: Oval 3">
            <a:extLst>
              <a:ext uri="{FF2B5EF4-FFF2-40B4-BE49-F238E27FC236}">
                <a16:creationId xmlns:a16="http://schemas.microsoft.com/office/drawing/2014/main" id="{1B0135D5-20DB-21A9-5E3D-D17652479A21}"/>
              </a:ext>
            </a:extLst>
          </p:cNvPr>
          <p:cNvSpPr/>
          <p:nvPr/>
        </p:nvSpPr>
        <p:spPr>
          <a:xfrm>
            <a:off x="6295828" y="317365"/>
            <a:ext cx="3806566" cy="2429089"/>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kern="1200">
                <a:solidFill>
                  <a:schemeClr val="tx1"/>
                </a:solidFill>
                <a:latin typeface="Georgia Pro"/>
                <a:ea typeface="+mn-ea"/>
                <a:cs typeface="+mn-cs"/>
              </a:rPr>
              <a:t>“Hallo </a:t>
            </a:r>
            <a:r>
              <a:rPr lang="nl-NL" sz="1400" kern="1200" err="1">
                <a:solidFill>
                  <a:schemeClr val="tx1"/>
                </a:solidFill>
                <a:latin typeface="Georgia Pro"/>
                <a:ea typeface="+mn-ea"/>
                <a:cs typeface="+mn-cs"/>
              </a:rPr>
              <a:t>Ivy</a:t>
            </a:r>
            <a:r>
              <a:rPr lang="nl-NL" sz="1400" kern="1200">
                <a:solidFill>
                  <a:schemeClr val="tx1"/>
                </a:solidFill>
                <a:latin typeface="Georgia Pro"/>
                <a:ea typeface="+mn-ea"/>
                <a:cs typeface="+mn-cs"/>
              </a:rPr>
              <a:t>, ik merk bij Ace al een positieve verandering tegenover boeken. Hij komt nu zelf met Kiekeboe boekje aan lopen en wil dan samen lezen. Terwijl ik hem hier eerst toe moest forceren, echt leuk</a:t>
            </a:r>
            <a:r>
              <a:rPr lang="nl-NL" sz="1000" kern="1200">
                <a:solidFill>
                  <a:schemeClr val="tx1"/>
                </a:solidFill>
                <a:latin typeface="Georgia Pro"/>
                <a:ea typeface="+mn-ea"/>
                <a:cs typeface="+mn-cs"/>
              </a:rPr>
              <a:t> </a:t>
            </a:r>
            <a:r>
              <a:rPr lang="nl-NL" sz="1400" kern="1200">
                <a:solidFill>
                  <a:schemeClr val="tx1"/>
                </a:solidFill>
                <a:latin typeface="Georgia Pro"/>
                <a:ea typeface="+mn-ea"/>
                <a:cs typeface="+mn-cs"/>
              </a:rPr>
              <a:t>om die verandering te zien!”</a:t>
            </a:r>
            <a:endParaRPr lang="en-US" sz="1400">
              <a:solidFill>
                <a:schemeClr val="tx1"/>
              </a:solidFill>
              <a:ea typeface="Calibri"/>
              <a:cs typeface="Calibri"/>
            </a:endParaRPr>
          </a:p>
        </p:txBody>
      </p:sp>
      <p:sp>
        <p:nvSpPr>
          <p:cNvPr id="5" name="Speech Bubble: Oval 4">
            <a:extLst>
              <a:ext uri="{FF2B5EF4-FFF2-40B4-BE49-F238E27FC236}">
                <a16:creationId xmlns:a16="http://schemas.microsoft.com/office/drawing/2014/main" id="{436C5C89-250D-9760-DC5C-C39F441B7C04}"/>
              </a:ext>
            </a:extLst>
          </p:cNvPr>
          <p:cNvSpPr/>
          <p:nvPr/>
        </p:nvSpPr>
        <p:spPr>
          <a:xfrm>
            <a:off x="7479937" y="3756538"/>
            <a:ext cx="3939175" cy="2274555"/>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kern="1200">
                <a:solidFill>
                  <a:schemeClr val="tx1"/>
                </a:solidFill>
                <a:latin typeface="Georgia Pro"/>
                <a:ea typeface="+mn-ea"/>
                <a:cs typeface="+mn-cs"/>
              </a:rPr>
              <a:t>“Sinds Mariëlle komt gaat hij heel goed vooruit en praat hij steeds beter Nederlands. Hierdoor kan hij zichzelf beter uiten, ze mag wat ons betreft nog heel lang blijven!”</a:t>
            </a:r>
            <a:endParaRPr lang="en-US" sz="1400">
              <a:solidFill>
                <a:schemeClr val="tx1"/>
              </a:solidFill>
              <a:ea typeface="Calibri"/>
              <a:cs typeface="Calibri"/>
            </a:endParaRPr>
          </a:p>
        </p:txBody>
      </p:sp>
    </p:spTree>
    <p:extLst>
      <p:ext uri="{BB962C8B-B14F-4D97-AF65-F5344CB8AC3E}">
        <p14:creationId xmlns:p14="http://schemas.microsoft.com/office/powerpoint/2010/main" val="3612270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BC250-F359-E580-C357-195D0E9350FA}"/>
            </a:ext>
          </a:extLst>
        </p:cNvPr>
        <p:cNvGrpSpPr/>
        <p:nvPr/>
      </p:nvGrpSpPr>
      <p:grpSpPr>
        <a:xfrm>
          <a:off x="0" y="0"/>
          <a:ext cx="0" cy="0"/>
          <a:chOff x="0" y="0"/>
          <a:chExt cx="0" cy="0"/>
        </a:xfrm>
      </p:grpSpPr>
      <p:sp>
        <p:nvSpPr>
          <p:cNvPr id="17" name="object 2">
            <a:extLst>
              <a:ext uri="{FF2B5EF4-FFF2-40B4-BE49-F238E27FC236}">
                <a16:creationId xmlns:a16="http://schemas.microsoft.com/office/drawing/2014/main" id="{5D604779-DDA2-3E5E-5DA3-0F7EAD8460EE}"/>
              </a:ext>
            </a:extLst>
          </p:cNvPr>
          <p:cNvSpPr/>
          <p:nvPr/>
        </p:nvSpPr>
        <p:spPr>
          <a:xfrm>
            <a:off x="0" y="0"/>
            <a:ext cx="11874500" cy="65405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A86DA7"/>
          </a:solidFill>
        </p:spPr>
        <p:txBody>
          <a:bodyPr wrap="square" lIns="0" tIns="0" rIns="0" bIns="0" rtlCol="0"/>
          <a:lstStyle/>
          <a:p>
            <a:endParaRPr lang="en-US"/>
          </a:p>
        </p:txBody>
      </p:sp>
      <p:sp>
        <p:nvSpPr>
          <p:cNvPr id="15" name="object 15">
            <a:extLst>
              <a:ext uri="{FF2B5EF4-FFF2-40B4-BE49-F238E27FC236}">
                <a16:creationId xmlns:a16="http://schemas.microsoft.com/office/drawing/2014/main" id="{52186848-F09C-C028-4594-4AD16C20FC5B}"/>
              </a:ext>
            </a:extLst>
          </p:cNvPr>
          <p:cNvSpPr txBox="1"/>
          <p:nvPr/>
        </p:nvSpPr>
        <p:spPr>
          <a:xfrm>
            <a:off x="697948" y="2411165"/>
            <a:ext cx="5879078" cy="5286062"/>
          </a:xfrm>
          <a:prstGeom prst="rect">
            <a:avLst/>
          </a:prstGeom>
        </p:spPr>
        <p:txBody>
          <a:bodyPr vert="horz" wrap="square" lIns="0" tIns="43180" rIns="0" bIns="0" rtlCol="0" anchor="t">
            <a:spAutoFit/>
          </a:bodyPr>
          <a:lstStyle/>
          <a:p>
            <a:endParaRPr lang="en-US" spc="-10">
              <a:latin typeface="Georgia Pro"/>
            </a:endParaRPr>
          </a:p>
          <a:p>
            <a:r>
              <a:rPr lang="en-US" spc="-10">
                <a:latin typeface="Georgia Pro"/>
              </a:rPr>
              <a:t>Mama van Jay, 3;0 </a:t>
            </a:r>
            <a:r>
              <a:rPr lang="en-US" spc="-10" err="1">
                <a:latin typeface="Georgia Pro"/>
              </a:rPr>
              <a:t>jaar</a:t>
            </a:r>
            <a:r>
              <a:rPr lang="en-US" spc="-10">
                <a:latin typeface="Georgia Pro"/>
              </a:rPr>
              <a:t> – </a:t>
            </a:r>
            <a:r>
              <a:rPr lang="en-US" spc="-10" err="1">
                <a:latin typeface="Georgia Pro"/>
              </a:rPr>
              <a:t>doorverwezen</a:t>
            </a:r>
            <a:r>
              <a:rPr lang="en-US" spc="-10">
                <a:latin typeface="Georgia Pro"/>
              </a:rPr>
              <a:t> </a:t>
            </a:r>
            <a:r>
              <a:rPr lang="en-US" b="1" spc="-10">
                <a:latin typeface="Georgia Pro"/>
              </a:rPr>
              <a:t>CB Hoensbroek</a:t>
            </a:r>
            <a:r>
              <a:rPr lang="en-US" spc="-10">
                <a:latin typeface="Georgia Pro"/>
              </a:rPr>
              <a:t>:</a:t>
            </a:r>
            <a:endParaRPr lang="en-US">
              <a:ea typeface="Calibri" panose="020F0502020204030204"/>
              <a:cs typeface="Calibri" panose="020F0502020204030204"/>
            </a:endParaRPr>
          </a:p>
          <a:p>
            <a:endParaRPr lang="en-US" spc="-10">
              <a:latin typeface="Georgia Pro"/>
              <a:cs typeface="KievitOT-Regular"/>
            </a:endParaRPr>
          </a:p>
          <a:p>
            <a:endParaRPr lang="en-US" spc="-10">
              <a:latin typeface="Georgia Pro"/>
              <a:cs typeface="KievitOT-Regular"/>
            </a:endParaRPr>
          </a:p>
          <a:p>
            <a:endParaRPr lang="en-US" spc="-10">
              <a:latin typeface="Georgia Pro"/>
              <a:ea typeface="Calibri"/>
              <a:cs typeface="Calibri"/>
            </a:endParaRPr>
          </a:p>
          <a:p>
            <a:endParaRPr lang="en-US" spc="-10">
              <a:latin typeface="Georgia Pro"/>
              <a:ea typeface="Calibri"/>
              <a:cs typeface="Calibri"/>
            </a:endParaRPr>
          </a:p>
          <a:p>
            <a:r>
              <a:rPr lang="en-US" spc="-10">
                <a:latin typeface="Georgia Pro"/>
                <a:ea typeface="Calibri"/>
                <a:cs typeface="Calibri"/>
              </a:rPr>
              <a:t>Adam, 3;0 </a:t>
            </a:r>
            <a:r>
              <a:rPr lang="en-US" spc="-10" err="1">
                <a:latin typeface="Georgia Pro"/>
                <a:ea typeface="Calibri"/>
                <a:cs typeface="Calibri"/>
              </a:rPr>
              <a:t>jaar</a:t>
            </a:r>
            <a:r>
              <a:rPr lang="en-US" spc="-10">
                <a:latin typeface="Georgia Pro"/>
                <a:ea typeface="Calibri"/>
                <a:cs typeface="Calibri"/>
              </a:rPr>
              <a:t> – </a:t>
            </a:r>
            <a:r>
              <a:rPr lang="en-US" spc="-10" err="1">
                <a:latin typeface="Georgia Pro"/>
                <a:ea typeface="Calibri"/>
                <a:cs typeface="Calibri"/>
              </a:rPr>
              <a:t>doorverwezen</a:t>
            </a:r>
            <a:r>
              <a:rPr lang="en-US" spc="-10">
                <a:latin typeface="Georgia Pro"/>
                <a:ea typeface="Calibri"/>
                <a:cs typeface="Calibri"/>
              </a:rPr>
              <a:t> </a:t>
            </a:r>
            <a:r>
              <a:rPr lang="en-US" b="1" spc="-10">
                <a:latin typeface="Georgia Pro"/>
                <a:ea typeface="Calibri"/>
                <a:cs typeface="Calibri"/>
              </a:rPr>
              <a:t>CB</a:t>
            </a:r>
            <a:r>
              <a:rPr lang="en-US" spc="-10">
                <a:latin typeface="Georgia Pro"/>
                <a:ea typeface="Calibri"/>
                <a:cs typeface="Calibri"/>
              </a:rPr>
              <a:t> </a:t>
            </a:r>
            <a:r>
              <a:rPr lang="en-US" b="1" spc="-10">
                <a:latin typeface="Georgia Pro"/>
                <a:ea typeface="Calibri"/>
                <a:cs typeface="Calibri"/>
              </a:rPr>
              <a:t>Heerlen-Noord</a:t>
            </a:r>
            <a:r>
              <a:rPr lang="en-US" spc="-10">
                <a:latin typeface="Georgia Pro"/>
                <a:ea typeface="Calibri"/>
                <a:cs typeface="Calibri"/>
              </a:rPr>
              <a:t> </a:t>
            </a:r>
            <a:r>
              <a:rPr lang="en-US" spc="-10">
                <a:latin typeface="Wingdings"/>
                <a:ea typeface="Calibri"/>
                <a:cs typeface="Calibri"/>
                <a:sym typeface="Wingdings"/>
              </a:rPr>
              <a:t>à</a:t>
            </a:r>
            <a:r>
              <a:rPr lang="en-US" spc="-10">
                <a:latin typeface="Georgia Pro"/>
                <a:ea typeface="Calibri"/>
                <a:cs typeface="Calibri"/>
              </a:rPr>
              <a:t> </a:t>
            </a:r>
            <a:r>
              <a:rPr lang="en-US" spc="-10" err="1">
                <a:latin typeface="Georgia Pro"/>
                <a:ea typeface="Calibri"/>
                <a:cs typeface="Calibri"/>
              </a:rPr>
              <a:t>succesverhaal</a:t>
            </a:r>
            <a:r>
              <a:rPr lang="en-US" spc="-10">
                <a:latin typeface="Georgia Pro"/>
                <a:ea typeface="Calibri"/>
                <a:cs typeface="Calibri"/>
              </a:rPr>
              <a:t> van Monica</a:t>
            </a:r>
          </a:p>
          <a:p>
            <a:r>
              <a:rPr lang="en-US" spc="-10">
                <a:latin typeface="Georgia Pro"/>
                <a:ea typeface="Calibri"/>
                <a:cs typeface="Calibri"/>
              </a:rPr>
              <a:t>Mama </a:t>
            </a:r>
            <a:r>
              <a:rPr lang="en-US" spc="-10" err="1">
                <a:latin typeface="Georgia Pro"/>
                <a:ea typeface="Calibri"/>
                <a:cs typeface="Calibri"/>
              </a:rPr>
              <a:t>en</a:t>
            </a:r>
            <a:r>
              <a:rPr lang="en-US" spc="-10">
                <a:latin typeface="Georgia Pro"/>
                <a:ea typeface="Calibri"/>
                <a:cs typeface="Calibri"/>
              </a:rPr>
              <a:t> twee </a:t>
            </a:r>
            <a:r>
              <a:rPr lang="en-US" spc="-10" err="1">
                <a:latin typeface="Georgia Pro"/>
                <a:ea typeface="Calibri"/>
                <a:cs typeface="Calibri"/>
              </a:rPr>
              <a:t>kinderen</a:t>
            </a:r>
            <a:r>
              <a:rPr lang="en-US" spc="-10">
                <a:latin typeface="Georgia Pro"/>
                <a:ea typeface="Calibri"/>
                <a:cs typeface="Calibri"/>
              </a:rPr>
              <a:t> </a:t>
            </a:r>
            <a:r>
              <a:rPr lang="en-US" spc="-10" err="1">
                <a:latin typeface="Georgia Pro"/>
                <a:ea typeface="Calibri"/>
                <a:cs typeface="Calibri"/>
              </a:rPr>
              <a:t>doen</a:t>
            </a:r>
            <a:r>
              <a:rPr lang="en-US" spc="-10">
                <a:latin typeface="Georgia Pro"/>
                <a:ea typeface="Calibri"/>
                <a:cs typeface="Calibri"/>
              </a:rPr>
              <a:t> heel </a:t>
            </a:r>
            <a:r>
              <a:rPr lang="en-US" spc="-10" err="1">
                <a:latin typeface="Georgia Pro"/>
                <a:ea typeface="Calibri"/>
                <a:cs typeface="Calibri"/>
              </a:rPr>
              <a:t>goed</a:t>
            </a:r>
            <a:r>
              <a:rPr lang="en-US" spc="-10">
                <a:latin typeface="Georgia Pro"/>
                <a:ea typeface="Calibri"/>
                <a:cs typeface="Calibri"/>
              </a:rPr>
              <a:t> mee en oefenen met het hele </a:t>
            </a:r>
            <a:r>
              <a:rPr lang="en-US" spc="-10" err="1">
                <a:latin typeface="Georgia Pro"/>
                <a:ea typeface="Calibri"/>
                <a:cs typeface="Calibri"/>
              </a:rPr>
              <a:t>gezin</a:t>
            </a:r>
            <a:r>
              <a:rPr lang="en-US" spc="-10">
                <a:latin typeface="Georgia Pro"/>
                <a:ea typeface="Calibri"/>
                <a:cs typeface="Calibri"/>
              </a:rPr>
              <a:t> </a:t>
            </a:r>
            <a:r>
              <a:rPr lang="en-US" spc="-10" err="1">
                <a:latin typeface="Georgia Pro"/>
                <a:ea typeface="Calibri"/>
                <a:cs typeface="Calibri"/>
              </a:rPr>
              <a:t>nederlands</a:t>
            </a:r>
            <a:r>
              <a:rPr lang="en-US" spc="-10">
                <a:latin typeface="Georgia Pro"/>
                <a:ea typeface="Calibri"/>
                <a:cs typeface="Calibri"/>
              </a:rPr>
              <a:t>. Moeder </a:t>
            </a:r>
            <a:r>
              <a:rPr lang="en-US" spc="-10" err="1">
                <a:latin typeface="Georgia Pro"/>
                <a:ea typeface="Calibri"/>
                <a:cs typeface="Calibri"/>
              </a:rPr>
              <a:t>gaat</a:t>
            </a:r>
            <a:r>
              <a:rPr lang="en-US" spc="-10">
                <a:latin typeface="Georgia Pro"/>
                <a:ea typeface="Calibri"/>
                <a:cs typeface="Calibri"/>
              </a:rPr>
              <a:t> </a:t>
            </a:r>
            <a:r>
              <a:rPr lang="en-US" spc="-10" err="1">
                <a:latin typeface="Georgia Pro"/>
                <a:ea typeface="Calibri"/>
                <a:cs typeface="Calibri"/>
              </a:rPr>
              <a:t>naar</a:t>
            </a:r>
            <a:r>
              <a:rPr lang="en-US" spc="-10">
                <a:latin typeface="Georgia Pro"/>
                <a:ea typeface="Calibri"/>
                <a:cs typeface="Calibri"/>
              </a:rPr>
              <a:t> </a:t>
            </a:r>
            <a:r>
              <a:rPr lang="en-US" spc="-10" err="1">
                <a:latin typeface="Georgia Pro"/>
                <a:ea typeface="Calibri"/>
                <a:cs typeface="Calibri"/>
              </a:rPr>
              <a:t>Sjpruutcafé</a:t>
            </a:r>
            <a:r>
              <a:rPr lang="en-US" spc="-10">
                <a:latin typeface="Georgia Pro"/>
                <a:ea typeface="Calibri"/>
                <a:cs typeface="Calibri"/>
              </a:rPr>
              <a:t>, het </a:t>
            </a:r>
            <a:r>
              <a:rPr lang="en-US" spc="-10" err="1">
                <a:latin typeface="Georgia Pro"/>
                <a:ea typeface="Calibri"/>
                <a:cs typeface="Calibri"/>
              </a:rPr>
              <a:t>gaat</a:t>
            </a:r>
            <a:r>
              <a:rPr lang="en-US" spc="-10">
                <a:latin typeface="Georgia Pro"/>
                <a:ea typeface="Calibri"/>
                <a:cs typeface="Calibri"/>
              </a:rPr>
              <a:t> nu zo </a:t>
            </a:r>
            <a:r>
              <a:rPr lang="en-US" spc="-10" err="1">
                <a:latin typeface="Georgia Pro"/>
                <a:ea typeface="Calibri"/>
                <a:cs typeface="Calibri"/>
              </a:rPr>
              <a:t>goed</a:t>
            </a:r>
            <a:r>
              <a:rPr lang="en-US" spc="-10">
                <a:latin typeface="Georgia Pro"/>
                <a:ea typeface="Calibri"/>
                <a:cs typeface="Calibri"/>
              </a:rPr>
              <a:t> </a:t>
            </a:r>
            <a:r>
              <a:rPr lang="en-US" spc="-10" err="1">
                <a:latin typeface="Georgia Pro"/>
                <a:ea typeface="Calibri"/>
                <a:cs typeface="Calibri"/>
              </a:rPr>
              <a:t>dat</a:t>
            </a:r>
            <a:r>
              <a:rPr lang="en-US" spc="-10">
                <a:latin typeface="Georgia Pro"/>
                <a:ea typeface="Calibri"/>
                <a:cs typeface="Calibri"/>
              </a:rPr>
              <a:t> de casus </a:t>
            </a:r>
            <a:r>
              <a:rPr lang="en-US" spc="-10" err="1">
                <a:latin typeface="Georgia Pro"/>
                <a:ea typeface="Calibri"/>
                <a:cs typeface="Calibri"/>
              </a:rPr>
              <a:t>overgedragen</a:t>
            </a:r>
            <a:r>
              <a:rPr lang="en-US" spc="-10">
                <a:latin typeface="Georgia Pro"/>
                <a:ea typeface="Calibri"/>
                <a:cs typeface="Calibri"/>
              </a:rPr>
              <a:t> </a:t>
            </a:r>
            <a:r>
              <a:rPr lang="en-US" spc="-10" err="1">
                <a:latin typeface="Georgia Pro"/>
                <a:ea typeface="Calibri"/>
                <a:cs typeface="Calibri"/>
              </a:rPr>
              <a:t>kan</a:t>
            </a:r>
            <a:r>
              <a:rPr lang="en-US" spc="-10">
                <a:latin typeface="Georgia Pro"/>
                <a:ea typeface="Calibri"/>
                <a:cs typeface="Calibri"/>
              </a:rPr>
              <a:t> </a:t>
            </a:r>
            <a:r>
              <a:rPr lang="en-US" spc="-10" err="1">
                <a:latin typeface="Georgia Pro"/>
                <a:ea typeface="Calibri"/>
                <a:cs typeface="Calibri"/>
              </a:rPr>
              <a:t>worden</a:t>
            </a:r>
            <a:r>
              <a:rPr lang="en-US" spc="-10">
                <a:latin typeface="Georgia Pro"/>
                <a:ea typeface="Calibri"/>
                <a:cs typeface="Calibri"/>
              </a:rPr>
              <a:t> </a:t>
            </a:r>
            <a:r>
              <a:rPr lang="en-US" spc="-10" err="1">
                <a:latin typeface="Georgia Pro"/>
                <a:ea typeface="Calibri"/>
                <a:cs typeface="Calibri"/>
              </a:rPr>
              <a:t>naar</a:t>
            </a:r>
            <a:r>
              <a:rPr lang="en-US" spc="-10">
                <a:latin typeface="Georgia Pro"/>
                <a:ea typeface="Calibri"/>
                <a:cs typeface="Calibri"/>
              </a:rPr>
              <a:t> VLE. </a:t>
            </a:r>
            <a:endParaRPr lang="en-US"/>
          </a:p>
          <a:p>
            <a:endParaRPr lang="en-US" spc="-10">
              <a:latin typeface="Georgia Pro"/>
              <a:ea typeface="Calibri"/>
              <a:cs typeface="Calibri"/>
            </a:endParaRPr>
          </a:p>
          <a:p>
            <a:endParaRPr lang="en-US" spc="-10">
              <a:latin typeface="Georgia Pro"/>
              <a:cs typeface="KievitOT-Regular"/>
            </a:endParaRPr>
          </a:p>
          <a:p>
            <a:endParaRPr lang="en-US" b="1" spc="-10">
              <a:latin typeface="Georgia Pro"/>
            </a:endParaRPr>
          </a:p>
          <a:p>
            <a:endParaRPr lang="en-US" spc="-10">
              <a:solidFill>
                <a:srgbClr val="17406D"/>
              </a:solidFill>
              <a:latin typeface="Georgia Pro"/>
              <a:cs typeface="KievitOT-Regular"/>
            </a:endParaRPr>
          </a:p>
          <a:p>
            <a:endParaRPr lang="en-US" spc="-10">
              <a:solidFill>
                <a:srgbClr val="17406D"/>
              </a:solidFill>
              <a:latin typeface="Georgia Pro"/>
              <a:cs typeface="KievitOT-Regular"/>
            </a:endParaRPr>
          </a:p>
          <a:p>
            <a:pPr marL="50800" marR="5080">
              <a:lnSpc>
                <a:spcPts val="1700"/>
              </a:lnSpc>
              <a:spcBef>
                <a:spcPts val="340"/>
              </a:spcBef>
            </a:pPr>
            <a:endParaRPr lang="en-US" sz="1600" spc="-10">
              <a:latin typeface="KievitOT-Regular"/>
              <a:cs typeface="KievitOT-Regular"/>
            </a:endParaRPr>
          </a:p>
        </p:txBody>
      </p:sp>
      <p:sp>
        <p:nvSpPr>
          <p:cNvPr id="16" name="object 4">
            <a:extLst>
              <a:ext uri="{FF2B5EF4-FFF2-40B4-BE49-F238E27FC236}">
                <a16:creationId xmlns:a16="http://schemas.microsoft.com/office/drawing/2014/main" id="{FDAAB531-FA32-5AC9-0798-4CF2742B213E}"/>
              </a:ext>
            </a:extLst>
          </p:cNvPr>
          <p:cNvSpPr txBox="1">
            <a:spLocks/>
          </p:cNvSpPr>
          <p:nvPr/>
        </p:nvSpPr>
        <p:spPr>
          <a:xfrm>
            <a:off x="868570" y="770545"/>
            <a:ext cx="5236462" cy="1432443"/>
          </a:xfrm>
          <a:prstGeom prst="rect">
            <a:avLst/>
          </a:prstGeom>
        </p:spPr>
        <p:txBody>
          <a:bodyPr vert="horz" wrap="square" lIns="0" tIns="13970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000">
                <a:solidFill>
                  <a:srgbClr val="E30513"/>
                </a:solidFill>
                <a:latin typeface="Wilma-Base"/>
              </a:rPr>
              <a:t>Ervaringen/</a:t>
            </a:r>
            <a:r>
              <a:rPr lang="nl-NL" sz="5000">
                <a:latin typeface="Wilma-Base"/>
              </a:rPr>
              <a:t> </a:t>
            </a:r>
            <a:br>
              <a:rPr lang="nl-NL" sz="5000">
                <a:latin typeface="Wilma-Base" panose="02000506020000020004" pitchFamily="2" charset="0"/>
              </a:rPr>
            </a:br>
            <a:r>
              <a:rPr lang="nl-NL" sz="5000">
                <a:latin typeface="Wilma-Base"/>
              </a:rPr>
              <a:t>vanuit gezinnen</a:t>
            </a:r>
            <a:endParaRPr lang="nl-NL" sz="5000">
              <a:latin typeface="Wilma-Base" panose="02000506020000020004" pitchFamily="2" charset="0"/>
            </a:endParaRPr>
          </a:p>
        </p:txBody>
      </p:sp>
      <p:grpSp>
        <p:nvGrpSpPr>
          <p:cNvPr id="18" name="object 2">
            <a:extLst>
              <a:ext uri="{FF2B5EF4-FFF2-40B4-BE49-F238E27FC236}">
                <a16:creationId xmlns:a16="http://schemas.microsoft.com/office/drawing/2014/main" id="{997F5E2C-11F7-1AE1-58EB-F5EAC3475358}"/>
              </a:ext>
            </a:extLst>
          </p:cNvPr>
          <p:cNvGrpSpPr/>
          <p:nvPr/>
        </p:nvGrpSpPr>
        <p:grpSpPr>
          <a:xfrm>
            <a:off x="10754702" y="6261100"/>
            <a:ext cx="1323340" cy="483234"/>
            <a:chOff x="10754702" y="6261100"/>
            <a:chExt cx="1323340" cy="483234"/>
          </a:xfrm>
        </p:grpSpPr>
        <p:sp>
          <p:nvSpPr>
            <p:cNvPr id="19" name="object 4">
              <a:extLst>
                <a:ext uri="{FF2B5EF4-FFF2-40B4-BE49-F238E27FC236}">
                  <a16:creationId xmlns:a16="http://schemas.microsoft.com/office/drawing/2014/main" id="{A755F354-77B8-0569-F5FF-24AC6E7F86EC}"/>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0" name="object 5">
              <a:extLst>
                <a:ext uri="{FF2B5EF4-FFF2-40B4-BE49-F238E27FC236}">
                  <a16:creationId xmlns:a16="http://schemas.microsoft.com/office/drawing/2014/main" id="{9A532FA1-1236-D1FC-6CA5-80711E8A6F31}"/>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1" name="object 6">
              <a:extLst>
                <a:ext uri="{FF2B5EF4-FFF2-40B4-BE49-F238E27FC236}">
                  <a16:creationId xmlns:a16="http://schemas.microsoft.com/office/drawing/2014/main" id="{9232D540-650E-4306-B07E-CCB67EB40649}"/>
                </a:ext>
              </a:extLst>
            </p:cNvPr>
            <p:cNvPicPr/>
            <p:nvPr/>
          </p:nvPicPr>
          <p:blipFill>
            <a:blip r:embed="rId2" cstate="print"/>
            <a:stretch>
              <a:fillRect/>
            </a:stretch>
          </p:blipFill>
          <p:spPr>
            <a:xfrm>
              <a:off x="11356087" y="6381517"/>
              <a:ext cx="120243" cy="241896"/>
            </a:xfrm>
            <a:prstGeom prst="rect">
              <a:avLst/>
            </a:prstGeom>
          </p:spPr>
        </p:pic>
        <p:pic>
          <p:nvPicPr>
            <p:cNvPr id="22" name="object 7">
              <a:extLst>
                <a:ext uri="{FF2B5EF4-FFF2-40B4-BE49-F238E27FC236}">
                  <a16:creationId xmlns:a16="http://schemas.microsoft.com/office/drawing/2014/main" id="{D871250E-6E35-11F9-3902-E3636AFED283}"/>
                </a:ext>
              </a:extLst>
            </p:cNvPr>
            <p:cNvPicPr/>
            <p:nvPr/>
          </p:nvPicPr>
          <p:blipFill>
            <a:blip r:embed="rId3" cstate="print"/>
            <a:stretch>
              <a:fillRect/>
            </a:stretch>
          </p:blipFill>
          <p:spPr>
            <a:xfrm>
              <a:off x="10875135" y="6381519"/>
              <a:ext cx="120243" cy="241896"/>
            </a:xfrm>
            <a:prstGeom prst="rect">
              <a:avLst/>
            </a:prstGeom>
          </p:spPr>
        </p:pic>
        <p:pic>
          <p:nvPicPr>
            <p:cNvPr id="23" name="object 8">
              <a:extLst>
                <a:ext uri="{FF2B5EF4-FFF2-40B4-BE49-F238E27FC236}">
                  <a16:creationId xmlns:a16="http://schemas.microsoft.com/office/drawing/2014/main" id="{882A8A91-E172-5733-F8E8-3ACBEC5C4346}"/>
                </a:ext>
              </a:extLst>
            </p:cNvPr>
            <p:cNvPicPr/>
            <p:nvPr/>
          </p:nvPicPr>
          <p:blipFill>
            <a:blip r:embed="rId4" cstate="print"/>
            <a:stretch>
              <a:fillRect/>
            </a:stretch>
          </p:blipFill>
          <p:spPr>
            <a:xfrm>
              <a:off x="11035451" y="6381512"/>
              <a:ext cx="120243" cy="241909"/>
            </a:xfrm>
            <a:prstGeom prst="rect">
              <a:avLst/>
            </a:prstGeom>
          </p:spPr>
        </p:pic>
        <p:pic>
          <p:nvPicPr>
            <p:cNvPr id="24" name="object 9">
              <a:extLst>
                <a:ext uri="{FF2B5EF4-FFF2-40B4-BE49-F238E27FC236}">
                  <a16:creationId xmlns:a16="http://schemas.microsoft.com/office/drawing/2014/main" id="{2E17E551-444D-65F4-F1C6-76FBD3A777AE}"/>
                </a:ext>
              </a:extLst>
            </p:cNvPr>
            <p:cNvPicPr/>
            <p:nvPr/>
          </p:nvPicPr>
          <p:blipFill>
            <a:blip r:embed="rId5" cstate="print"/>
            <a:stretch>
              <a:fillRect/>
            </a:stretch>
          </p:blipFill>
          <p:spPr>
            <a:xfrm>
              <a:off x="11516404" y="6381510"/>
              <a:ext cx="120230" cy="241909"/>
            </a:xfrm>
            <a:prstGeom prst="rect">
              <a:avLst/>
            </a:prstGeom>
          </p:spPr>
        </p:pic>
        <p:pic>
          <p:nvPicPr>
            <p:cNvPr id="25" name="object 10">
              <a:extLst>
                <a:ext uri="{FF2B5EF4-FFF2-40B4-BE49-F238E27FC236}">
                  <a16:creationId xmlns:a16="http://schemas.microsoft.com/office/drawing/2014/main" id="{FF9123D8-4250-506B-D83A-43EB5511AE33}"/>
                </a:ext>
              </a:extLst>
            </p:cNvPr>
            <p:cNvPicPr/>
            <p:nvPr/>
          </p:nvPicPr>
          <p:blipFill>
            <a:blip r:embed="rId6" cstate="print"/>
            <a:stretch>
              <a:fillRect/>
            </a:stretch>
          </p:blipFill>
          <p:spPr>
            <a:xfrm>
              <a:off x="11676707" y="6381512"/>
              <a:ext cx="120243" cy="241909"/>
            </a:xfrm>
            <a:prstGeom prst="rect">
              <a:avLst/>
            </a:prstGeom>
          </p:spPr>
        </p:pic>
        <p:pic>
          <p:nvPicPr>
            <p:cNvPr id="26" name="object 11">
              <a:extLst>
                <a:ext uri="{FF2B5EF4-FFF2-40B4-BE49-F238E27FC236}">
                  <a16:creationId xmlns:a16="http://schemas.microsoft.com/office/drawing/2014/main" id="{290A1754-D686-DDDC-1CCA-B1194E6B3624}"/>
                </a:ext>
              </a:extLst>
            </p:cNvPr>
            <p:cNvPicPr/>
            <p:nvPr/>
          </p:nvPicPr>
          <p:blipFill>
            <a:blip r:embed="rId7" cstate="print"/>
            <a:stretch>
              <a:fillRect/>
            </a:stretch>
          </p:blipFill>
          <p:spPr>
            <a:xfrm>
              <a:off x="11837026" y="6381515"/>
              <a:ext cx="120243" cy="241896"/>
            </a:xfrm>
            <a:prstGeom prst="rect">
              <a:avLst/>
            </a:prstGeom>
          </p:spPr>
        </p:pic>
      </p:grpSp>
      <p:sp>
        <p:nvSpPr>
          <p:cNvPr id="4" name="Speech Bubble: Oval 3">
            <a:extLst>
              <a:ext uri="{FF2B5EF4-FFF2-40B4-BE49-F238E27FC236}">
                <a16:creationId xmlns:a16="http://schemas.microsoft.com/office/drawing/2014/main" id="{9EB70F25-D729-F169-519D-5F95A34465B6}"/>
              </a:ext>
            </a:extLst>
          </p:cNvPr>
          <p:cNvSpPr/>
          <p:nvPr/>
        </p:nvSpPr>
        <p:spPr>
          <a:xfrm>
            <a:off x="6592998" y="766936"/>
            <a:ext cx="4530214" cy="2843720"/>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1400">
                <a:solidFill>
                  <a:schemeClr val="tx1"/>
                </a:solidFill>
                <a:latin typeface="Georgia Pro"/>
              </a:rPr>
              <a:t>“Hoi Joëlle,</a:t>
            </a:r>
            <a:endParaRPr lang="en-US" sz="1400">
              <a:solidFill>
                <a:schemeClr val="tx1"/>
              </a:solidFill>
              <a:latin typeface="Calibri" panose="020F0502020204030204"/>
              <a:ea typeface="Calibri"/>
              <a:cs typeface="Calibri"/>
            </a:endParaRPr>
          </a:p>
          <a:p>
            <a:pPr algn="ctr"/>
            <a:r>
              <a:rPr lang="nl-NL" sz="1400">
                <a:solidFill>
                  <a:schemeClr val="tx1"/>
                </a:solidFill>
                <a:latin typeface="Georgia Pro"/>
              </a:rPr>
              <a:t>Ik wilde je even laten weten dat we ontzettend blij zijn dat je elke week bij ons langskomt. Jay gaat elke week vooruit en andere mensen uit onze omgeving zeggen dat ze hem steeds beter verstaan en begrijpen, allemaal dankzij jou. Bedankt voor alles en tot donderdag!”</a:t>
            </a:r>
            <a:endParaRPr lang="en-US" sz="1400">
              <a:solidFill>
                <a:schemeClr val="tx1"/>
              </a:solidFill>
              <a:ea typeface="Calibri"/>
              <a:cs typeface="Calibri"/>
            </a:endParaRPr>
          </a:p>
        </p:txBody>
      </p:sp>
    </p:spTree>
    <p:extLst>
      <p:ext uri="{BB962C8B-B14F-4D97-AF65-F5344CB8AC3E}">
        <p14:creationId xmlns:p14="http://schemas.microsoft.com/office/powerpoint/2010/main" val="360196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C2E7E9"/>
          </a:solidFill>
        </p:spPr>
        <p:txBody>
          <a:bodyPr wrap="square" lIns="0" tIns="0" rIns="0" bIns="0" rtlCol="0"/>
          <a:lstStyle/>
          <a:p>
            <a:endParaRPr/>
          </a:p>
        </p:txBody>
      </p:sp>
      <p:sp>
        <p:nvSpPr>
          <p:cNvPr id="4" name="object 4"/>
          <p:cNvSpPr txBox="1">
            <a:spLocks noGrp="1"/>
          </p:cNvSpPr>
          <p:nvPr>
            <p:ph type="title"/>
          </p:nvPr>
        </p:nvSpPr>
        <p:spPr>
          <a:xfrm>
            <a:off x="319810" y="476788"/>
            <a:ext cx="5451509" cy="2073645"/>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en-US" sz="5000" dirty="0">
                <a:latin typeface="Wilma-Base"/>
              </a:rPr>
              <a:t>Hulp </a:t>
            </a:r>
            <a:r>
              <a:rPr lang="en-US" sz="5000" dirty="0" err="1">
                <a:latin typeface="Wilma-Base"/>
              </a:rPr>
              <a:t>voor</a:t>
            </a:r>
            <a:r>
              <a:rPr lang="en-US" sz="5000" dirty="0">
                <a:latin typeface="Wilma-Base"/>
              </a:rPr>
              <a:t> </a:t>
            </a:r>
            <a:br>
              <a:rPr lang="en-US" sz="5000" dirty="0">
                <a:latin typeface="Wilma-Base"/>
              </a:rPr>
            </a:br>
            <a:r>
              <a:rPr lang="en-US" sz="5000" dirty="0" err="1">
                <a:latin typeface="Wilma-Base"/>
              </a:rPr>
              <a:t>ouders</a:t>
            </a:r>
            <a:r>
              <a:rPr lang="en-US" sz="5000" dirty="0">
                <a:solidFill>
                  <a:srgbClr val="000000"/>
                </a:solidFill>
                <a:latin typeface="Wilma-Base"/>
              </a:rPr>
              <a:t> </a:t>
            </a:r>
            <a:r>
              <a:rPr sz="5000" dirty="0">
                <a:solidFill>
                  <a:srgbClr val="E30513"/>
                </a:solidFill>
                <a:latin typeface="Wilma-Base"/>
              </a:rPr>
              <a:t>/</a:t>
            </a:r>
            <a:r>
              <a:rPr lang="nl-NL" sz="5000" dirty="0">
                <a:latin typeface="Wilma-Base"/>
              </a:rPr>
              <a:t> </a:t>
            </a:r>
            <a:br>
              <a:rPr lang="nl-NL" sz="5000" dirty="0">
                <a:latin typeface="Wilma-Base" panose="02000506020000020004" pitchFamily="2" charset="0"/>
              </a:rPr>
            </a:br>
            <a:endParaRPr lang="en-US" sz="5000">
              <a:latin typeface="Wilma-Base"/>
            </a:endParaRPr>
          </a:p>
        </p:txBody>
      </p:sp>
      <p:sp>
        <p:nvSpPr>
          <p:cNvPr id="15" name="object 15"/>
          <p:cNvSpPr txBox="1"/>
          <p:nvPr/>
        </p:nvSpPr>
        <p:spPr>
          <a:xfrm>
            <a:off x="323273" y="2425422"/>
            <a:ext cx="5304617" cy="3817597"/>
          </a:xfrm>
          <a:prstGeom prst="rect">
            <a:avLst/>
          </a:prstGeom>
        </p:spPr>
        <p:txBody>
          <a:bodyPr vert="horz" wrap="square" lIns="0" tIns="43180" rIns="0" bIns="0" rtlCol="0" anchor="t">
            <a:spAutoFit/>
          </a:bodyPr>
          <a:lstStyle/>
          <a:p>
            <a:pPr marL="336550" marR="5080" indent="-285750">
              <a:lnSpc>
                <a:spcPct val="150000"/>
              </a:lnSpc>
              <a:spcBef>
                <a:spcPts val="300"/>
              </a:spcBef>
              <a:buFont typeface="Arial"/>
              <a:buChar char="•"/>
            </a:pPr>
            <a:r>
              <a:rPr lang="en-US" sz="3200" spc="-10" dirty="0" err="1">
                <a:solidFill>
                  <a:srgbClr val="FFFFFF"/>
                </a:solidFill>
                <a:latin typeface="KievitOT-Regular"/>
                <a:cs typeface="KievitOT-Regular"/>
              </a:rPr>
              <a:t>Sjpruutcafé's</a:t>
            </a:r>
            <a:r>
              <a:rPr lang="en-US" sz="3200" spc="-10" dirty="0">
                <a:solidFill>
                  <a:srgbClr val="FFFFFF"/>
                </a:solidFill>
                <a:latin typeface="KievitOT-Regular"/>
                <a:cs typeface="KievitOT-Regular"/>
              </a:rPr>
              <a:t> </a:t>
            </a:r>
            <a:endParaRPr lang="en-US" sz="3200" dirty="0">
              <a:ea typeface="Calibri"/>
              <a:cs typeface="Calibri"/>
            </a:endParaRPr>
          </a:p>
          <a:p>
            <a:pPr marL="336550" marR="5080" indent="-285750">
              <a:lnSpc>
                <a:spcPct val="150000"/>
              </a:lnSpc>
              <a:spcBef>
                <a:spcPts val="300"/>
              </a:spcBef>
              <a:buFont typeface="Arial"/>
              <a:buChar char="•"/>
            </a:pPr>
            <a:r>
              <a:rPr lang="en-US" sz="3200" spc="-10" dirty="0" err="1">
                <a:solidFill>
                  <a:srgbClr val="FFFFFF"/>
                </a:solidFill>
                <a:latin typeface="KievitOT-Regular"/>
                <a:cs typeface="KievitOT-Regular"/>
              </a:rPr>
              <a:t>Mamacafé's</a:t>
            </a:r>
            <a:endParaRPr lang="en-US" sz="3200" spc="-10" dirty="0">
              <a:solidFill>
                <a:srgbClr val="FFFFFF"/>
              </a:solidFill>
              <a:latin typeface="KievitOT-Regular"/>
              <a:cs typeface="KievitOT-Regular"/>
            </a:endParaRPr>
          </a:p>
          <a:p>
            <a:pPr marL="336550" marR="5080" indent="-285750">
              <a:lnSpc>
                <a:spcPct val="150000"/>
              </a:lnSpc>
              <a:spcBef>
                <a:spcPts val="300"/>
              </a:spcBef>
              <a:buFont typeface="Arial"/>
              <a:buChar char="•"/>
            </a:pPr>
            <a:r>
              <a:rPr lang="en-US" sz="3200" spc="-10" dirty="0" err="1">
                <a:solidFill>
                  <a:srgbClr val="FFFFFF"/>
                </a:solidFill>
                <a:latin typeface="KievitOT-Regular"/>
                <a:cs typeface="KievitOT-Regular"/>
              </a:rPr>
              <a:t>Individuele</a:t>
            </a:r>
            <a:r>
              <a:rPr lang="en-US" sz="3200" spc="-10" dirty="0">
                <a:solidFill>
                  <a:srgbClr val="FFFFFF"/>
                </a:solidFill>
                <a:latin typeface="KievitOT-Regular"/>
                <a:cs typeface="KievitOT-Regular"/>
              </a:rPr>
              <a:t> </a:t>
            </a:r>
            <a:r>
              <a:rPr lang="en-US" sz="3200" spc="-10" dirty="0" err="1">
                <a:solidFill>
                  <a:srgbClr val="FFFFFF"/>
                </a:solidFill>
                <a:latin typeface="KievitOT-Regular"/>
                <a:cs typeface="KievitOT-Regular"/>
              </a:rPr>
              <a:t>taalbegeleiding</a:t>
            </a:r>
            <a:r>
              <a:rPr lang="en-US" sz="3200" spc="-10" dirty="0">
                <a:solidFill>
                  <a:srgbClr val="FFFFFF"/>
                </a:solidFill>
                <a:latin typeface="KievitOT-Regular"/>
                <a:cs typeface="KievitOT-Regular"/>
              </a:rPr>
              <a:t> door </a:t>
            </a:r>
            <a:r>
              <a:rPr lang="en-US" sz="3200" spc="-10" dirty="0" err="1">
                <a:solidFill>
                  <a:srgbClr val="FFFFFF"/>
                </a:solidFill>
                <a:latin typeface="KievitOT-Regular"/>
                <a:cs typeface="KievitOT-Regular"/>
              </a:rPr>
              <a:t>vrijwilligers</a:t>
            </a:r>
            <a:r>
              <a:rPr lang="en-US" sz="3200" spc="-10" dirty="0">
                <a:solidFill>
                  <a:srgbClr val="FFFFFF"/>
                </a:solidFill>
                <a:latin typeface="KievitOT-Regular"/>
                <a:cs typeface="KievitOT-Regular"/>
              </a:rPr>
              <a:t> van </a:t>
            </a:r>
            <a:r>
              <a:rPr lang="en-US" sz="3200" spc="-10" dirty="0" err="1">
                <a:solidFill>
                  <a:srgbClr val="FFFFFF"/>
                </a:solidFill>
                <a:latin typeface="KievitOT-Regular"/>
                <a:cs typeface="KievitOT-Regular"/>
              </a:rPr>
              <a:t>basisvaardigheden</a:t>
            </a:r>
            <a:endParaRPr lang="en-US" sz="3200" spc="-10" dirty="0">
              <a:solidFill>
                <a:srgbClr val="FFFFFF"/>
              </a:solidFill>
              <a:latin typeface="KievitOT-Regular"/>
              <a:cs typeface="KievitOT-Regular"/>
            </a:endParaRPr>
          </a:p>
        </p:txBody>
      </p:sp>
      <p:grpSp>
        <p:nvGrpSpPr>
          <p:cNvPr id="16" name="object 2">
            <a:extLst>
              <a:ext uri="{FF2B5EF4-FFF2-40B4-BE49-F238E27FC236}">
                <a16:creationId xmlns:a16="http://schemas.microsoft.com/office/drawing/2014/main" id="{B0830306-D616-451B-B62C-FC005DD7B9D8}"/>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856FA420-89F9-4ECD-8DD9-791D0C5E34AE}"/>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47605935-490E-4506-BB57-D5C9AB1984BE}"/>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6182B6EB-1E26-4083-B239-9D785E5C113A}"/>
                </a:ext>
              </a:extLst>
            </p:cNvPr>
            <p:cNvPicPr/>
            <p:nvPr/>
          </p:nvPicPr>
          <p:blipFill>
            <a:blip r:embed="rId2"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7E010EF5-784C-4B63-96D2-7942E2AF7E3B}"/>
                </a:ext>
              </a:extLst>
            </p:cNvPr>
            <p:cNvPicPr/>
            <p:nvPr/>
          </p:nvPicPr>
          <p:blipFill>
            <a:blip r:embed="rId3"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8EFD6E05-EF2E-41DB-98B3-948BE2309B42}"/>
                </a:ext>
              </a:extLst>
            </p:cNvPr>
            <p:cNvPicPr/>
            <p:nvPr/>
          </p:nvPicPr>
          <p:blipFill>
            <a:blip r:embed="rId4"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D2DA1204-3EDD-4770-88E4-5C73EA9BEB7C}"/>
                </a:ext>
              </a:extLst>
            </p:cNvPr>
            <p:cNvPicPr/>
            <p:nvPr/>
          </p:nvPicPr>
          <p:blipFill>
            <a:blip r:embed="rId5"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8B1DB2DB-22D8-4E20-931E-002B6EBD057C}"/>
                </a:ext>
              </a:extLst>
            </p:cNvPr>
            <p:cNvPicPr/>
            <p:nvPr/>
          </p:nvPicPr>
          <p:blipFill>
            <a:blip r:embed="rId6"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DF778E0C-1B8F-4293-AF11-BFF79B993F4D}"/>
                </a:ext>
              </a:extLst>
            </p:cNvPr>
            <p:cNvPicPr/>
            <p:nvPr/>
          </p:nvPicPr>
          <p:blipFill>
            <a:blip r:embed="rId7" cstate="print"/>
            <a:stretch>
              <a:fillRect/>
            </a:stretch>
          </p:blipFill>
          <p:spPr>
            <a:xfrm>
              <a:off x="11837026" y="6381515"/>
              <a:ext cx="120243" cy="241896"/>
            </a:xfrm>
            <a:prstGeom prst="rect">
              <a:avLst/>
            </a:prstGeom>
          </p:spPr>
        </p:pic>
      </p:grpSp>
      <p:pic>
        <p:nvPicPr>
          <p:cNvPr id="6" name="Picture 5">
            <a:extLst>
              <a:ext uri="{FF2B5EF4-FFF2-40B4-BE49-F238E27FC236}">
                <a16:creationId xmlns:a16="http://schemas.microsoft.com/office/drawing/2014/main" id="{76DBC31B-1A44-46B4-E076-EFAE5CF1C909}"/>
              </a:ext>
            </a:extLst>
          </p:cNvPr>
          <p:cNvPicPr>
            <a:picLocks noChangeAspect="1"/>
          </p:cNvPicPr>
          <p:nvPr/>
        </p:nvPicPr>
        <p:blipFill>
          <a:blip r:embed="rId8"/>
          <a:stretch>
            <a:fillRect/>
          </a:stretch>
        </p:blipFill>
        <p:spPr>
          <a:xfrm>
            <a:off x="5146963" y="658958"/>
            <a:ext cx="6733309" cy="51244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3267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B29BB-0E26-9403-D8B1-49F180EDA4E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F90DC61-9EEB-E6EC-CE68-B0DA145D6829}"/>
              </a:ext>
            </a:extLst>
          </p:cNvPr>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9CDDC"/>
          </a:solidFill>
        </p:spPr>
        <p:txBody>
          <a:bodyPr wrap="square" lIns="0" tIns="0" rIns="0" bIns="0" rtlCol="0"/>
          <a:lstStyle/>
          <a:p>
            <a:endParaRPr dirty="0"/>
          </a:p>
        </p:txBody>
      </p:sp>
      <p:sp>
        <p:nvSpPr>
          <p:cNvPr id="4" name="object 4">
            <a:extLst>
              <a:ext uri="{FF2B5EF4-FFF2-40B4-BE49-F238E27FC236}">
                <a16:creationId xmlns:a16="http://schemas.microsoft.com/office/drawing/2014/main" id="{091607F5-A6EC-F6FF-BBFE-AB1EE873CF88}"/>
              </a:ext>
            </a:extLst>
          </p:cNvPr>
          <p:cNvSpPr txBox="1">
            <a:spLocks noGrp="1"/>
          </p:cNvSpPr>
          <p:nvPr>
            <p:ph type="title"/>
          </p:nvPr>
        </p:nvSpPr>
        <p:spPr>
          <a:xfrm>
            <a:off x="3540828" y="793885"/>
            <a:ext cx="4010637" cy="814325"/>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en-US" sz="5000" dirty="0" err="1">
                <a:solidFill>
                  <a:srgbClr val="000000"/>
                </a:solidFill>
                <a:latin typeface="Wilma-Base"/>
              </a:rPr>
              <a:t>Bedankt</a:t>
            </a:r>
            <a:r>
              <a:rPr lang="en-US" sz="5000" dirty="0">
                <a:solidFill>
                  <a:srgbClr val="000000"/>
                </a:solidFill>
                <a:latin typeface="Wilma-Base"/>
              </a:rPr>
              <a:t>! </a:t>
            </a:r>
            <a:r>
              <a:rPr sz="5000" dirty="0">
                <a:solidFill>
                  <a:srgbClr val="E30513"/>
                </a:solidFill>
                <a:latin typeface="Wilma-Base"/>
              </a:rPr>
              <a:t>/</a:t>
            </a:r>
            <a:r>
              <a:rPr lang="nl-NL" sz="5000" dirty="0">
                <a:latin typeface="Wilma-Base"/>
              </a:rPr>
              <a:t> </a:t>
            </a:r>
          </a:p>
        </p:txBody>
      </p:sp>
      <p:sp>
        <p:nvSpPr>
          <p:cNvPr id="5" name="object 5">
            <a:extLst>
              <a:ext uri="{FF2B5EF4-FFF2-40B4-BE49-F238E27FC236}">
                <a16:creationId xmlns:a16="http://schemas.microsoft.com/office/drawing/2014/main" id="{5B4960D4-632F-8A3E-3537-A7A1D60CD581}"/>
              </a:ext>
            </a:extLst>
          </p:cNvPr>
          <p:cNvSpPr txBox="1"/>
          <p:nvPr/>
        </p:nvSpPr>
        <p:spPr>
          <a:xfrm>
            <a:off x="3857842" y="1608210"/>
            <a:ext cx="5194300" cy="474489"/>
          </a:xfrm>
          <a:prstGeom prst="rect">
            <a:avLst/>
          </a:prstGeom>
        </p:spPr>
        <p:txBody>
          <a:bodyPr vert="horz" wrap="square" lIns="0" tIns="12700" rIns="0" bIns="0" rtlCol="0" anchor="t">
            <a:spAutoFit/>
          </a:bodyPr>
          <a:lstStyle/>
          <a:p>
            <a:pPr marL="12700">
              <a:spcBef>
                <a:spcPts val="100"/>
              </a:spcBef>
            </a:pPr>
            <a:r>
              <a:rPr sz="3000" dirty="0">
                <a:solidFill>
                  <a:srgbClr val="ED1C24"/>
                </a:solidFill>
                <a:latin typeface="Wilma-Base"/>
                <a:cs typeface="Wilma-Base"/>
              </a:rPr>
              <a:t>/</a:t>
            </a:r>
            <a:r>
              <a:rPr lang="en-US" sz="3000" dirty="0">
                <a:solidFill>
                  <a:srgbClr val="ED1C24"/>
                </a:solidFill>
                <a:latin typeface="Wilma-Base"/>
                <a:cs typeface="Wilma-Base"/>
              </a:rPr>
              <a:t> Voor </a:t>
            </a:r>
            <a:r>
              <a:rPr lang="en-US" sz="3000" dirty="0" err="1">
                <a:solidFill>
                  <a:srgbClr val="ED1C24"/>
                </a:solidFill>
                <a:latin typeface="Wilma-Base"/>
                <a:cs typeface="Wilma-Base"/>
              </a:rPr>
              <a:t>jullie</a:t>
            </a:r>
            <a:r>
              <a:rPr lang="en-US" sz="3000" dirty="0">
                <a:solidFill>
                  <a:srgbClr val="ED1C24"/>
                </a:solidFill>
                <a:latin typeface="Wilma-Base"/>
                <a:cs typeface="Wilma-Base"/>
              </a:rPr>
              <a:t> </a:t>
            </a:r>
            <a:r>
              <a:rPr lang="en-US" sz="3000" dirty="0" err="1">
                <a:solidFill>
                  <a:srgbClr val="ED1C24"/>
                </a:solidFill>
                <a:latin typeface="Wilma-Base"/>
                <a:cs typeface="Wilma-Base"/>
              </a:rPr>
              <a:t>aandacht</a:t>
            </a:r>
            <a:r>
              <a:rPr lang="en-US" sz="3000" dirty="0">
                <a:solidFill>
                  <a:srgbClr val="ED1C24"/>
                </a:solidFill>
                <a:latin typeface="Wilma-Base"/>
                <a:cs typeface="Wilma-Base"/>
              </a:rPr>
              <a:t> </a:t>
            </a:r>
            <a:endParaRPr lang="en-US" sz="3000" dirty="0">
              <a:latin typeface="Wilma-Base"/>
              <a:cs typeface="Wilma-Base"/>
            </a:endParaRPr>
          </a:p>
        </p:txBody>
      </p:sp>
      <p:grpSp>
        <p:nvGrpSpPr>
          <p:cNvPr id="16" name="object 2">
            <a:extLst>
              <a:ext uri="{FF2B5EF4-FFF2-40B4-BE49-F238E27FC236}">
                <a16:creationId xmlns:a16="http://schemas.microsoft.com/office/drawing/2014/main" id="{B34C32C5-9D97-6025-7ACB-50C1D2C8F4F4}"/>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02A7CB1C-C578-C78C-89D2-C88776A2E28E}"/>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F1BF5D03-40C5-F3D7-F576-8073C781CE5A}"/>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952C9A9A-8104-5C97-14F6-CFF962EE9E5E}"/>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759F8EB1-766F-447F-6458-2FAD1C89D4A6}"/>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A1E5D4C5-49AB-6911-E0C6-D07A7FA502C6}"/>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175285A0-0B6D-424F-C68E-089D2F56731E}"/>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9EE2F707-E39A-9343-F442-01C90A5F5711}"/>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2451F460-3BCA-914C-B59F-E9D6DF3D2658}"/>
                </a:ext>
              </a:extLst>
            </p:cNvPr>
            <p:cNvPicPr/>
            <p:nvPr/>
          </p:nvPicPr>
          <p:blipFill>
            <a:blip r:embed="rId8" cstate="print"/>
            <a:stretch>
              <a:fillRect/>
            </a:stretch>
          </p:blipFill>
          <p:spPr>
            <a:xfrm>
              <a:off x="11837026" y="6381515"/>
              <a:ext cx="120243" cy="241896"/>
            </a:xfrm>
            <a:prstGeom prst="rect">
              <a:avLst/>
            </a:prstGeom>
          </p:spPr>
        </p:pic>
      </p:grpSp>
      <p:sp>
        <p:nvSpPr>
          <p:cNvPr id="3" name="Tekstvak 2">
            <a:extLst>
              <a:ext uri="{FF2B5EF4-FFF2-40B4-BE49-F238E27FC236}">
                <a16:creationId xmlns:a16="http://schemas.microsoft.com/office/drawing/2014/main" id="{F5843847-3BFC-F842-D70C-E51F4FA4EB10}"/>
              </a:ext>
            </a:extLst>
          </p:cNvPr>
          <p:cNvSpPr txBox="1"/>
          <p:nvPr/>
        </p:nvSpPr>
        <p:spPr>
          <a:xfrm>
            <a:off x="172725" y="2384460"/>
            <a:ext cx="11624225" cy="3816429"/>
          </a:xfrm>
          <a:prstGeom prst="rect">
            <a:avLst/>
          </a:prstGeom>
          <a:noFill/>
        </p:spPr>
        <p:txBody>
          <a:bodyPr wrap="square" rtlCol="0">
            <a:spAutoFit/>
          </a:bodyPr>
          <a:lstStyle/>
          <a:p>
            <a:r>
              <a:rPr lang="nl-NL" sz="3200" dirty="0">
                <a:latin typeface="KievitOT-Regular" panose="020B0504030101020102" pitchFamily="34" charset="0"/>
              </a:rPr>
              <a:t>Aanvullende vragen?       Neem gerust contact op!</a:t>
            </a:r>
          </a:p>
          <a:p>
            <a:endParaRPr lang="nl-NL" sz="3200" b="1" dirty="0">
              <a:latin typeface="KievitOT-Regular" panose="020B0504030101020102" pitchFamily="34" charset="0"/>
            </a:endParaRPr>
          </a:p>
          <a:p>
            <a:r>
              <a:rPr lang="nl-NL" sz="3200" b="1" dirty="0">
                <a:latin typeface="KievitOT-Regular" panose="020B0504030101020102" pitchFamily="34" charset="0"/>
              </a:rPr>
              <a:t>Miriam Jennekens: </a:t>
            </a:r>
            <a:r>
              <a:rPr lang="nl-NL" sz="3200" dirty="0">
                <a:latin typeface="KievitOT-Regular" panose="020B0504030101020102" pitchFamily="34" charset="0"/>
              </a:rPr>
              <a:t>Beleidsmedewerker bibliotheek</a:t>
            </a:r>
          </a:p>
          <a:p>
            <a:r>
              <a:rPr lang="nl-NL" sz="3200" dirty="0">
                <a:latin typeface="KievitOT-Regular" panose="020B0504030101020102" pitchFamily="34" charset="0"/>
              </a:rPr>
              <a:t>                      	    </a:t>
            </a:r>
            <a:r>
              <a:rPr lang="nl-NL" sz="3200" dirty="0">
                <a:latin typeface="KievitOT-Regular" panose="020B0504030101020102" pitchFamily="34" charset="0"/>
                <a:hlinkClick r:id="rId9"/>
              </a:rPr>
              <a:t>miriam</a:t>
            </a:r>
            <a:r>
              <a:rPr lang="nl-NL" sz="3200">
                <a:latin typeface="KievitOT-Regular" panose="020B0504030101020102" pitchFamily="34" charset="0"/>
                <a:hlinkClick r:id="rId9"/>
              </a:rPr>
              <a:t>.jennekens</a:t>
            </a:r>
            <a:r>
              <a:rPr lang="nl-NL" sz="3200" dirty="0">
                <a:latin typeface="KievitOT-Regular" panose="020B0504030101020102" pitchFamily="34" charset="0"/>
                <a:hlinkClick r:id="rId9"/>
              </a:rPr>
              <a:t>@schunck.nl</a:t>
            </a:r>
            <a:r>
              <a:rPr lang="nl-NL" sz="3200" dirty="0">
                <a:latin typeface="KievitOT-Regular" panose="020B0504030101020102" pitchFamily="34" charset="0"/>
              </a:rPr>
              <a:t> </a:t>
            </a:r>
          </a:p>
          <a:p>
            <a:endParaRPr lang="nl-NL" sz="3200" b="1" dirty="0">
              <a:latin typeface="KievitOT-Regular" panose="020B0504030101020102" pitchFamily="34" charset="0"/>
            </a:endParaRPr>
          </a:p>
          <a:p>
            <a:r>
              <a:rPr lang="nl-NL" sz="3200" b="1" dirty="0">
                <a:latin typeface="KievitOT-Regular" panose="020B0504030101020102" pitchFamily="34" charset="0"/>
              </a:rPr>
              <a:t>Yvette Harmes: </a:t>
            </a:r>
            <a:r>
              <a:rPr lang="nl-NL" sz="3200" dirty="0">
                <a:latin typeface="KievitOT-Regular" panose="020B0504030101020102" pitchFamily="34" charset="0"/>
              </a:rPr>
              <a:t>Programmaleider Gezinsgericht werken aan Taal                                                      			 </a:t>
            </a:r>
            <a:r>
              <a:rPr lang="nl-NL" sz="3200" dirty="0">
                <a:latin typeface="KievitOT-Regular" panose="020B0504030101020102" pitchFamily="34" charset="0"/>
                <a:hlinkClick r:id="rId10"/>
              </a:rPr>
              <a:t>yvette.harmes@schunck.nl</a:t>
            </a:r>
            <a:r>
              <a:rPr lang="nl-NL" sz="3200" dirty="0">
                <a:latin typeface="KievitOT-Regular" panose="020B0504030101020102" pitchFamily="34" charset="0"/>
              </a:rPr>
              <a:t> </a:t>
            </a:r>
          </a:p>
          <a:p>
            <a:endParaRPr lang="nl-NL" dirty="0"/>
          </a:p>
        </p:txBody>
      </p:sp>
    </p:spTree>
    <p:extLst>
      <p:ext uri="{BB962C8B-B14F-4D97-AF65-F5344CB8AC3E}">
        <p14:creationId xmlns:p14="http://schemas.microsoft.com/office/powerpoint/2010/main" val="451394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8B6AF-F44F-106F-ED21-6BFB0A85ADA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9AEF6B8-47E9-20D7-69AD-5D682940EA60}"/>
              </a:ext>
            </a:extLst>
          </p:cNvPr>
          <p:cNvSpPr/>
          <p:nvPr/>
        </p:nvSpPr>
        <p:spPr>
          <a:xfrm>
            <a:off x="-37474"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4ED9C"/>
          </a:solidFill>
        </p:spPr>
        <p:txBody>
          <a:bodyPr wrap="square" lIns="0" tIns="0" rIns="0" bIns="0" rtlCol="0"/>
          <a:lstStyle/>
          <a:p>
            <a:endParaRPr/>
          </a:p>
        </p:txBody>
      </p:sp>
      <p:sp>
        <p:nvSpPr>
          <p:cNvPr id="4" name="object 4">
            <a:extLst>
              <a:ext uri="{FF2B5EF4-FFF2-40B4-BE49-F238E27FC236}">
                <a16:creationId xmlns:a16="http://schemas.microsoft.com/office/drawing/2014/main" id="{BFD5FD05-7A74-D0A5-5649-268486216BB7}"/>
              </a:ext>
            </a:extLst>
          </p:cNvPr>
          <p:cNvSpPr txBox="1">
            <a:spLocks noGrp="1"/>
          </p:cNvSpPr>
          <p:nvPr>
            <p:ph type="title"/>
          </p:nvPr>
        </p:nvSpPr>
        <p:spPr>
          <a:xfrm>
            <a:off x="430646" y="670752"/>
            <a:ext cx="5215982" cy="814325"/>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en-US" sz="5000" dirty="0" err="1">
                <a:solidFill>
                  <a:srgbClr val="000000"/>
                </a:solidFill>
                <a:latin typeface="Wilma-Base"/>
              </a:rPr>
              <a:t>linkjes</a:t>
            </a:r>
            <a:r>
              <a:rPr lang="en-US" sz="5000" dirty="0">
                <a:solidFill>
                  <a:srgbClr val="000000"/>
                </a:solidFill>
                <a:latin typeface="Wilma-Base"/>
              </a:rPr>
              <a:t> </a:t>
            </a:r>
            <a:r>
              <a:rPr sz="5000" dirty="0">
                <a:solidFill>
                  <a:srgbClr val="E30513"/>
                </a:solidFill>
                <a:latin typeface="Wilma-Base"/>
              </a:rPr>
              <a:t>/</a:t>
            </a:r>
            <a:r>
              <a:rPr lang="nl-NL" sz="5000" dirty="0">
                <a:latin typeface="Wilma-Base"/>
              </a:rPr>
              <a:t> </a:t>
            </a:r>
          </a:p>
        </p:txBody>
      </p:sp>
      <p:sp>
        <p:nvSpPr>
          <p:cNvPr id="15" name="object 15">
            <a:extLst>
              <a:ext uri="{FF2B5EF4-FFF2-40B4-BE49-F238E27FC236}">
                <a16:creationId xmlns:a16="http://schemas.microsoft.com/office/drawing/2014/main" id="{69280F76-E14E-3FA5-368D-695B72A59816}"/>
              </a:ext>
            </a:extLst>
          </p:cNvPr>
          <p:cNvSpPr txBox="1"/>
          <p:nvPr/>
        </p:nvSpPr>
        <p:spPr>
          <a:xfrm>
            <a:off x="434109" y="2633239"/>
            <a:ext cx="9486505" cy="2653483"/>
          </a:xfrm>
          <a:prstGeom prst="rect">
            <a:avLst/>
          </a:prstGeom>
        </p:spPr>
        <p:txBody>
          <a:bodyPr vert="horz" wrap="square" lIns="0" tIns="43180" rIns="0" bIns="0" rtlCol="0" anchor="t">
            <a:spAutoFit/>
          </a:bodyPr>
          <a:lstStyle/>
          <a:p>
            <a:pPr marL="50800" marR="5080">
              <a:lnSpc>
                <a:spcPct val="150000"/>
              </a:lnSpc>
              <a:spcBef>
                <a:spcPts val="300"/>
              </a:spcBef>
            </a:pPr>
            <a:r>
              <a:rPr lang="en-US" sz="2400" spc="-10" dirty="0">
                <a:latin typeface="KievitOT-Regular"/>
                <a:cs typeface="KievitOT-Regular"/>
              </a:rPr>
              <a:t>Trailer </a:t>
            </a:r>
            <a:r>
              <a:rPr lang="en-US" sz="2400" spc="-10" dirty="0" err="1">
                <a:latin typeface="KievitOT-Regular"/>
                <a:cs typeface="KievitOT-Regular"/>
              </a:rPr>
              <a:t>documentaire</a:t>
            </a:r>
            <a:r>
              <a:rPr lang="en-US" sz="2400" spc="-10" dirty="0">
                <a:latin typeface="KievitOT-Regular"/>
                <a:cs typeface="KievitOT-Regular"/>
              </a:rPr>
              <a:t> </a:t>
            </a:r>
            <a:r>
              <a:rPr lang="en-US" sz="2400" spc="-10" dirty="0" err="1">
                <a:latin typeface="KievitOT-Regular"/>
                <a:cs typeface="KievitOT-Regular"/>
              </a:rPr>
              <a:t>uit</a:t>
            </a:r>
            <a:r>
              <a:rPr lang="en-US" sz="2400" spc="-10" dirty="0">
                <a:latin typeface="KievitOT-Regular"/>
                <a:cs typeface="KievitOT-Regular"/>
              </a:rPr>
              <a:t> je </a:t>
            </a:r>
            <a:r>
              <a:rPr lang="en-US" sz="2400" spc="-10" dirty="0" err="1">
                <a:latin typeface="KievitOT-Regular"/>
                <a:cs typeface="KievitOT-Regular"/>
              </a:rPr>
              <a:t>schulp</a:t>
            </a:r>
            <a:r>
              <a:rPr lang="en-US" sz="2400" spc="-10" dirty="0">
                <a:latin typeface="KievitOT-Regular"/>
                <a:cs typeface="KievitOT-Regular"/>
              </a:rPr>
              <a:t>:  </a:t>
            </a:r>
            <a:r>
              <a:rPr lang="nl-NL" sz="2400" dirty="0">
                <a:hlinkClick r:id="rId3"/>
              </a:rPr>
              <a:t>Uit je schulp – filmtrailer</a:t>
            </a:r>
            <a:endParaRPr lang="nl-NL" sz="2400" dirty="0"/>
          </a:p>
          <a:p>
            <a:pPr marL="50800" marR="5080">
              <a:lnSpc>
                <a:spcPct val="150000"/>
              </a:lnSpc>
              <a:spcBef>
                <a:spcPts val="300"/>
              </a:spcBef>
            </a:pPr>
            <a:r>
              <a:rPr lang="nl-NL" sz="2400" dirty="0"/>
              <a:t>Handboek gezinsgericht werken: </a:t>
            </a:r>
            <a:r>
              <a:rPr lang="nl-NL" sz="2400" dirty="0">
                <a:hlinkClick r:id="rId4"/>
              </a:rPr>
              <a:t>162a4a56-a67a-4f65-aafd-d47fe1825976</a:t>
            </a:r>
            <a:endParaRPr lang="nl-NL" sz="2400" dirty="0"/>
          </a:p>
          <a:p>
            <a:pPr marL="50800" marR="5080">
              <a:lnSpc>
                <a:spcPct val="150000"/>
              </a:lnSpc>
              <a:spcBef>
                <a:spcPts val="300"/>
              </a:spcBef>
            </a:pPr>
            <a:r>
              <a:rPr lang="nl-NL" sz="2400" dirty="0"/>
              <a:t>Kraamplaat: </a:t>
            </a:r>
            <a:r>
              <a:rPr lang="nl-NL" sz="2400" dirty="0">
                <a:hlinkClick r:id="rId5"/>
              </a:rPr>
              <a:t>SCHUNCK Kraamzorg A4 26sep24 - digitaal.pdf - Google Drive</a:t>
            </a:r>
            <a:endParaRPr lang="nl-NL" sz="2400" dirty="0"/>
          </a:p>
          <a:p>
            <a:pPr marL="50800" marR="5080">
              <a:lnSpc>
                <a:spcPct val="150000"/>
              </a:lnSpc>
              <a:spcBef>
                <a:spcPts val="300"/>
              </a:spcBef>
            </a:pPr>
            <a:r>
              <a:rPr lang="en-US" sz="4000" spc="-10" dirty="0">
                <a:solidFill>
                  <a:srgbClr val="FFFFFF"/>
                </a:solidFill>
                <a:latin typeface="KievitOT-Regular"/>
                <a:cs typeface="KievitOT-Regular"/>
              </a:rPr>
              <a:t> </a:t>
            </a:r>
          </a:p>
        </p:txBody>
      </p:sp>
      <p:grpSp>
        <p:nvGrpSpPr>
          <p:cNvPr id="16" name="object 2">
            <a:extLst>
              <a:ext uri="{FF2B5EF4-FFF2-40B4-BE49-F238E27FC236}">
                <a16:creationId xmlns:a16="http://schemas.microsoft.com/office/drawing/2014/main" id="{AD8BD8EB-3C0B-8CBA-BEED-2E9B21BADCDA}"/>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B3D7EC72-AF7B-3752-7D87-F145FDAF659A}"/>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C68EBE5E-FA02-E3C9-F3D6-2A00EF0C1936}"/>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7F422426-1587-294F-F94D-D56372ACE8D2}"/>
                </a:ext>
              </a:extLst>
            </p:cNvPr>
            <p:cNvPicPr/>
            <p:nvPr/>
          </p:nvPicPr>
          <p:blipFill>
            <a:blip r:embed="rId6"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5558A6D9-9C23-8CF5-17A7-06DAD48E09DA}"/>
                </a:ext>
              </a:extLst>
            </p:cNvPr>
            <p:cNvPicPr/>
            <p:nvPr/>
          </p:nvPicPr>
          <p:blipFill>
            <a:blip r:embed="rId7"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38FB7CAF-8CF1-7154-2B30-C70403C7C447}"/>
                </a:ext>
              </a:extLst>
            </p:cNvPr>
            <p:cNvPicPr/>
            <p:nvPr/>
          </p:nvPicPr>
          <p:blipFill>
            <a:blip r:embed="rId8"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F36F8410-0570-1C56-30C3-9F4371C5F49D}"/>
                </a:ext>
              </a:extLst>
            </p:cNvPr>
            <p:cNvPicPr/>
            <p:nvPr/>
          </p:nvPicPr>
          <p:blipFill>
            <a:blip r:embed="rId9"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F6A98FFF-284D-A741-A3E1-CBDF1CD7099C}"/>
                </a:ext>
              </a:extLst>
            </p:cNvPr>
            <p:cNvPicPr/>
            <p:nvPr/>
          </p:nvPicPr>
          <p:blipFill>
            <a:blip r:embed="rId10"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890185D7-6D6B-84B6-230E-07D172A0B434}"/>
                </a:ext>
              </a:extLst>
            </p:cNvPr>
            <p:cNvPicPr/>
            <p:nvPr/>
          </p:nvPicPr>
          <p:blipFill>
            <a:blip r:embed="rId11" cstate="print"/>
            <a:stretch>
              <a:fillRect/>
            </a:stretch>
          </p:blipFill>
          <p:spPr>
            <a:xfrm>
              <a:off x="11837026" y="6381515"/>
              <a:ext cx="120243" cy="241896"/>
            </a:xfrm>
            <a:prstGeom prst="rect">
              <a:avLst/>
            </a:prstGeom>
          </p:spPr>
        </p:pic>
      </p:grpSp>
    </p:spTree>
    <p:extLst>
      <p:ext uri="{BB962C8B-B14F-4D97-AF65-F5344CB8AC3E}">
        <p14:creationId xmlns:p14="http://schemas.microsoft.com/office/powerpoint/2010/main" val="446789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E6C3C-AADE-D36B-76C1-16F0AAF17C8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706AEBC-BCAB-A24E-20F0-23EBABA31422}"/>
              </a:ext>
            </a:extLst>
          </p:cNvPr>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FA76C"/>
          </a:solidFill>
        </p:spPr>
        <p:txBody>
          <a:bodyPr wrap="square" lIns="0" tIns="0" rIns="0" bIns="0" rtlCol="0"/>
          <a:lstStyle/>
          <a:p>
            <a:endParaRPr/>
          </a:p>
        </p:txBody>
      </p:sp>
      <p:sp>
        <p:nvSpPr>
          <p:cNvPr id="4" name="object 4">
            <a:extLst>
              <a:ext uri="{FF2B5EF4-FFF2-40B4-BE49-F238E27FC236}">
                <a16:creationId xmlns:a16="http://schemas.microsoft.com/office/drawing/2014/main" id="{FD825829-C5B4-2F25-EFE6-5A60316DCD66}"/>
              </a:ext>
            </a:extLst>
          </p:cNvPr>
          <p:cNvSpPr txBox="1">
            <a:spLocks noGrp="1"/>
          </p:cNvSpPr>
          <p:nvPr>
            <p:ph type="title"/>
          </p:nvPr>
        </p:nvSpPr>
        <p:spPr>
          <a:xfrm>
            <a:off x="272222" y="2393937"/>
            <a:ext cx="4872028" cy="1432443"/>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nl-NL" sz="5000" dirty="0">
                <a:latin typeface="Wilma-Base"/>
              </a:rPr>
              <a:t> </a:t>
            </a:r>
            <a:br>
              <a:rPr lang="nl-NL" sz="5000" dirty="0">
                <a:latin typeface="Wilma-Base" panose="02000506020000020004" pitchFamily="2" charset="0"/>
              </a:rPr>
            </a:br>
            <a:endParaRPr lang="en-US" sz="5000">
              <a:latin typeface="Wilma-Base"/>
            </a:endParaRPr>
          </a:p>
        </p:txBody>
      </p:sp>
      <p:grpSp>
        <p:nvGrpSpPr>
          <p:cNvPr id="16" name="object 2">
            <a:extLst>
              <a:ext uri="{FF2B5EF4-FFF2-40B4-BE49-F238E27FC236}">
                <a16:creationId xmlns:a16="http://schemas.microsoft.com/office/drawing/2014/main" id="{29DAC764-882F-10B7-D0A6-6D39F6BD8881}"/>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29C3F7AD-78B4-3327-35D6-E87E3D02C85F}"/>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A80C7975-62A5-8169-33D0-9DA411A6A1C1}"/>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2C37DC5E-02C4-C9CC-6E3A-CB849CC3DF95}"/>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799C1550-912A-8726-509D-94B26156BCEE}"/>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FA340E5B-ADB7-2D4F-0048-49383C31A5E2}"/>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178F1DA3-C8A8-A1C7-E347-84AD00C804CB}"/>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CCCB226C-1267-33B6-7E58-3AA26461F5ED}"/>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F4DCF0A5-B938-F4DF-8568-ACF6FD862DA2}"/>
                </a:ext>
              </a:extLst>
            </p:cNvPr>
            <p:cNvPicPr/>
            <p:nvPr/>
          </p:nvPicPr>
          <p:blipFill>
            <a:blip r:embed="rId8" cstate="print"/>
            <a:stretch>
              <a:fillRect/>
            </a:stretch>
          </p:blipFill>
          <p:spPr>
            <a:xfrm>
              <a:off x="11837026" y="6381515"/>
              <a:ext cx="120243" cy="241896"/>
            </a:xfrm>
            <a:prstGeom prst="rect">
              <a:avLst/>
            </a:prstGeom>
          </p:spPr>
        </p:pic>
      </p:grpSp>
      <p:pic>
        <p:nvPicPr>
          <p:cNvPr id="3" name="Picture 2">
            <a:extLst>
              <a:ext uri="{FF2B5EF4-FFF2-40B4-BE49-F238E27FC236}">
                <a16:creationId xmlns:a16="http://schemas.microsoft.com/office/drawing/2014/main" id="{8CB8E814-B50C-0CEB-9E8C-3F4627445BD5}"/>
              </a:ext>
            </a:extLst>
          </p:cNvPr>
          <p:cNvPicPr>
            <a:picLocks noChangeAspect="1"/>
          </p:cNvPicPr>
          <p:nvPr/>
        </p:nvPicPr>
        <p:blipFill>
          <a:blip r:embed="rId9"/>
          <a:stretch>
            <a:fillRect/>
          </a:stretch>
        </p:blipFill>
        <p:spPr>
          <a:xfrm>
            <a:off x="1371600" y="0"/>
            <a:ext cx="9144000"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0368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E1142-FB4D-E399-61D9-1A75747C8A5A}"/>
            </a:ext>
          </a:extLst>
        </p:cNvPr>
        <p:cNvGrpSpPr/>
        <p:nvPr/>
      </p:nvGrpSpPr>
      <p:grpSpPr>
        <a:xfrm>
          <a:off x="0" y="0"/>
          <a:ext cx="0" cy="0"/>
          <a:chOff x="0" y="0"/>
          <a:chExt cx="0" cy="0"/>
        </a:xfrm>
      </p:grpSpPr>
      <p:sp>
        <p:nvSpPr>
          <p:cNvPr id="15" name="Rechthoek 14">
            <a:extLst>
              <a:ext uri="{FF2B5EF4-FFF2-40B4-BE49-F238E27FC236}">
                <a16:creationId xmlns:a16="http://schemas.microsoft.com/office/drawing/2014/main" id="{4C762B1E-267B-E452-D378-424DD208A97A}"/>
              </a:ext>
            </a:extLst>
          </p:cNvPr>
          <p:cNvSpPr/>
          <p:nvPr/>
        </p:nvSpPr>
        <p:spPr>
          <a:xfrm>
            <a:off x="0" y="0"/>
            <a:ext cx="11862034" cy="6858000"/>
          </a:xfrm>
          <a:prstGeom prst="rect">
            <a:avLst/>
          </a:prstGeom>
          <a:solidFill>
            <a:srgbClr val="E25E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nvGrpSpPr>
          <p:cNvPr id="25" name="object 2">
            <a:extLst>
              <a:ext uri="{FF2B5EF4-FFF2-40B4-BE49-F238E27FC236}">
                <a16:creationId xmlns:a16="http://schemas.microsoft.com/office/drawing/2014/main" id="{13C59F79-E6E9-BDF6-0AA9-ABCA6E9F7870}"/>
              </a:ext>
            </a:extLst>
          </p:cNvPr>
          <p:cNvGrpSpPr/>
          <p:nvPr/>
        </p:nvGrpSpPr>
        <p:grpSpPr>
          <a:xfrm>
            <a:off x="10754702" y="6261100"/>
            <a:ext cx="1323340" cy="483234"/>
            <a:chOff x="10754702" y="6261100"/>
            <a:chExt cx="1323340" cy="483234"/>
          </a:xfrm>
        </p:grpSpPr>
        <p:sp>
          <p:nvSpPr>
            <p:cNvPr id="26" name="object 4">
              <a:extLst>
                <a:ext uri="{FF2B5EF4-FFF2-40B4-BE49-F238E27FC236}">
                  <a16:creationId xmlns:a16="http://schemas.microsoft.com/office/drawing/2014/main" id="{B1A3BB5F-54DD-30C7-E56F-2872E5D283DA}"/>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7" name="object 5">
              <a:extLst>
                <a:ext uri="{FF2B5EF4-FFF2-40B4-BE49-F238E27FC236}">
                  <a16:creationId xmlns:a16="http://schemas.microsoft.com/office/drawing/2014/main" id="{39F69881-9EF6-C96A-3C92-6FCBDEBE13C4}"/>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8" name="object 6">
              <a:extLst>
                <a:ext uri="{FF2B5EF4-FFF2-40B4-BE49-F238E27FC236}">
                  <a16:creationId xmlns:a16="http://schemas.microsoft.com/office/drawing/2014/main" id="{4F7A6D50-668C-44CB-D237-A16C30D2ABBA}"/>
                </a:ext>
              </a:extLst>
            </p:cNvPr>
            <p:cNvPicPr/>
            <p:nvPr/>
          </p:nvPicPr>
          <p:blipFill>
            <a:blip r:embed="rId3" cstate="print"/>
            <a:stretch>
              <a:fillRect/>
            </a:stretch>
          </p:blipFill>
          <p:spPr>
            <a:xfrm>
              <a:off x="11356087" y="6381517"/>
              <a:ext cx="120243" cy="241896"/>
            </a:xfrm>
            <a:prstGeom prst="rect">
              <a:avLst/>
            </a:prstGeom>
          </p:spPr>
        </p:pic>
        <p:pic>
          <p:nvPicPr>
            <p:cNvPr id="29" name="object 7">
              <a:extLst>
                <a:ext uri="{FF2B5EF4-FFF2-40B4-BE49-F238E27FC236}">
                  <a16:creationId xmlns:a16="http://schemas.microsoft.com/office/drawing/2014/main" id="{060127AE-CC0C-5CD7-0843-A0338E2F38C8}"/>
                </a:ext>
              </a:extLst>
            </p:cNvPr>
            <p:cNvPicPr/>
            <p:nvPr/>
          </p:nvPicPr>
          <p:blipFill>
            <a:blip r:embed="rId4" cstate="print"/>
            <a:stretch>
              <a:fillRect/>
            </a:stretch>
          </p:blipFill>
          <p:spPr>
            <a:xfrm>
              <a:off x="10875135" y="6381519"/>
              <a:ext cx="120243" cy="241896"/>
            </a:xfrm>
            <a:prstGeom prst="rect">
              <a:avLst/>
            </a:prstGeom>
          </p:spPr>
        </p:pic>
        <p:pic>
          <p:nvPicPr>
            <p:cNvPr id="30" name="object 8">
              <a:extLst>
                <a:ext uri="{FF2B5EF4-FFF2-40B4-BE49-F238E27FC236}">
                  <a16:creationId xmlns:a16="http://schemas.microsoft.com/office/drawing/2014/main" id="{3A2F8858-F4FB-98F4-CBE7-F17BDF6C9E3F}"/>
                </a:ext>
              </a:extLst>
            </p:cNvPr>
            <p:cNvPicPr/>
            <p:nvPr/>
          </p:nvPicPr>
          <p:blipFill>
            <a:blip r:embed="rId5" cstate="print"/>
            <a:stretch>
              <a:fillRect/>
            </a:stretch>
          </p:blipFill>
          <p:spPr>
            <a:xfrm>
              <a:off x="11035451" y="6381512"/>
              <a:ext cx="120243" cy="241909"/>
            </a:xfrm>
            <a:prstGeom prst="rect">
              <a:avLst/>
            </a:prstGeom>
          </p:spPr>
        </p:pic>
        <p:pic>
          <p:nvPicPr>
            <p:cNvPr id="31" name="object 9">
              <a:extLst>
                <a:ext uri="{FF2B5EF4-FFF2-40B4-BE49-F238E27FC236}">
                  <a16:creationId xmlns:a16="http://schemas.microsoft.com/office/drawing/2014/main" id="{7A281DB1-089B-A9B1-70F2-EC7389FE7235}"/>
                </a:ext>
              </a:extLst>
            </p:cNvPr>
            <p:cNvPicPr/>
            <p:nvPr/>
          </p:nvPicPr>
          <p:blipFill>
            <a:blip r:embed="rId6" cstate="print"/>
            <a:stretch>
              <a:fillRect/>
            </a:stretch>
          </p:blipFill>
          <p:spPr>
            <a:xfrm>
              <a:off x="11516404" y="6381510"/>
              <a:ext cx="120230" cy="241909"/>
            </a:xfrm>
            <a:prstGeom prst="rect">
              <a:avLst/>
            </a:prstGeom>
          </p:spPr>
        </p:pic>
        <p:pic>
          <p:nvPicPr>
            <p:cNvPr id="32" name="object 10">
              <a:extLst>
                <a:ext uri="{FF2B5EF4-FFF2-40B4-BE49-F238E27FC236}">
                  <a16:creationId xmlns:a16="http://schemas.microsoft.com/office/drawing/2014/main" id="{5D4BFB83-01A3-2A1D-A6F8-1B91EA491247}"/>
                </a:ext>
              </a:extLst>
            </p:cNvPr>
            <p:cNvPicPr/>
            <p:nvPr/>
          </p:nvPicPr>
          <p:blipFill>
            <a:blip r:embed="rId7" cstate="print"/>
            <a:stretch>
              <a:fillRect/>
            </a:stretch>
          </p:blipFill>
          <p:spPr>
            <a:xfrm>
              <a:off x="11676707" y="6381512"/>
              <a:ext cx="120243" cy="241909"/>
            </a:xfrm>
            <a:prstGeom prst="rect">
              <a:avLst/>
            </a:prstGeom>
          </p:spPr>
        </p:pic>
        <p:pic>
          <p:nvPicPr>
            <p:cNvPr id="33" name="object 11">
              <a:extLst>
                <a:ext uri="{FF2B5EF4-FFF2-40B4-BE49-F238E27FC236}">
                  <a16:creationId xmlns:a16="http://schemas.microsoft.com/office/drawing/2014/main" id="{5CE4749D-50A3-C3AF-736F-FD4287F271F7}"/>
                </a:ext>
              </a:extLst>
            </p:cNvPr>
            <p:cNvPicPr/>
            <p:nvPr/>
          </p:nvPicPr>
          <p:blipFill>
            <a:blip r:embed="rId8" cstate="print"/>
            <a:stretch>
              <a:fillRect/>
            </a:stretch>
          </p:blipFill>
          <p:spPr>
            <a:xfrm>
              <a:off x="11837026" y="6381515"/>
              <a:ext cx="120243" cy="241896"/>
            </a:xfrm>
            <a:prstGeom prst="rect">
              <a:avLst/>
            </a:prstGeom>
          </p:spPr>
        </p:pic>
      </p:grpSp>
      <p:pic>
        <p:nvPicPr>
          <p:cNvPr id="2" name="Picture 1">
            <a:extLst>
              <a:ext uri="{FF2B5EF4-FFF2-40B4-BE49-F238E27FC236}">
                <a16:creationId xmlns:a16="http://schemas.microsoft.com/office/drawing/2014/main" id="{7A8C177E-45F1-9D4A-0946-1E1C1A251845}"/>
              </a:ext>
            </a:extLst>
          </p:cNvPr>
          <p:cNvPicPr>
            <a:picLocks noChangeAspect="1"/>
          </p:cNvPicPr>
          <p:nvPr/>
        </p:nvPicPr>
        <p:blipFill>
          <a:blip r:embed="rId9"/>
          <a:stretch>
            <a:fillRect/>
          </a:stretch>
        </p:blipFill>
        <p:spPr>
          <a:xfrm>
            <a:off x="2518293" y="0"/>
            <a:ext cx="7155413" cy="6858000"/>
          </a:xfrm>
          <a:prstGeom prst="rect">
            <a:avLst/>
          </a:prstGeom>
        </p:spPr>
      </p:pic>
    </p:spTree>
    <p:extLst>
      <p:ext uri="{BB962C8B-B14F-4D97-AF65-F5344CB8AC3E}">
        <p14:creationId xmlns:p14="http://schemas.microsoft.com/office/powerpoint/2010/main" val="1112529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6D9B2-9BBD-5F3A-CBD1-350EF0DA01E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43E02CE-8026-57CC-6570-14B3C0F8F9D2}"/>
              </a:ext>
            </a:extLst>
          </p:cNvPr>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6E6DBA"/>
          </a:solidFill>
        </p:spPr>
        <p:txBody>
          <a:bodyPr wrap="square" lIns="0" tIns="0" rIns="0" bIns="0" rtlCol="0"/>
          <a:lstStyle/>
          <a:p>
            <a:endParaRPr/>
          </a:p>
        </p:txBody>
      </p:sp>
      <p:sp>
        <p:nvSpPr>
          <p:cNvPr id="4" name="object 4">
            <a:extLst>
              <a:ext uri="{FF2B5EF4-FFF2-40B4-BE49-F238E27FC236}">
                <a16:creationId xmlns:a16="http://schemas.microsoft.com/office/drawing/2014/main" id="{F402B60A-B952-4F2D-4F94-64315EF8B89A}"/>
              </a:ext>
            </a:extLst>
          </p:cNvPr>
          <p:cNvSpPr txBox="1">
            <a:spLocks noGrp="1"/>
          </p:cNvSpPr>
          <p:nvPr>
            <p:ph type="title"/>
          </p:nvPr>
        </p:nvSpPr>
        <p:spPr>
          <a:xfrm>
            <a:off x="541482" y="213552"/>
            <a:ext cx="5229836" cy="3356047"/>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en-US" sz="5000" dirty="0" err="1">
                <a:latin typeface="Wilma-Base"/>
              </a:rPr>
              <a:t>Gezinsgericht</a:t>
            </a:r>
            <a:r>
              <a:rPr lang="en-US" sz="5000" dirty="0">
                <a:latin typeface="Wilma-Base"/>
              </a:rPr>
              <a:t> </a:t>
            </a:r>
            <a:r>
              <a:rPr lang="en-US" sz="5000" dirty="0" err="1">
                <a:latin typeface="Wilma-Base"/>
              </a:rPr>
              <a:t>werken</a:t>
            </a:r>
            <a:r>
              <a:rPr lang="en-US" sz="5000" dirty="0">
                <a:solidFill>
                  <a:srgbClr val="000000"/>
                </a:solidFill>
                <a:latin typeface="Wilma-Base"/>
              </a:rPr>
              <a:t> </a:t>
            </a:r>
            <a:r>
              <a:rPr sz="5000" dirty="0">
                <a:solidFill>
                  <a:srgbClr val="E30513"/>
                </a:solidFill>
                <a:latin typeface="Wilma-Base"/>
              </a:rPr>
              <a:t>/</a:t>
            </a:r>
            <a:r>
              <a:rPr lang="nl-NL" sz="5000" dirty="0">
                <a:solidFill>
                  <a:srgbClr val="E30513"/>
                </a:solidFill>
                <a:latin typeface="Wilma-Base"/>
              </a:rPr>
              <a:t> </a:t>
            </a:r>
            <a:r>
              <a:rPr lang="nl-NL" sz="3200" dirty="0">
                <a:latin typeface="Wilma-Base"/>
              </a:rPr>
              <a:t>taalondersteuning voor ouders en kind</a:t>
            </a:r>
            <a:br>
              <a:rPr lang="nl-NL" sz="3200" dirty="0">
                <a:latin typeface="Wilma-Base" panose="02000506020000020004" pitchFamily="2" charset="0"/>
              </a:rPr>
            </a:br>
            <a:endParaRPr lang="en-US" sz="5000">
              <a:latin typeface="Wilma-Base"/>
            </a:endParaRPr>
          </a:p>
        </p:txBody>
      </p:sp>
      <p:grpSp>
        <p:nvGrpSpPr>
          <p:cNvPr id="16" name="object 2">
            <a:extLst>
              <a:ext uri="{FF2B5EF4-FFF2-40B4-BE49-F238E27FC236}">
                <a16:creationId xmlns:a16="http://schemas.microsoft.com/office/drawing/2014/main" id="{00E4E4B7-6407-35B9-F4CB-CB1F5F882EEA}"/>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3F5D5973-F4EC-6E02-AC6F-8321CA762F21}"/>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02C9217B-AAAF-10F8-0B54-DA5C205395A0}"/>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B0E79242-FC8D-0060-CCF6-D007C114362D}"/>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3E76A40A-5CC4-3D06-9E4D-640683389691}"/>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2DC015E9-6ACB-358A-400E-ACD9F6B17DD0}"/>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CB883A0C-329E-4654-F7FC-CBA0A20193FD}"/>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7736BF63-15DD-FC07-F3A5-620C84A7B271}"/>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BB302E65-BAFD-3D3F-643E-35BE146E81C2}"/>
                </a:ext>
              </a:extLst>
            </p:cNvPr>
            <p:cNvPicPr/>
            <p:nvPr/>
          </p:nvPicPr>
          <p:blipFill>
            <a:blip r:embed="rId8" cstate="print"/>
            <a:stretch>
              <a:fillRect/>
            </a:stretch>
          </p:blipFill>
          <p:spPr>
            <a:xfrm>
              <a:off x="11837026" y="6381515"/>
              <a:ext cx="120243" cy="241896"/>
            </a:xfrm>
            <a:prstGeom prst="rect">
              <a:avLst/>
            </a:prstGeom>
          </p:spPr>
        </p:pic>
      </p:grpSp>
      <p:graphicFrame>
        <p:nvGraphicFramePr>
          <p:cNvPr id="3" name="Tijdelijke aanduiding voor inhoud 7">
            <a:extLst>
              <a:ext uri="{FF2B5EF4-FFF2-40B4-BE49-F238E27FC236}">
                <a16:creationId xmlns:a16="http://schemas.microsoft.com/office/drawing/2014/main" id="{96473A33-6FFE-E2C5-EC92-7C604D6C0B72}"/>
              </a:ext>
            </a:extLst>
          </p:cNvPr>
          <p:cNvGraphicFramePr>
            <a:graphicFrameLocks noGrp="1"/>
          </p:cNvGraphicFramePr>
          <p:nvPr/>
        </p:nvGraphicFramePr>
        <p:xfrm>
          <a:off x="2340615" y="1036280"/>
          <a:ext cx="7777019" cy="565492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734210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C9339-23C0-060B-0EBB-26E0CDE6B9AC}"/>
            </a:ext>
          </a:extLst>
        </p:cNvPr>
        <p:cNvGrpSpPr/>
        <p:nvPr/>
      </p:nvGrpSpPr>
      <p:grpSpPr>
        <a:xfrm>
          <a:off x="0" y="0"/>
          <a:ext cx="0" cy="0"/>
          <a:chOff x="0" y="0"/>
          <a:chExt cx="0" cy="0"/>
        </a:xfrm>
      </p:grpSpPr>
      <p:sp>
        <p:nvSpPr>
          <p:cNvPr id="15" name="Rechthoek 14">
            <a:extLst>
              <a:ext uri="{FF2B5EF4-FFF2-40B4-BE49-F238E27FC236}">
                <a16:creationId xmlns:a16="http://schemas.microsoft.com/office/drawing/2014/main" id="{2C253D8F-B08C-DB1B-1673-BBCB653BCBBD}"/>
              </a:ext>
            </a:extLst>
          </p:cNvPr>
          <p:cNvSpPr/>
          <p:nvPr/>
        </p:nvSpPr>
        <p:spPr>
          <a:xfrm>
            <a:off x="0" y="0"/>
            <a:ext cx="11862034" cy="6858000"/>
          </a:xfrm>
          <a:prstGeom prst="rect">
            <a:avLst/>
          </a:prstGeom>
          <a:solidFill>
            <a:srgbClr val="A86DA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l-NL" sz="2400" dirty="0">
              <a:solidFill>
                <a:srgbClr val="FFFFFF"/>
              </a:solidFill>
              <a:latin typeface="Wilma-Base"/>
            </a:endParaRPr>
          </a:p>
        </p:txBody>
      </p:sp>
      <p:sp>
        <p:nvSpPr>
          <p:cNvPr id="13" name="object 12">
            <a:extLst>
              <a:ext uri="{FF2B5EF4-FFF2-40B4-BE49-F238E27FC236}">
                <a16:creationId xmlns:a16="http://schemas.microsoft.com/office/drawing/2014/main" id="{9E691862-306B-DB97-73CA-2E824954CCA4}"/>
              </a:ext>
            </a:extLst>
          </p:cNvPr>
          <p:cNvSpPr txBox="1">
            <a:spLocks/>
          </p:cNvSpPr>
          <p:nvPr/>
        </p:nvSpPr>
        <p:spPr>
          <a:xfrm>
            <a:off x="331555" y="405082"/>
            <a:ext cx="8612035" cy="1573508"/>
          </a:xfrm>
          <a:prstGeom prst="rect">
            <a:avLst/>
          </a:prstGeom>
        </p:spPr>
        <p:txBody>
          <a:bodyPr vert="horz" wrap="square" lIns="0" tIns="13970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pc="-10" dirty="0">
                <a:latin typeface="Wilma-Base"/>
                <a:cs typeface="Wilma-Base"/>
              </a:rPr>
              <a:t>Resultaten</a:t>
            </a:r>
            <a:endParaRPr lang="nl-NL" sz="5000" spc="-25" dirty="0">
              <a:latin typeface="Wilma-Base"/>
              <a:cs typeface="Wilma-Base"/>
            </a:endParaRPr>
          </a:p>
          <a:p>
            <a:pPr marL="12700" marR="5080">
              <a:lnSpc>
                <a:spcPts val="5000"/>
              </a:lnSpc>
              <a:spcBef>
                <a:spcPts val="1100"/>
              </a:spcBef>
              <a:tabLst>
                <a:tab pos="881380" algn="l"/>
                <a:tab pos="1545590" algn="l"/>
                <a:tab pos="2385060" algn="l"/>
              </a:tabLst>
            </a:pPr>
            <a:r>
              <a:rPr lang="nl-NL" sz="5000" spc="-10" dirty="0">
                <a:solidFill>
                  <a:srgbClr val="ED1C24"/>
                </a:solidFill>
                <a:latin typeface="Wilma-Base"/>
                <a:cs typeface="Wilma-Base"/>
              </a:rPr>
              <a:t>/ </a:t>
            </a:r>
            <a:r>
              <a:rPr lang="nl-NL" sz="3000" dirty="0">
                <a:latin typeface="Wilma-Base"/>
                <a:cs typeface="Wilma-Base"/>
              </a:rPr>
              <a:t>2023-2024</a:t>
            </a:r>
            <a:endParaRPr lang="nl-NL" sz="5000" spc="-25" dirty="0">
              <a:latin typeface="Wilma-Base"/>
              <a:cs typeface="Wilma-Base"/>
            </a:endParaRPr>
          </a:p>
        </p:txBody>
      </p:sp>
      <p:grpSp>
        <p:nvGrpSpPr>
          <p:cNvPr id="25" name="object 2">
            <a:extLst>
              <a:ext uri="{FF2B5EF4-FFF2-40B4-BE49-F238E27FC236}">
                <a16:creationId xmlns:a16="http://schemas.microsoft.com/office/drawing/2014/main" id="{00D96B2E-30FB-D82E-C886-F38C9FA02053}"/>
              </a:ext>
            </a:extLst>
          </p:cNvPr>
          <p:cNvGrpSpPr/>
          <p:nvPr/>
        </p:nvGrpSpPr>
        <p:grpSpPr>
          <a:xfrm>
            <a:off x="10754702" y="6261100"/>
            <a:ext cx="1323340" cy="483234"/>
            <a:chOff x="10754702" y="6261100"/>
            <a:chExt cx="1323340" cy="483234"/>
          </a:xfrm>
        </p:grpSpPr>
        <p:sp>
          <p:nvSpPr>
            <p:cNvPr id="26" name="object 4">
              <a:extLst>
                <a:ext uri="{FF2B5EF4-FFF2-40B4-BE49-F238E27FC236}">
                  <a16:creationId xmlns:a16="http://schemas.microsoft.com/office/drawing/2014/main" id="{80F9CC52-6C23-D5DF-D980-A1346FDA6039}"/>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7" name="object 5">
              <a:extLst>
                <a:ext uri="{FF2B5EF4-FFF2-40B4-BE49-F238E27FC236}">
                  <a16:creationId xmlns:a16="http://schemas.microsoft.com/office/drawing/2014/main" id="{FB05A467-ECCD-F274-7470-1C492748129C}"/>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8" name="object 6">
              <a:extLst>
                <a:ext uri="{FF2B5EF4-FFF2-40B4-BE49-F238E27FC236}">
                  <a16:creationId xmlns:a16="http://schemas.microsoft.com/office/drawing/2014/main" id="{C585A6BF-74B7-1C10-AC5A-DF718F82C1DE}"/>
                </a:ext>
              </a:extLst>
            </p:cNvPr>
            <p:cNvPicPr/>
            <p:nvPr/>
          </p:nvPicPr>
          <p:blipFill>
            <a:blip r:embed="rId3" cstate="print"/>
            <a:stretch>
              <a:fillRect/>
            </a:stretch>
          </p:blipFill>
          <p:spPr>
            <a:xfrm>
              <a:off x="11356087" y="6381517"/>
              <a:ext cx="120243" cy="241896"/>
            </a:xfrm>
            <a:prstGeom prst="rect">
              <a:avLst/>
            </a:prstGeom>
          </p:spPr>
        </p:pic>
        <p:pic>
          <p:nvPicPr>
            <p:cNvPr id="29" name="object 7">
              <a:extLst>
                <a:ext uri="{FF2B5EF4-FFF2-40B4-BE49-F238E27FC236}">
                  <a16:creationId xmlns:a16="http://schemas.microsoft.com/office/drawing/2014/main" id="{DCDE68F9-83DC-7526-D614-7A3D565E4632}"/>
                </a:ext>
              </a:extLst>
            </p:cNvPr>
            <p:cNvPicPr/>
            <p:nvPr/>
          </p:nvPicPr>
          <p:blipFill>
            <a:blip r:embed="rId4" cstate="print"/>
            <a:stretch>
              <a:fillRect/>
            </a:stretch>
          </p:blipFill>
          <p:spPr>
            <a:xfrm>
              <a:off x="10875135" y="6381519"/>
              <a:ext cx="120243" cy="241896"/>
            </a:xfrm>
            <a:prstGeom prst="rect">
              <a:avLst/>
            </a:prstGeom>
          </p:spPr>
        </p:pic>
        <p:pic>
          <p:nvPicPr>
            <p:cNvPr id="30" name="object 8">
              <a:extLst>
                <a:ext uri="{FF2B5EF4-FFF2-40B4-BE49-F238E27FC236}">
                  <a16:creationId xmlns:a16="http://schemas.microsoft.com/office/drawing/2014/main" id="{FB69D79A-2BCA-0575-D7BC-0F4DAF57C85D}"/>
                </a:ext>
              </a:extLst>
            </p:cNvPr>
            <p:cNvPicPr/>
            <p:nvPr/>
          </p:nvPicPr>
          <p:blipFill>
            <a:blip r:embed="rId5" cstate="print"/>
            <a:stretch>
              <a:fillRect/>
            </a:stretch>
          </p:blipFill>
          <p:spPr>
            <a:xfrm>
              <a:off x="11035451" y="6381512"/>
              <a:ext cx="120243" cy="241909"/>
            </a:xfrm>
            <a:prstGeom prst="rect">
              <a:avLst/>
            </a:prstGeom>
          </p:spPr>
        </p:pic>
        <p:pic>
          <p:nvPicPr>
            <p:cNvPr id="31" name="object 9">
              <a:extLst>
                <a:ext uri="{FF2B5EF4-FFF2-40B4-BE49-F238E27FC236}">
                  <a16:creationId xmlns:a16="http://schemas.microsoft.com/office/drawing/2014/main" id="{8A090A8C-E6B1-3D43-BFC4-9E9DDF604B23}"/>
                </a:ext>
              </a:extLst>
            </p:cNvPr>
            <p:cNvPicPr/>
            <p:nvPr/>
          </p:nvPicPr>
          <p:blipFill>
            <a:blip r:embed="rId6" cstate="print"/>
            <a:stretch>
              <a:fillRect/>
            </a:stretch>
          </p:blipFill>
          <p:spPr>
            <a:xfrm>
              <a:off x="11516404" y="6381510"/>
              <a:ext cx="120230" cy="241909"/>
            </a:xfrm>
            <a:prstGeom prst="rect">
              <a:avLst/>
            </a:prstGeom>
          </p:spPr>
        </p:pic>
        <p:pic>
          <p:nvPicPr>
            <p:cNvPr id="32" name="object 10">
              <a:extLst>
                <a:ext uri="{FF2B5EF4-FFF2-40B4-BE49-F238E27FC236}">
                  <a16:creationId xmlns:a16="http://schemas.microsoft.com/office/drawing/2014/main" id="{ACEE8A9B-193E-8607-C4A8-E8806A74ECA7}"/>
                </a:ext>
              </a:extLst>
            </p:cNvPr>
            <p:cNvPicPr/>
            <p:nvPr/>
          </p:nvPicPr>
          <p:blipFill>
            <a:blip r:embed="rId7" cstate="print"/>
            <a:stretch>
              <a:fillRect/>
            </a:stretch>
          </p:blipFill>
          <p:spPr>
            <a:xfrm>
              <a:off x="11676707" y="6381512"/>
              <a:ext cx="120243" cy="241909"/>
            </a:xfrm>
            <a:prstGeom prst="rect">
              <a:avLst/>
            </a:prstGeom>
          </p:spPr>
        </p:pic>
        <p:pic>
          <p:nvPicPr>
            <p:cNvPr id="33" name="object 11">
              <a:extLst>
                <a:ext uri="{FF2B5EF4-FFF2-40B4-BE49-F238E27FC236}">
                  <a16:creationId xmlns:a16="http://schemas.microsoft.com/office/drawing/2014/main" id="{E5C7D6EB-87EA-CEBD-C575-C8117CC06F93}"/>
                </a:ext>
              </a:extLst>
            </p:cNvPr>
            <p:cNvPicPr/>
            <p:nvPr/>
          </p:nvPicPr>
          <p:blipFill>
            <a:blip r:embed="rId8" cstate="print"/>
            <a:stretch>
              <a:fillRect/>
            </a:stretch>
          </p:blipFill>
          <p:spPr>
            <a:xfrm>
              <a:off x="11837026" y="6381515"/>
              <a:ext cx="120243" cy="241896"/>
            </a:xfrm>
            <a:prstGeom prst="rect">
              <a:avLst/>
            </a:prstGeom>
          </p:spPr>
        </p:pic>
      </p:grpSp>
      <p:graphicFrame>
        <p:nvGraphicFramePr>
          <p:cNvPr id="2" name="Table 1">
            <a:extLst>
              <a:ext uri="{FF2B5EF4-FFF2-40B4-BE49-F238E27FC236}">
                <a16:creationId xmlns:a16="http://schemas.microsoft.com/office/drawing/2014/main" id="{B1334FBA-61B7-33CD-06D4-6FD6DD6BFF21}"/>
              </a:ext>
            </a:extLst>
          </p:cNvPr>
          <p:cNvGraphicFramePr>
            <a:graphicFrameLocks noGrp="1"/>
          </p:cNvGraphicFramePr>
          <p:nvPr>
            <p:extLst>
              <p:ext uri="{D42A27DB-BD31-4B8C-83A1-F6EECF244321}">
                <p14:modId xmlns:p14="http://schemas.microsoft.com/office/powerpoint/2010/main" val="4074456720"/>
              </p:ext>
            </p:extLst>
          </p:nvPr>
        </p:nvGraphicFramePr>
        <p:xfrm>
          <a:off x="3851563" y="581891"/>
          <a:ext cx="7770255" cy="5489697"/>
        </p:xfrm>
        <a:graphic>
          <a:graphicData uri="http://schemas.openxmlformats.org/drawingml/2006/table">
            <a:tbl>
              <a:tblPr firstRow="1" bandRow="1">
                <a:tableStyleId>{5C22544A-7EE6-4342-B048-85BDC9FD1C3A}</a:tableStyleId>
              </a:tblPr>
              <a:tblGrid>
                <a:gridCol w="605000">
                  <a:extLst>
                    <a:ext uri="{9D8B030D-6E8A-4147-A177-3AD203B41FA5}">
                      <a16:colId xmlns:a16="http://schemas.microsoft.com/office/drawing/2014/main" val="1010960956"/>
                    </a:ext>
                  </a:extLst>
                </a:gridCol>
                <a:gridCol w="2131367">
                  <a:extLst>
                    <a:ext uri="{9D8B030D-6E8A-4147-A177-3AD203B41FA5}">
                      <a16:colId xmlns:a16="http://schemas.microsoft.com/office/drawing/2014/main" val="1136241705"/>
                    </a:ext>
                  </a:extLst>
                </a:gridCol>
                <a:gridCol w="1489361">
                  <a:extLst>
                    <a:ext uri="{9D8B030D-6E8A-4147-A177-3AD203B41FA5}">
                      <a16:colId xmlns:a16="http://schemas.microsoft.com/office/drawing/2014/main" val="269168637"/>
                    </a:ext>
                  </a:extLst>
                </a:gridCol>
                <a:gridCol w="1714500">
                  <a:extLst>
                    <a:ext uri="{9D8B030D-6E8A-4147-A177-3AD203B41FA5}">
                      <a16:colId xmlns:a16="http://schemas.microsoft.com/office/drawing/2014/main" val="224779187"/>
                    </a:ext>
                  </a:extLst>
                </a:gridCol>
                <a:gridCol w="865907">
                  <a:extLst>
                    <a:ext uri="{9D8B030D-6E8A-4147-A177-3AD203B41FA5}">
                      <a16:colId xmlns:a16="http://schemas.microsoft.com/office/drawing/2014/main" val="2101822270"/>
                    </a:ext>
                  </a:extLst>
                </a:gridCol>
                <a:gridCol w="964120">
                  <a:extLst>
                    <a:ext uri="{9D8B030D-6E8A-4147-A177-3AD203B41FA5}">
                      <a16:colId xmlns:a16="http://schemas.microsoft.com/office/drawing/2014/main" val="2510025237"/>
                    </a:ext>
                  </a:extLst>
                </a:gridCol>
              </a:tblGrid>
              <a:tr h="752481">
                <a:tc>
                  <a:txBody>
                    <a:bodyPr/>
                    <a:lstStyle/>
                    <a:p>
                      <a:endParaRPr lang="en-US"/>
                    </a:p>
                  </a:txBody>
                  <a:tcPr/>
                </a:tc>
                <a:tc>
                  <a:txBody>
                    <a:bodyPr/>
                    <a:lstStyle/>
                    <a:p>
                      <a:r>
                        <a:rPr lang="en-US" err="1">
                          <a:latin typeface="KievitOT-Regular" panose="020B0504030101020102" pitchFamily="34" charset="0"/>
                        </a:rPr>
                        <a:t>Verplichting</a:t>
                      </a:r>
                    </a:p>
                  </a:txBody>
                  <a:tcPr/>
                </a:tc>
                <a:tc>
                  <a:txBody>
                    <a:bodyPr/>
                    <a:lstStyle/>
                    <a:p>
                      <a:r>
                        <a:rPr lang="en-US" dirty="0">
                          <a:latin typeface="KievitOT-Regular" panose="020B0504030101020102" pitchFamily="34" charset="0"/>
                        </a:rPr>
                        <a:t>Eis</a:t>
                      </a:r>
                    </a:p>
                  </a:txBody>
                  <a:tcPr/>
                </a:tc>
                <a:tc>
                  <a:txBody>
                    <a:bodyPr/>
                    <a:lstStyle/>
                    <a:p>
                      <a:r>
                        <a:rPr lang="en-US" err="1">
                          <a:latin typeface="KievitOT-Regular" panose="020B0504030101020102" pitchFamily="34" charset="0"/>
                        </a:rPr>
                        <a:t>Gerealiseerd</a:t>
                      </a:r>
                      <a:r>
                        <a:rPr lang="en-US" dirty="0">
                          <a:latin typeface="KievitOT-Regular" panose="020B0504030101020102" pitchFamily="34" charset="0"/>
                        </a:rPr>
                        <a:t> </a:t>
                      </a:r>
                      <a:r>
                        <a:rPr lang="en-US" err="1">
                          <a:latin typeface="KievitOT-Regular" panose="020B0504030101020102" pitchFamily="34" charset="0"/>
                        </a:rPr>
                        <a:t>totaal</a:t>
                      </a:r>
                      <a:endParaRPr lang="en-US">
                        <a:latin typeface="KievitOT-Regular" panose="020B0504030101020102" pitchFamily="34" charset="0"/>
                      </a:endParaRPr>
                    </a:p>
                  </a:txBody>
                  <a:tcPr/>
                </a:tc>
                <a:tc>
                  <a:txBody>
                    <a:bodyPr/>
                    <a:lstStyle/>
                    <a:p>
                      <a:r>
                        <a:rPr lang="en-US" dirty="0">
                          <a:latin typeface="KievitOT-Regular" panose="020B0504030101020102" pitchFamily="34" charset="0"/>
                        </a:rPr>
                        <a:t>Spoor 2</a:t>
                      </a:r>
                    </a:p>
                  </a:txBody>
                  <a:tcPr/>
                </a:tc>
                <a:tc>
                  <a:txBody>
                    <a:bodyPr/>
                    <a:lstStyle/>
                    <a:p>
                      <a:pPr lvl="0">
                        <a:buNone/>
                      </a:pPr>
                      <a:r>
                        <a:rPr lang="en-US" dirty="0">
                          <a:latin typeface="KievitOT-Regular" panose="020B0504030101020102" pitchFamily="34" charset="0"/>
                        </a:rPr>
                        <a:t>Spoor 3</a:t>
                      </a:r>
                    </a:p>
                  </a:txBody>
                  <a:tcPr/>
                </a:tc>
                <a:extLst>
                  <a:ext uri="{0D108BD9-81ED-4DB2-BD59-A6C34878D82A}">
                    <a16:rowId xmlns:a16="http://schemas.microsoft.com/office/drawing/2014/main" val="2142887329"/>
                  </a:ext>
                </a:extLst>
              </a:tr>
              <a:tr h="1180029">
                <a:tc>
                  <a:txBody>
                    <a:bodyPr/>
                    <a:lstStyle/>
                    <a:p>
                      <a:r>
                        <a:rPr lang="en-US" dirty="0"/>
                        <a:t>1.</a:t>
                      </a:r>
                    </a:p>
                  </a:txBody>
                  <a:tcPr/>
                </a:tc>
                <a:tc>
                  <a:txBody>
                    <a:bodyPr/>
                    <a:lstStyle/>
                    <a:p>
                      <a:pPr lvl="0">
                        <a:lnSpc>
                          <a:spcPct val="107000"/>
                        </a:lnSpc>
                        <a:spcAft>
                          <a:spcPts val="800"/>
                        </a:spcAft>
                        <a:buNone/>
                      </a:pPr>
                      <a:r>
                        <a:rPr lang="nl-NL" sz="1800" b="0" i="0" u="none" strike="noStrike" noProof="0" dirty="0">
                          <a:solidFill>
                            <a:srgbClr val="000000"/>
                          </a:solidFill>
                          <a:latin typeface="KievitOT-Regular" panose="020B0504030101020102" pitchFamily="34" charset="0"/>
                        </a:rPr>
                        <a:t>Gesprekken over </a:t>
                      </a:r>
                      <a:endParaRPr lang="en-US" sz="1800" b="0" i="0" u="none" strike="noStrike" noProof="0">
                        <a:solidFill>
                          <a:srgbClr val="000000"/>
                        </a:solidFill>
                        <a:latin typeface="KievitOT-Regular" panose="020B0504030101020102" pitchFamily="34" charset="0"/>
                      </a:endParaRPr>
                    </a:p>
                    <a:p>
                      <a:pPr lvl="0">
                        <a:lnSpc>
                          <a:spcPct val="107000"/>
                        </a:lnSpc>
                        <a:spcAft>
                          <a:spcPts val="800"/>
                        </a:spcAft>
                        <a:buNone/>
                      </a:pPr>
                      <a:r>
                        <a:rPr lang="nl-NL" sz="1800" b="0" i="0" u="none" strike="noStrike" noProof="0" dirty="0">
                          <a:solidFill>
                            <a:srgbClr val="000000"/>
                          </a:solidFill>
                          <a:latin typeface="KievitOT-Regular" panose="020B0504030101020102" pitchFamily="34" charset="0"/>
                        </a:rPr>
                        <a:t>Taalbewustzijn</a:t>
                      </a:r>
                      <a:endParaRPr lang="en-US" i="0">
                        <a:latin typeface="KievitOT-Regular" panose="020B0504030101020102" pitchFamily="34" charset="0"/>
                      </a:endParaRPr>
                    </a:p>
                  </a:txBody>
                  <a:tcPr/>
                </a:tc>
                <a:tc>
                  <a:txBody>
                    <a:bodyPr/>
                    <a:lstStyle/>
                    <a:p>
                      <a:pPr lvl="0">
                        <a:buNone/>
                      </a:pPr>
                      <a:r>
                        <a:rPr lang="nl-NL" sz="1800" b="0" i="0" u="none" strike="noStrike" noProof="0" dirty="0">
                          <a:solidFill>
                            <a:srgbClr val="000000"/>
                          </a:solidFill>
                          <a:latin typeface="KievitOT-Regular" panose="020B0504030101020102" pitchFamily="34" charset="0"/>
                        </a:rPr>
                        <a:t>Minimaal 550 gesprekken</a:t>
                      </a:r>
                      <a:endParaRPr lang="en-US" i="0">
                        <a:latin typeface="KievitOT-Regular" panose="020B0504030101020102" pitchFamily="34" charset="0"/>
                      </a:endParaRPr>
                    </a:p>
                  </a:txBody>
                  <a:tcPr/>
                </a:tc>
                <a:tc>
                  <a:txBody>
                    <a:bodyPr/>
                    <a:lstStyle/>
                    <a:p>
                      <a:pPr lvl="0">
                        <a:buNone/>
                      </a:pPr>
                      <a:r>
                        <a:rPr lang="nl-NL" sz="1800" b="0" i="0" u="none" strike="noStrike" noProof="0" dirty="0">
                          <a:solidFill>
                            <a:srgbClr val="000000"/>
                          </a:solidFill>
                          <a:latin typeface="KievitOT-Regular" panose="020B0504030101020102" pitchFamily="34" charset="0"/>
                        </a:rPr>
                        <a:t>3196 gesprekken </a:t>
                      </a:r>
                      <a:endParaRPr lang="en-US" i="0">
                        <a:latin typeface="KievitOT-Regular" panose="020B0504030101020102" pitchFamily="34" charset="0"/>
                      </a:endParaRPr>
                    </a:p>
                  </a:txBody>
                  <a:tcPr/>
                </a:tc>
                <a:tc>
                  <a:txBody>
                    <a:bodyPr/>
                    <a:lstStyle/>
                    <a:p>
                      <a:pPr lvl="0">
                        <a:buNone/>
                      </a:pPr>
                      <a:r>
                        <a:rPr lang="nl-NL" sz="1800" b="0" i="0" u="none" strike="noStrike" noProof="0" dirty="0">
                          <a:solidFill>
                            <a:srgbClr val="000000"/>
                          </a:solidFill>
                          <a:latin typeface="KievitOT-Regular" panose="020B0504030101020102" pitchFamily="34" charset="0"/>
                        </a:rPr>
                        <a:t>1942 </a:t>
                      </a:r>
                      <a:endParaRPr lang="en-US" i="0">
                        <a:latin typeface="KievitOT-Regular" panose="020B0504030101020102" pitchFamily="34" charset="0"/>
                      </a:endParaRPr>
                    </a:p>
                  </a:txBody>
                  <a:tcPr/>
                </a:tc>
                <a:tc>
                  <a:txBody>
                    <a:bodyPr/>
                    <a:lstStyle/>
                    <a:p>
                      <a:pPr lvl="0">
                        <a:buNone/>
                      </a:pPr>
                      <a:r>
                        <a:rPr lang="nl-NL" sz="1800" b="0" i="0" u="none" strike="noStrike" noProof="0" dirty="0">
                          <a:solidFill>
                            <a:srgbClr val="000000"/>
                          </a:solidFill>
                          <a:latin typeface="KievitOT-Regular" panose="020B0504030101020102" pitchFamily="34" charset="0"/>
                        </a:rPr>
                        <a:t>1947</a:t>
                      </a:r>
                      <a:endParaRPr lang="en-US" i="0">
                        <a:latin typeface="KievitOT-Regular" panose="020B0504030101020102" pitchFamily="34" charset="0"/>
                      </a:endParaRPr>
                    </a:p>
                  </a:txBody>
                  <a:tcPr/>
                </a:tc>
                <a:extLst>
                  <a:ext uri="{0D108BD9-81ED-4DB2-BD59-A6C34878D82A}">
                    <a16:rowId xmlns:a16="http://schemas.microsoft.com/office/drawing/2014/main" val="2687713652"/>
                  </a:ext>
                </a:extLst>
              </a:tr>
              <a:tr h="1453658">
                <a:tc>
                  <a:txBody>
                    <a:bodyPr/>
                    <a:lstStyle/>
                    <a:p>
                      <a:r>
                        <a:rPr lang="en-US" dirty="0"/>
                        <a:t>2.</a:t>
                      </a:r>
                    </a:p>
                  </a:txBody>
                  <a:tcPr/>
                </a:tc>
                <a:tc>
                  <a:txBody>
                    <a:bodyPr/>
                    <a:lstStyle/>
                    <a:p>
                      <a:pPr lvl="0">
                        <a:lnSpc>
                          <a:spcPct val="107000"/>
                        </a:lnSpc>
                        <a:spcAft>
                          <a:spcPts val="800"/>
                        </a:spcAft>
                        <a:buNone/>
                      </a:pPr>
                      <a:r>
                        <a:rPr lang="nl-NL" sz="1800" b="0" i="0" u="none" strike="noStrike" noProof="0" dirty="0">
                          <a:solidFill>
                            <a:srgbClr val="000000"/>
                          </a:solidFill>
                          <a:latin typeface="KievitOT-Regular" panose="020B0504030101020102" pitchFamily="34" charset="0"/>
                        </a:rPr>
                        <a:t>Taalinterventies </a:t>
                      </a:r>
                      <a:endParaRPr lang="en-US" sz="1800" b="0" i="0" u="none" strike="noStrike" noProof="0">
                        <a:solidFill>
                          <a:srgbClr val="000000"/>
                        </a:solidFill>
                        <a:latin typeface="KievitOT-Regular" panose="020B0504030101020102" pitchFamily="34" charset="0"/>
                      </a:endParaRPr>
                    </a:p>
                    <a:p>
                      <a:pPr lvl="0">
                        <a:lnSpc>
                          <a:spcPct val="107000"/>
                        </a:lnSpc>
                        <a:spcAft>
                          <a:spcPts val="800"/>
                        </a:spcAft>
                        <a:buNone/>
                      </a:pPr>
                      <a:r>
                        <a:rPr lang="nl-NL" sz="1800" b="0" i="0" u="none" strike="noStrike" noProof="0" dirty="0">
                          <a:solidFill>
                            <a:srgbClr val="000000"/>
                          </a:solidFill>
                          <a:latin typeface="KievitOT-Regular" panose="020B0504030101020102" pitchFamily="34" charset="0"/>
                        </a:rPr>
                        <a:t>(max 3 afspraken per gezin)</a:t>
                      </a:r>
                      <a:endParaRPr lang="en-US" i="0">
                        <a:latin typeface="KievitOT-Regular" panose="020B0504030101020102" pitchFamily="34" charset="0"/>
                      </a:endParaRPr>
                    </a:p>
                  </a:txBody>
                  <a:tcPr/>
                </a:tc>
                <a:tc>
                  <a:txBody>
                    <a:bodyPr/>
                    <a:lstStyle/>
                    <a:p>
                      <a:pPr lvl="0">
                        <a:lnSpc>
                          <a:spcPct val="107000"/>
                        </a:lnSpc>
                        <a:spcAft>
                          <a:spcPts val="800"/>
                        </a:spcAft>
                        <a:buNone/>
                      </a:pPr>
                      <a:r>
                        <a:rPr lang="nl-NL" sz="1800" b="0" i="0" u="none" strike="noStrike" noProof="0" dirty="0">
                          <a:solidFill>
                            <a:srgbClr val="000000"/>
                          </a:solidFill>
                          <a:latin typeface="KievitOT-Regular" panose="020B0504030101020102" pitchFamily="34" charset="0"/>
                        </a:rPr>
                        <a:t>Minimaal 120</a:t>
                      </a:r>
                      <a:endParaRPr lang="en-US" sz="1800" b="0" i="0" u="none" strike="noStrike" noProof="0">
                        <a:solidFill>
                          <a:srgbClr val="000000"/>
                        </a:solidFill>
                        <a:latin typeface="KievitOT-Regular" panose="020B0504030101020102" pitchFamily="34" charset="0"/>
                      </a:endParaRPr>
                    </a:p>
                    <a:p>
                      <a:pPr lvl="0">
                        <a:lnSpc>
                          <a:spcPct val="107000"/>
                        </a:lnSpc>
                        <a:spcAft>
                          <a:spcPts val="800"/>
                        </a:spcAft>
                        <a:buNone/>
                      </a:pPr>
                      <a:r>
                        <a:rPr lang="nl-NL" sz="1800" b="0" i="0" u="none" strike="noStrike" noProof="0" dirty="0">
                          <a:solidFill>
                            <a:srgbClr val="000000"/>
                          </a:solidFill>
                          <a:latin typeface="KievitOT-Regular" panose="020B0504030101020102" pitchFamily="34" charset="0"/>
                        </a:rPr>
                        <a:t>interventies</a:t>
                      </a:r>
                      <a:endParaRPr lang="en-US" i="0">
                        <a:latin typeface="KievitOT-Regular" panose="020B0504030101020102" pitchFamily="34" charset="0"/>
                      </a:endParaRPr>
                    </a:p>
                  </a:txBody>
                  <a:tcPr/>
                </a:tc>
                <a:tc>
                  <a:txBody>
                    <a:bodyPr/>
                    <a:lstStyle/>
                    <a:p>
                      <a:pPr lvl="0">
                        <a:buNone/>
                      </a:pPr>
                      <a:r>
                        <a:rPr lang="nl-NL" sz="1800" b="0" i="0" u="none" strike="noStrike" noProof="0" dirty="0">
                          <a:solidFill>
                            <a:srgbClr val="000000"/>
                          </a:solidFill>
                          <a:latin typeface="KievitOT-Regular" panose="020B0504030101020102" pitchFamily="34" charset="0"/>
                        </a:rPr>
                        <a:t>546 interventies </a:t>
                      </a:r>
                      <a:endParaRPr lang="en-US" i="0">
                        <a:latin typeface="KievitOT-Regular" panose="020B0504030101020102" pitchFamily="34" charset="0"/>
                      </a:endParaRPr>
                    </a:p>
                  </a:txBody>
                  <a:tcPr/>
                </a:tc>
                <a:tc>
                  <a:txBody>
                    <a:bodyPr/>
                    <a:lstStyle/>
                    <a:p>
                      <a:pPr lvl="0">
                        <a:buNone/>
                      </a:pPr>
                      <a:r>
                        <a:rPr lang="nl-NL" sz="1800" b="0" i="0" u="none" strike="noStrike" noProof="0" dirty="0">
                          <a:solidFill>
                            <a:srgbClr val="000000"/>
                          </a:solidFill>
                          <a:latin typeface="KievitOT-Regular" panose="020B0504030101020102" pitchFamily="34" charset="0"/>
                        </a:rPr>
                        <a:t>290</a:t>
                      </a:r>
                      <a:endParaRPr lang="en-US" i="0">
                        <a:latin typeface="KievitOT-Regular" panose="020B0504030101020102" pitchFamily="34" charset="0"/>
                      </a:endParaRPr>
                    </a:p>
                  </a:txBody>
                  <a:tcPr/>
                </a:tc>
                <a:tc>
                  <a:txBody>
                    <a:bodyPr/>
                    <a:lstStyle/>
                    <a:p>
                      <a:pPr lvl="0">
                        <a:buNone/>
                      </a:pPr>
                      <a:r>
                        <a:rPr lang="nl-NL" sz="1800" b="0" i="0" u="none" strike="noStrike" noProof="0" dirty="0">
                          <a:solidFill>
                            <a:srgbClr val="000000"/>
                          </a:solidFill>
                          <a:latin typeface="KievitOT-Regular" panose="020B0504030101020102" pitchFamily="34" charset="0"/>
                        </a:rPr>
                        <a:t>256</a:t>
                      </a:r>
                      <a:endParaRPr lang="en-US" i="0">
                        <a:latin typeface="KievitOT-Regular" panose="020B0504030101020102" pitchFamily="34" charset="0"/>
                      </a:endParaRPr>
                    </a:p>
                  </a:txBody>
                  <a:tcPr/>
                </a:tc>
                <a:extLst>
                  <a:ext uri="{0D108BD9-81ED-4DB2-BD59-A6C34878D82A}">
                    <a16:rowId xmlns:a16="http://schemas.microsoft.com/office/drawing/2014/main" val="3940168449"/>
                  </a:ext>
                </a:extLst>
              </a:tr>
              <a:tr h="752481">
                <a:tc>
                  <a:txBody>
                    <a:bodyPr/>
                    <a:lstStyle/>
                    <a:p>
                      <a:r>
                        <a:rPr lang="en-US" dirty="0"/>
                        <a:t>3.</a:t>
                      </a:r>
                    </a:p>
                  </a:txBody>
                  <a:tcPr/>
                </a:tc>
                <a:tc>
                  <a:txBody>
                    <a:bodyPr/>
                    <a:lstStyle/>
                    <a:p>
                      <a:pPr lvl="0">
                        <a:buNone/>
                      </a:pPr>
                      <a:r>
                        <a:rPr lang="nl-NL" sz="1800" b="0" i="0" u="none" strike="noStrike" noProof="0" err="1">
                          <a:solidFill>
                            <a:srgbClr val="000000"/>
                          </a:solidFill>
                          <a:latin typeface="KievitOT-Regular" panose="020B0504030101020102" pitchFamily="34" charset="0"/>
                        </a:rPr>
                        <a:t>VoorleesExpress</a:t>
                      </a:r>
                      <a:endParaRPr lang="en-US" i="0">
                        <a:latin typeface="KievitOT-Regular" panose="020B0504030101020102" pitchFamily="34" charset="0"/>
                      </a:endParaRPr>
                    </a:p>
                  </a:txBody>
                  <a:tcPr/>
                </a:tc>
                <a:tc>
                  <a:txBody>
                    <a:bodyPr/>
                    <a:lstStyle/>
                    <a:p>
                      <a:pPr lvl="0">
                        <a:buNone/>
                      </a:pPr>
                      <a:r>
                        <a:rPr lang="nl-NL" sz="1800" b="0" i="0" u="none" strike="noStrike" noProof="0" dirty="0">
                          <a:solidFill>
                            <a:srgbClr val="000000"/>
                          </a:solidFill>
                          <a:latin typeface="KievitOT-Regular" panose="020B0504030101020102" pitchFamily="34" charset="0"/>
                        </a:rPr>
                        <a:t>Minimaal 95</a:t>
                      </a:r>
                      <a:endParaRPr lang="en-US" i="0">
                        <a:latin typeface="KievitOT-Regular" panose="020B0504030101020102" pitchFamily="34" charset="0"/>
                      </a:endParaRPr>
                    </a:p>
                  </a:txBody>
                  <a:tcPr/>
                </a:tc>
                <a:tc>
                  <a:txBody>
                    <a:bodyPr/>
                    <a:lstStyle/>
                    <a:p>
                      <a:pPr lvl="0">
                        <a:buNone/>
                      </a:pPr>
                      <a:r>
                        <a:rPr lang="nl-NL" sz="1800" b="0" i="0" u="none" strike="noStrike" noProof="0" dirty="0">
                          <a:solidFill>
                            <a:srgbClr val="000000"/>
                          </a:solidFill>
                          <a:latin typeface="KievitOT-Regular" panose="020B0504030101020102" pitchFamily="34" charset="0"/>
                        </a:rPr>
                        <a:t>95 gezinnen</a:t>
                      </a:r>
                      <a:endParaRPr lang="en-US" i="0" dirty="0">
                        <a:latin typeface="KievitOT-Regular" panose="020B0504030101020102" pitchFamily="34" charset="0"/>
                      </a:endParaRPr>
                    </a:p>
                  </a:txBody>
                  <a:tcPr/>
                </a:tc>
                <a:tc>
                  <a:txBody>
                    <a:bodyPr/>
                    <a:lstStyle/>
                    <a:p>
                      <a:r>
                        <a:rPr lang="en-US" i="0" dirty="0">
                          <a:latin typeface="KievitOT-Regular" panose="020B0504030101020102" pitchFamily="34" charset="0"/>
                        </a:rPr>
                        <a:t>n.v.t.</a:t>
                      </a:r>
                    </a:p>
                  </a:txBody>
                  <a:tcPr/>
                </a:tc>
                <a:tc>
                  <a:txBody>
                    <a:bodyPr/>
                    <a:lstStyle/>
                    <a:p>
                      <a:pPr lvl="0">
                        <a:buNone/>
                      </a:pPr>
                      <a:r>
                        <a:rPr lang="en-US" i="0" dirty="0">
                          <a:latin typeface="KievitOT-Regular" panose="020B0504030101020102" pitchFamily="34" charset="0"/>
                        </a:rPr>
                        <a:t>n.v.t.</a:t>
                      </a:r>
                    </a:p>
                  </a:txBody>
                  <a:tcPr/>
                </a:tc>
                <a:extLst>
                  <a:ext uri="{0D108BD9-81ED-4DB2-BD59-A6C34878D82A}">
                    <a16:rowId xmlns:a16="http://schemas.microsoft.com/office/drawing/2014/main" val="3402696611"/>
                  </a:ext>
                </a:extLst>
              </a:tr>
              <a:tr h="1351048">
                <a:tc>
                  <a:txBody>
                    <a:bodyPr/>
                    <a:lstStyle/>
                    <a:p>
                      <a:r>
                        <a:rPr lang="en-US" dirty="0"/>
                        <a:t>4.</a:t>
                      </a:r>
                    </a:p>
                  </a:txBody>
                  <a:tcPr/>
                </a:tc>
                <a:tc>
                  <a:txBody>
                    <a:bodyPr/>
                    <a:lstStyle/>
                    <a:p>
                      <a:pPr lvl="0">
                        <a:buNone/>
                      </a:pPr>
                      <a:r>
                        <a:rPr lang="nl-NL" sz="1800" b="0" i="0" u="none" strike="noStrike" noProof="0" dirty="0">
                          <a:solidFill>
                            <a:srgbClr val="000000"/>
                          </a:solidFill>
                          <a:latin typeface="KievitOT-Regular" panose="020B0504030101020102" pitchFamily="34" charset="0"/>
                        </a:rPr>
                        <a:t>Intensieve taalondersteuning</a:t>
                      </a:r>
                      <a:endParaRPr lang="en-US" i="0">
                        <a:latin typeface="KievitOT-Regular" panose="020B0504030101020102" pitchFamily="34" charset="0"/>
                      </a:endParaRPr>
                    </a:p>
                  </a:txBody>
                  <a:tcPr/>
                </a:tc>
                <a:tc>
                  <a:txBody>
                    <a:bodyPr/>
                    <a:lstStyle/>
                    <a:p>
                      <a:pPr lvl="0">
                        <a:lnSpc>
                          <a:spcPct val="107000"/>
                        </a:lnSpc>
                        <a:spcAft>
                          <a:spcPts val="800"/>
                        </a:spcAft>
                        <a:buNone/>
                      </a:pPr>
                      <a:r>
                        <a:rPr lang="nl-NL" sz="1800" b="0" i="0" u="none" strike="noStrike" noProof="0" dirty="0">
                          <a:solidFill>
                            <a:srgbClr val="000000"/>
                          </a:solidFill>
                          <a:latin typeface="KievitOT-Regular" panose="020B0504030101020102" pitchFamily="34" charset="0"/>
                        </a:rPr>
                        <a:t>Minimaal 20</a:t>
                      </a:r>
                      <a:endParaRPr lang="en-US" sz="1800" b="0" i="0" u="none" strike="noStrike" noProof="0">
                        <a:solidFill>
                          <a:srgbClr val="000000"/>
                        </a:solidFill>
                        <a:latin typeface="KievitOT-Regular" panose="020B0504030101020102" pitchFamily="34" charset="0"/>
                      </a:endParaRPr>
                    </a:p>
                    <a:p>
                      <a:pPr lvl="0">
                        <a:lnSpc>
                          <a:spcPct val="107000"/>
                        </a:lnSpc>
                        <a:spcAft>
                          <a:spcPts val="800"/>
                        </a:spcAft>
                        <a:buNone/>
                      </a:pPr>
                      <a:r>
                        <a:rPr lang="nl-NL" sz="1800" b="0" i="0" u="none" strike="noStrike" noProof="0" dirty="0">
                          <a:solidFill>
                            <a:srgbClr val="000000"/>
                          </a:solidFill>
                          <a:latin typeface="KievitOT-Regular" panose="020B0504030101020102" pitchFamily="34" charset="0"/>
                        </a:rPr>
                        <a:t>Gezinnen</a:t>
                      </a:r>
                      <a:endParaRPr lang="en-US" i="0">
                        <a:latin typeface="KievitOT-Regular" panose="020B0504030101020102" pitchFamily="34" charset="0"/>
                      </a:endParaRPr>
                    </a:p>
                  </a:txBody>
                  <a:tcPr/>
                </a:tc>
                <a:tc>
                  <a:txBody>
                    <a:bodyPr/>
                    <a:lstStyle/>
                    <a:p>
                      <a:pPr lvl="0">
                        <a:buNone/>
                      </a:pPr>
                      <a:r>
                        <a:rPr lang="nl-NL" sz="1800" b="0" i="0" u="none" strike="noStrike" noProof="0" dirty="0">
                          <a:solidFill>
                            <a:srgbClr val="000000"/>
                          </a:solidFill>
                          <a:latin typeface="KievitOT-Regular" panose="020B0504030101020102" pitchFamily="34" charset="0"/>
                        </a:rPr>
                        <a:t>63 gezinnen </a:t>
                      </a:r>
                      <a:endParaRPr lang="en-US" i="0" dirty="0">
                        <a:latin typeface="KievitOT-Regular" panose="020B0504030101020102" pitchFamily="34" charset="0"/>
                      </a:endParaRPr>
                    </a:p>
                  </a:txBody>
                  <a:tcPr/>
                </a:tc>
                <a:tc>
                  <a:txBody>
                    <a:bodyPr/>
                    <a:lstStyle/>
                    <a:p>
                      <a:r>
                        <a:rPr lang="en-US" i="0" dirty="0">
                          <a:latin typeface="KievitOT-Regular" panose="020B0504030101020102" pitchFamily="34" charset="0"/>
                        </a:rPr>
                        <a:t>20</a:t>
                      </a:r>
                    </a:p>
                  </a:txBody>
                  <a:tcPr/>
                </a:tc>
                <a:tc>
                  <a:txBody>
                    <a:bodyPr/>
                    <a:lstStyle/>
                    <a:p>
                      <a:pPr lvl="0">
                        <a:buNone/>
                      </a:pPr>
                      <a:r>
                        <a:rPr lang="en-US" i="0" dirty="0">
                          <a:latin typeface="KievitOT-Regular" panose="020B0504030101020102" pitchFamily="34" charset="0"/>
                        </a:rPr>
                        <a:t>43</a:t>
                      </a:r>
                    </a:p>
                  </a:txBody>
                  <a:tcPr/>
                </a:tc>
                <a:extLst>
                  <a:ext uri="{0D108BD9-81ED-4DB2-BD59-A6C34878D82A}">
                    <a16:rowId xmlns:a16="http://schemas.microsoft.com/office/drawing/2014/main" val="4042028061"/>
                  </a:ext>
                </a:extLst>
              </a:tr>
            </a:tbl>
          </a:graphicData>
        </a:graphic>
      </p:graphicFrame>
    </p:spTree>
    <p:extLst>
      <p:ext uri="{BB962C8B-B14F-4D97-AF65-F5344CB8AC3E}">
        <p14:creationId xmlns:p14="http://schemas.microsoft.com/office/powerpoint/2010/main" val="3565715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B4514-8BA6-263C-48E7-1124DF722F4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626768A-AB9F-548F-CDD2-4B6E94FB9388}"/>
              </a:ext>
            </a:extLst>
          </p:cNvPr>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C2E7E9"/>
          </a:solidFill>
        </p:spPr>
        <p:txBody>
          <a:bodyPr wrap="square" lIns="0" tIns="0" rIns="0" bIns="0" rtlCol="0"/>
          <a:lstStyle/>
          <a:p>
            <a:endParaRPr/>
          </a:p>
        </p:txBody>
      </p:sp>
      <p:sp>
        <p:nvSpPr>
          <p:cNvPr id="4" name="object 4">
            <a:extLst>
              <a:ext uri="{FF2B5EF4-FFF2-40B4-BE49-F238E27FC236}">
                <a16:creationId xmlns:a16="http://schemas.microsoft.com/office/drawing/2014/main" id="{1E607BBA-6AAF-5DA6-67EB-EF86646E2920}"/>
              </a:ext>
            </a:extLst>
          </p:cNvPr>
          <p:cNvSpPr txBox="1">
            <a:spLocks noGrp="1"/>
          </p:cNvSpPr>
          <p:nvPr>
            <p:ph type="title"/>
          </p:nvPr>
        </p:nvSpPr>
        <p:spPr>
          <a:xfrm>
            <a:off x="319810" y="476788"/>
            <a:ext cx="9233799" cy="1432443"/>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en-US" sz="5000" dirty="0">
                <a:latin typeface="Wilma-Base"/>
              </a:rPr>
              <a:t>Wie </a:t>
            </a:r>
            <a:r>
              <a:rPr lang="en-US" sz="5000" dirty="0" err="1">
                <a:latin typeface="Wilma-Base"/>
              </a:rPr>
              <a:t>zijn</a:t>
            </a:r>
            <a:r>
              <a:rPr lang="en-US" sz="5000" dirty="0">
                <a:latin typeface="Wilma-Base"/>
              </a:rPr>
              <a:t> het? </a:t>
            </a:r>
            <a:r>
              <a:rPr sz="5000" dirty="0">
                <a:solidFill>
                  <a:srgbClr val="E30513"/>
                </a:solidFill>
                <a:latin typeface="Wilma-Base"/>
              </a:rPr>
              <a:t>/</a:t>
            </a:r>
            <a:r>
              <a:rPr lang="nl-NL" sz="5000" dirty="0">
                <a:solidFill>
                  <a:srgbClr val="E30513"/>
                </a:solidFill>
                <a:latin typeface="Wilma-Base"/>
              </a:rPr>
              <a:t>  </a:t>
            </a:r>
            <a:r>
              <a:rPr lang="nl-NL" sz="5000" dirty="0">
                <a:latin typeface="Wilma-Base"/>
              </a:rPr>
              <a:t>wat doen zij?</a:t>
            </a:r>
            <a:br>
              <a:rPr lang="nl-NL" sz="5000" dirty="0">
                <a:latin typeface="Wilma-Base" panose="02000506020000020004" pitchFamily="2" charset="0"/>
              </a:rPr>
            </a:br>
            <a:endParaRPr lang="en-US" sz="5000">
              <a:latin typeface="Wilma-Base"/>
            </a:endParaRPr>
          </a:p>
        </p:txBody>
      </p:sp>
      <p:sp>
        <p:nvSpPr>
          <p:cNvPr id="15" name="object 15">
            <a:extLst>
              <a:ext uri="{FF2B5EF4-FFF2-40B4-BE49-F238E27FC236}">
                <a16:creationId xmlns:a16="http://schemas.microsoft.com/office/drawing/2014/main" id="{7C25557F-F13A-0558-ED64-90AD7F37CA85}"/>
              </a:ext>
            </a:extLst>
          </p:cNvPr>
          <p:cNvSpPr txBox="1"/>
          <p:nvPr/>
        </p:nvSpPr>
        <p:spPr>
          <a:xfrm>
            <a:off x="323273" y="1524877"/>
            <a:ext cx="10416944" cy="5530425"/>
          </a:xfrm>
          <a:prstGeom prst="rect">
            <a:avLst/>
          </a:prstGeom>
        </p:spPr>
        <p:txBody>
          <a:bodyPr vert="horz" wrap="square" lIns="0" tIns="43180" rIns="0" bIns="0" rtlCol="0" anchor="t">
            <a:spAutoFit/>
          </a:bodyPr>
          <a:lstStyle/>
          <a:p>
            <a:pPr marL="285750" indent="-285750">
              <a:lnSpc>
                <a:spcPct val="90000"/>
              </a:lnSpc>
              <a:spcBef>
                <a:spcPts val="1000"/>
              </a:spcBef>
              <a:buFont typeface="Arial"/>
              <a:buChar char="•"/>
            </a:pPr>
            <a:r>
              <a:rPr lang="nl-NL" sz="1900" spc="-10" dirty="0">
                <a:solidFill>
                  <a:srgbClr val="000000"/>
                </a:solidFill>
                <a:latin typeface="KievitOT-Regular" panose="020B0504030101020102" pitchFamily="34" charset="0"/>
                <a:cs typeface="Arial"/>
              </a:rPr>
              <a:t>1 programmaleider Gezinsgericht werken aan Taal</a:t>
            </a:r>
            <a:endParaRPr lang="en-US" sz="1900" spc="-10" dirty="0">
              <a:solidFill>
                <a:srgbClr val="000000"/>
              </a:solidFill>
              <a:latin typeface="KievitOT-Regular" panose="020B0504030101020102" pitchFamily="34" charset="0"/>
              <a:cs typeface="Arial"/>
            </a:endParaRPr>
          </a:p>
          <a:p>
            <a:pPr marL="285750" indent="-285750">
              <a:lnSpc>
                <a:spcPct val="90000"/>
              </a:lnSpc>
              <a:spcBef>
                <a:spcPts val="1000"/>
              </a:spcBef>
              <a:buFont typeface="Arial"/>
              <a:buChar char="•"/>
            </a:pPr>
            <a:r>
              <a:rPr lang="nl-NL" sz="1900" spc="-10" dirty="0">
                <a:solidFill>
                  <a:srgbClr val="000000"/>
                </a:solidFill>
                <a:latin typeface="KievitOT-Regular" panose="020B0504030101020102" pitchFamily="34" charset="0"/>
                <a:cs typeface="Arial"/>
              </a:rPr>
              <a:t>4 gezinsconsulenten Taal</a:t>
            </a:r>
            <a:endParaRPr lang="en-US" sz="1900" spc="-10" dirty="0">
              <a:solidFill>
                <a:srgbClr val="000000"/>
              </a:solidFill>
              <a:latin typeface="KievitOT-Regular" panose="020B0504030101020102" pitchFamily="34" charset="0"/>
              <a:cs typeface="Arial"/>
            </a:endParaRPr>
          </a:p>
          <a:p>
            <a:pPr marL="285750" indent="-285750">
              <a:lnSpc>
                <a:spcPct val="90000"/>
              </a:lnSpc>
              <a:spcBef>
                <a:spcPts val="1000"/>
              </a:spcBef>
              <a:buFont typeface="Arial"/>
              <a:buChar char="•"/>
            </a:pPr>
            <a:r>
              <a:rPr lang="nl-NL" sz="1900" spc="-10" dirty="0">
                <a:solidFill>
                  <a:srgbClr val="000000"/>
                </a:solidFill>
                <a:latin typeface="KievitOT-Regular" panose="020B0504030101020102" pitchFamily="34" charset="0"/>
                <a:cs typeface="Arial"/>
              </a:rPr>
              <a:t>Verbinding leesconsulenten VVE &amp; PO, Leesconsulenten VLE, consulenten basisvaardigheden</a:t>
            </a:r>
            <a:endParaRPr lang="en-US" dirty="0">
              <a:solidFill>
                <a:srgbClr val="000000"/>
              </a:solidFill>
              <a:latin typeface="KievitOT-Regular" panose="020B0504030101020102" pitchFamily="34" charset="0"/>
              <a:ea typeface="Calibri" panose="020F0502020204030204"/>
              <a:cs typeface="Calibri" panose="020F0502020204030204"/>
            </a:endParaRPr>
          </a:p>
          <a:p>
            <a:pPr marL="285750" indent="-285750">
              <a:lnSpc>
                <a:spcPct val="90000"/>
              </a:lnSpc>
              <a:spcBef>
                <a:spcPts val="1000"/>
              </a:spcBef>
              <a:buFont typeface="Arial"/>
              <a:buChar char="•"/>
            </a:pPr>
            <a:endParaRPr lang="nl-NL" sz="1900" spc="-10" dirty="0">
              <a:latin typeface="KievitOT-Regular" panose="020B0504030101020102" pitchFamily="34" charset="0"/>
              <a:cs typeface="Arial"/>
            </a:endParaRPr>
          </a:p>
          <a:p>
            <a:pPr marL="285750" indent="-285750">
              <a:lnSpc>
                <a:spcPct val="90000"/>
              </a:lnSpc>
              <a:spcBef>
                <a:spcPts val="1000"/>
              </a:spcBef>
              <a:buFont typeface="Arial"/>
              <a:buChar char="•"/>
            </a:pPr>
            <a:r>
              <a:rPr lang="nl-NL" sz="1900" spc="-10" dirty="0" err="1">
                <a:latin typeface="KievitOT-Regular" panose="020B0504030101020102" pitchFamily="34" charset="0"/>
                <a:cs typeface="Arial"/>
              </a:rPr>
              <a:t>Sjpruutcafés</a:t>
            </a:r>
            <a:r>
              <a:rPr lang="nl-NL" sz="1900" spc="-10" dirty="0">
                <a:latin typeface="KievitOT-Regular" panose="020B0504030101020102" pitchFamily="34" charset="0"/>
                <a:cs typeface="Arial"/>
              </a:rPr>
              <a:t> Heerlen (waarvan 2 in de bibliotheek)</a:t>
            </a:r>
            <a:endParaRPr lang="en-US" sz="1900" spc="-10" dirty="0">
              <a:latin typeface="KievitOT-Regular" panose="020B0504030101020102" pitchFamily="34" charset="0"/>
              <a:cs typeface="Arial"/>
            </a:endParaRPr>
          </a:p>
          <a:p>
            <a:pPr marL="285750" indent="-285750">
              <a:lnSpc>
                <a:spcPct val="90000"/>
              </a:lnSpc>
              <a:spcBef>
                <a:spcPts val="1000"/>
              </a:spcBef>
              <a:buFont typeface="Arial"/>
              <a:buChar char="•"/>
            </a:pPr>
            <a:r>
              <a:rPr lang="nl-NL" sz="1900" spc="-10" dirty="0">
                <a:latin typeface="KievitOT-Regular" panose="020B0504030101020102" pitchFamily="34" charset="0"/>
                <a:cs typeface="Arial"/>
              </a:rPr>
              <a:t>3 Consultatiebureaus Heerlen</a:t>
            </a:r>
            <a:endParaRPr lang="en-US" sz="1900" spc="-10" dirty="0">
              <a:latin typeface="KievitOT-Regular" panose="020B0504030101020102" pitchFamily="34" charset="0"/>
              <a:cs typeface="Arial"/>
            </a:endParaRPr>
          </a:p>
          <a:p>
            <a:pPr marL="285750" indent="-285750">
              <a:lnSpc>
                <a:spcPct val="90000"/>
              </a:lnSpc>
              <a:spcBef>
                <a:spcPts val="1000"/>
              </a:spcBef>
              <a:buFont typeface="Arial"/>
              <a:buChar char="•"/>
            </a:pPr>
            <a:r>
              <a:rPr lang="nl-NL" sz="1900" spc="-10" dirty="0">
                <a:latin typeface="KievitOT-Regular" panose="020B0504030101020102" pitchFamily="34" charset="0"/>
                <a:cs typeface="Arial"/>
              </a:rPr>
              <a:t>Peuteropvang Heerlen</a:t>
            </a:r>
            <a:endParaRPr lang="en-US" sz="1900" spc="-10" dirty="0">
              <a:latin typeface="KievitOT-Regular" panose="020B0504030101020102" pitchFamily="34" charset="0"/>
              <a:ea typeface="Cambria"/>
              <a:cs typeface="Arial"/>
            </a:endParaRPr>
          </a:p>
          <a:p>
            <a:pPr marL="285750" indent="-285750">
              <a:lnSpc>
                <a:spcPct val="90000"/>
              </a:lnSpc>
              <a:spcBef>
                <a:spcPts val="1000"/>
              </a:spcBef>
              <a:buFont typeface="Arial"/>
              <a:buChar char="•"/>
            </a:pPr>
            <a:r>
              <a:rPr lang="nl-NL" sz="1900" spc="-10" dirty="0">
                <a:latin typeface="KievitOT-Regular" panose="020B0504030101020102" pitchFamily="34" charset="0"/>
                <a:cs typeface="Arial"/>
              </a:rPr>
              <a:t>Baby babbels/baby biebtour &amp; </a:t>
            </a:r>
            <a:r>
              <a:rPr lang="nl-NL" sz="1900" spc="-10" dirty="0" err="1">
                <a:latin typeface="KievitOT-Regular" panose="020B0504030101020102" pitchFamily="34" charset="0"/>
                <a:cs typeface="Arial"/>
              </a:rPr>
              <a:t>boekstartdag</a:t>
            </a:r>
            <a:endParaRPr lang="nl-NL" sz="1900" spc="-10" dirty="0">
              <a:latin typeface="KievitOT-Regular" panose="020B0504030101020102" pitchFamily="34" charset="0"/>
              <a:cs typeface="Arial"/>
            </a:endParaRPr>
          </a:p>
          <a:p>
            <a:pPr marL="285750" indent="-285750">
              <a:lnSpc>
                <a:spcPct val="90000"/>
              </a:lnSpc>
              <a:spcBef>
                <a:spcPts val="1000"/>
              </a:spcBef>
              <a:buFont typeface="Arial"/>
              <a:buChar char="•"/>
            </a:pPr>
            <a:r>
              <a:rPr lang="nl-NL" sz="1900" spc="-10" dirty="0">
                <a:latin typeface="KievitOT-Regular" panose="020B0504030101020102" pitchFamily="34" charset="0"/>
                <a:cs typeface="Arial"/>
              </a:rPr>
              <a:t>3 </a:t>
            </a:r>
            <a:r>
              <a:rPr lang="nl-NL" sz="1900" spc="-10" dirty="0" err="1">
                <a:latin typeface="KievitOT-Regular" panose="020B0504030101020102" pitchFamily="34" charset="0"/>
                <a:cs typeface="Arial"/>
              </a:rPr>
              <a:t>Mamacafé’s</a:t>
            </a:r>
            <a:r>
              <a:rPr lang="nl-NL" sz="1900" spc="-10" dirty="0">
                <a:latin typeface="KievitOT-Regular" panose="020B0504030101020102" pitchFamily="34" charset="0"/>
                <a:cs typeface="Arial"/>
              </a:rPr>
              <a:t>.</a:t>
            </a:r>
            <a:endParaRPr lang="en-US" sz="1900" spc="-10" dirty="0">
              <a:latin typeface="KievitOT-Regular" panose="020B0504030101020102" pitchFamily="34" charset="0"/>
              <a:cs typeface="Arial"/>
            </a:endParaRPr>
          </a:p>
          <a:p>
            <a:pPr marL="285750" indent="-285750">
              <a:lnSpc>
                <a:spcPct val="90000"/>
              </a:lnSpc>
              <a:spcBef>
                <a:spcPts val="1000"/>
              </a:spcBef>
              <a:buFont typeface="Arial"/>
              <a:buChar char="•"/>
            </a:pPr>
            <a:r>
              <a:rPr lang="nl-NL" sz="1900" spc="-10" dirty="0">
                <a:latin typeface="KievitOT-Regular" panose="020B0504030101020102" pitchFamily="34" charset="0"/>
                <a:cs typeface="Arial"/>
              </a:rPr>
              <a:t>Maatwerktrajecten</a:t>
            </a:r>
            <a:endParaRPr lang="en-US" sz="1900" spc="-10" dirty="0">
              <a:latin typeface="KievitOT-Regular" panose="020B0504030101020102" pitchFamily="34" charset="0"/>
              <a:cs typeface="Arial"/>
            </a:endParaRPr>
          </a:p>
          <a:p>
            <a:pPr marL="285750" indent="-285750">
              <a:lnSpc>
                <a:spcPct val="90000"/>
              </a:lnSpc>
              <a:spcBef>
                <a:spcPts val="1000"/>
              </a:spcBef>
              <a:buFont typeface="Arial"/>
              <a:buChar char="•"/>
            </a:pPr>
            <a:endParaRPr lang="nl-NL" sz="1900" spc="-10" dirty="0">
              <a:latin typeface="KievitOT-Regular" panose="020B0504030101020102" pitchFamily="34" charset="0"/>
              <a:cs typeface="Arial"/>
            </a:endParaRPr>
          </a:p>
          <a:p>
            <a:pPr marL="285750" indent="-285750">
              <a:lnSpc>
                <a:spcPct val="90000"/>
              </a:lnSpc>
              <a:spcBef>
                <a:spcPts val="1000"/>
              </a:spcBef>
              <a:buFont typeface="Arial"/>
              <a:buChar char="•"/>
            </a:pPr>
            <a:r>
              <a:rPr lang="nl-NL" sz="1900" spc="-10" dirty="0">
                <a:latin typeface="KievitOT-Regular" panose="020B0504030101020102" pitchFamily="34" charset="0"/>
                <a:cs typeface="Segoe UI"/>
              </a:rPr>
              <a:t>Bewust maken van de kracht van taal, signaleren van taalproblematiek, zichtbaar zijn in de keten voor nauwe samenwerking uitvoering zorgprofessionals, warme doorverwijzing en toeleiding intern en extern</a:t>
            </a:r>
            <a:endParaRPr lang="en-US" sz="1900" spc="-10" dirty="0">
              <a:latin typeface="KievitOT-Regular" panose="020B0504030101020102" pitchFamily="34" charset="0"/>
              <a:cs typeface="Segoe UI"/>
            </a:endParaRPr>
          </a:p>
          <a:p>
            <a:pPr marL="285750" indent="-285750">
              <a:lnSpc>
                <a:spcPct val="90000"/>
              </a:lnSpc>
              <a:spcBef>
                <a:spcPts val="1000"/>
              </a:spcBef>
              <a:buFont typeface="Arial"/>
              <a:buChar char="•"/>
            </a:pPr>
            <a:endParaRPr lang="nl-NL" sz="1900" spc="-10" dirty="0">
              <a:latin typeface="KievitOT-Regular"/>
              <a:cs typeface="Arial"/>
            </a:endParaRPr>
          </a:p>
        </p:txBody>
      </p:sp>
      <p:grpSp>
        <p:nvGrpSpPr>
          <p:cNvPr id="16" name="object 2">
            <a:extLst>
              <a:ext uri="{FF2B5EF4-FFF2-40B4-BE49-F238E27FC236}">
                <a16:creationId xmlns:a16="http://schemas.microsoft.com/office/drawing/2014/main" id="{4EB1C322-9AB2-41CB-101B-40D24399F1B6}"/>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F91374A7-A6E6-309F-8C27-B58201E1A912}"/>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1EBDFF94-EA99-F0C3-D3F1-3F6446FAC0BF}"/>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945CB567-D11B-E116-F95A-29759A87FF00}"/>
                </a:ext>
              </a:extLst>
            </p:cNvPr>
            <p:cNvPicPr/>
            <p:nvPr/>
          </p:nvPicPr>
          <p:blipFill>
            <a:blip r:embed="rId2"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4F52A90D-5895-22E3-2D8A-C4A7A09C24A1}"/>
                </a:ext>
              </a:extLst>
            </p:cNvPr>
            <p:cNvPicPr/>
            <p:nvPr/>
          </p:nvPicPr>
          <p:blipFill>
            <a:blip r:embed="rId3"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F32DED16-85A5-E11E-540F-B075CEB5E087}"/>
                </a:ext>
              </a:extLst>
            </p:cNvPr>
            <p:cNvPicPr/>
            <p:nvPr/>
          </p:nvPicPr>
          <p:blipFill>
            <a:blip r:embed="rId4"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3447BBFC-2603-6D8D-E5FC-5F9C70B55FE8}"/>
                </a:ext>
              </a:extLst>
            </p:cNvPr>
            <p:cNvPicPr/>
            <p:nvPr/>
          </p:nvPicPr>
          <p:blipFill>
            <a:blip r:embed="rId5"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59BAD578-A91C-E936-BE68-F6758979E66A}"/>
                </a:ext>
              </a:extLst>
            </p:cNvPr>
            <p:cNvPicPr/>
            <p:nvPr/>
          </p:nvPicPr>
          <p:blipFill>
            <a:blip r:embed="rId6"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6A0BB548-4563-B2A8-FB85-2173BD9937F1}"/>
                </a:ext>
              </a:extLst>
            </p:cNvPr>
            <p:cNvPicPr/>
            <p:nvPr/>
          </p:nvPicPr>
          <p:blipFill>
            <a:blip r:embed="rId7" cstate="print"/>
            <a:stretch>
              <a:fillRect/>
            </a:stretch>
          </p:blipFill>
          <p:spPr>
            <a:xfrm>
              <a:off x="11837026" y="6381515"/>
              <a:ext cx="120243" cy="241896"/>
            </a:xfrm>
            <a:prstGeom prst="rect">
              <a:avLst/>
            </a:prstGeom>
          </p:spPr>
        </p:pic>
      </p:grpSp>
    </p:spTree>
    <p:extLst>
      <p:ext uri="{BB962C8B-B14F-4D97-AF65-F5344CB8AC3E}">
        <p14:creationId xmlns:p14="http://schemas.microsoft.com/office/powerpoint/2010/main" val="2955201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CC1C9-DD4A-881C-2494-14B7C59AD67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21B00B7-6495-F4D6-C4ED-EC502085AF68}"/>
              </a:ext>
            </a:extLst>
          </p:cNvPr>
          <p:cNvSpPr/>
          <p:nvPr/>
        </p:nvSpPr>
        <p:spPr>
          <a:xfrm>
            <a:off x="0" y="-110836"/>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A3C783"/>
          </a:solidFill>
        </p:spPr>
        <p:txBody>
          <a:bodyPr wrap="square" lIns="0" tIns="0" rIns="0" bIns="0" rtlCol="0" anchor="t"/>
          <a:lstStyle/>
          <a:p>
            <a:pPr marL="285750" lvl="0" indent="-285750" algn="ctr" rtl="0">
              <a:lnSpc>
                <a:spcPts val="1200"/>
              </a:lnSpc>
              <a:buFont typeface="Arial,Sans-Serif"/>
              <a:buChar char="•"/>
            </a:pPr>
            <a:endParaRPr lang="en-US" dirty="0">
              <a:solidFill>
                <a:srgbClr val="000000"/>
              </a:solidFill>
              <a:latin typeface="Wilma-Base"/>
              <a:cs typeface="Arial"/>
            </a:endParaRPr>
          </a:p>
        </p:txBody>
      </p:sp>
      <p:sp>
        <p:nvSpPr>
          <p:cNvPr id="4" name="object 4">
            <a:extLst>
              <a:ext uri="{FF2B5EF4-FFF2-40B4-BE49-F238E27FC236}">
                <a16:creationId xmlns:a16="http://schemas.microsoft.com/office/drawing/2014/main" id="{F184E8C6-4F6A-045C-BDE5-2CF8282AEE41}"/>
              </a:ext>
            </a:extLst>
          </p:cNvPr>
          <p:cNvSpPr txBox="1">
            <a:spLocks noGrp="1"/>
          </p:cNvSpPr>
          <p:nvPr>
            <p:ph type="title"/>
          </p:nvPr>
        </p:nvSpPr>
        <p:spPr>
          <a:xfrm>
            <a:off x="347518" y="255115"/>
            <a:ext cx="5576200" cy="791242"/>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nl-NL" sz="5000" dirty="0">
                <a:latin typeface="Wilma-Base"/>
              </a:rPr>
              <a:t>Cijfers Heerlen</a:t>
            </a:r>
            <a:r>
              <a:rPr lang="nl-NL" sz="5000" dirty="0">
                <a:solidFill>
                  <a:srgbClr val="E30513"/>
                </a:solidFill>
                <a:latin typeface="Wilma-Base"/>
              </a:rPr>
              <a:t> /</a:t>
            </a:r>
            <a:endParaRPr lang="nl-NL" sz="5000" dirty="0">
              <a:latin typeface="Wilma-Base"/>
            </a:endParaRPr>
          </a:p>
        </p:txBody>
      </p:sp>
      <p:sp>
        <p:nvSpPr>
          <p:cNvPr id="15" name="object 15">
            <a:extLst>
              <a:ext uri="{FF2B5EF4-FFF2-40B4-BE49-F238E27FC236}">
                <a16:creationId xmlns:a16="http://schemas.microsoft.com/office/drawing/2014/main" id="{267FD653-A0A3-0558-E4FF-4CA7DF78EE94}"/>
              </a:ext>
            </a:extLst>
          </p:cNvPr>
          <p:cNvSpPr txBox="1"/>
          <p:nvPr/>
        </p:nvSpPr>
        <p:spPr>
          <a:xfrm>
            <a:off x="683490" y="1206222"/>
            <a:ext cx="4029998" cy="1030026"/>
          </a:xfrm>
          <a:prstGeom prst="rect">
            <a:avLst/>
          </a:prstGeom>
        </p:spPr>
        <p:txBody>
          <a:bodyPr vert="horz" wrap="square" lIns="0" tIns="43180" rIns="0" bIns="0" rtlCol="0" anchor="t">
            <a:spAutoFit/>
          </a:bodyPr>
          <a:lstStyle/>
          <a:p>
            <a:pPr>
              <a:lnSpc>
                <a:spcPct val="90000"/>
              </a:lnSpc>
              <a:spcBef>
                <a:spcPts val="1000"/>
              </a:spcBef>
            </a:pPr>
            <a:r>
              <a:rPr lang="nl-NL" sz="2400">
                <a:solidFill>
                  <a:srgbClr val="FFFFFF"/>
                </a:solidFill>
                <a:latin typeface="Wilma-Base"/>
                <a:cs typeface="Arial"/>
              </a:rPr>
              <a:t>Aantal Inwoners: 87.122</a:t>
            </a:r>
            <a:endParaRPr lang="nl-NL" sz="1900" dirty="0">
              <a:solidFill>
                <a:srgbClr val="000000"/>
              </a:solidFill>
              <a:latin typeface="Arial"/>
              <a:cs typeface="Arial"/>
            </a:endParaRPr>
          </a:p>
          <a:p>
            <a:pPr marL="50800" marR="5080">
              <a:spcBef>
                <a:spcPts val="300"/>
              </a:spcBef>
            </a:pPr>
            <a:endParaRPr lang="en-US" sz="4000" dirty="0">
              <a:solidFill>
                <a:srgbClr val="FFFFFF"/>
              </a:solidFill>
              <a:latin typeface="KievitOT-Regular"/>
            </a:endParaRPr>
          </a:p>
        </p:txBody>
      </p:sp>
      <p:grpSp>
        <p:nvGrpSpPr>
          <p:cNvPr id="16" name="object 2">
            <a:extLst>
              <a:ext uri="{FF2B5EF4-FFF2-40B4-BE49-F238E27FC236}">
                <a16:creationId xmlns:a16="http://schemas.microsoft.com/office/drawing/2014/main" id="{197BDB1E-EED0-8606-DF31-DA0665AED3D7}"/>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28056A31-7D1E-AE2C-0D77-1D972EC4C787}"/>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65E573F4-2DC6-6358-2281-165F3F3EE360}"/>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72F6C5A9-BF0B-538A-0166-DC7FBDB05721}"/>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2A9A4180-F13A-4291-AAD3-1C30178CBFF0}"/>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76CE538E-EC92-0369-B935-06C5A5AE9331}"/>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947E2778-9F7D-C6D3-2465-7E6BA8A1C369}"/>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35FA1224-9064-F95E-5D0F-3211AB2639B9}"/>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7D121D7C-D458-B84B-3391-2266EB29E657}"/>
                </a:ext>
              </a:extLst>
            </p:cNvPr>
            <p:cNvPicPr/>
            <p:nvPr/>
          </p:nvPicPr>
          <p:blipFill>
            <a:blip r:embed="rId8" cstate="print"/>
            <a:stretch>
              <a:fillRect/>
            </a:stretch>
          </p:blipFill>
          <p:spPr>
            <a:xfrm>
              <a:off x="11837026" y="6381515"/>
              <a:ext cx="120243" cy="241896"/>
            </a:xfrm>
            <a:prstGeom prst="rect">
              <a:avLst/>
            </a:prstGeom>
          </p:spPr>
        </p:pic>
      </p:grpSp>
      <p:sp>
        <p:nvSpPr>
          <p:cNvPr id="3" name="Arrow: Right 2">
            <a:extLst>
              <a:ext uri="{FF2B5EF4-FFF2-40B4-BE49-F238E27FC236}">
                <a16:creationId xmlns:a16="http://schemas.microsoft.com/office/drawing/2014/main" id="{80A5679C-3E50-C096-06A8-539428A7133A}"/>
              </a:ext>
            </a:extLst>
          </p:cNvPr>
          <p:cNvSpPr/>
          <p:nvPr/>
        </p:nvSpPr>
        <p:spPr>
          <a:xfrm rot="7800000">
            <a:off x="1144921" y="1834446"/>
            <a:ext cx="529900" cy="240136"/>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row: Right 11">
            <a:extLst>
              <a:ext uri="{FF2B5EF4-FFF2-40B4-BE49-F238E27FC236}">
                <a16:creationId xmlns:a16="http://schemas.microsoft.com/office/drawing/2014/main" id="{748B3D90-7627-4022-FDD1-A2D5D5BD3EA3}"/>
              </a:ext>
            </a:extLst>
          </p:cNvPr>
          <p:cNvSpPr/>
          <p:nvPr/>
        </p:nvSpPr>
        <p:spPr>
          <a:xfrm rot="3000000">
            <a:off x="3145062" y="1866148"/>
            <a:ext cx="529900" cy="25118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kstvak 5">
            <a:extLst>
              <a:ext uri="{FF2B5EF4-FFF2-40B4-BE49-F238E27FC236}">
                <a16:creationId xmlns:a16="http://schemas.microsoft.com/office/drawing/2014/main" id="{472A677F-C4CE-463A-2BF7-DC43B02ED191}"/>
              </a:ext>
            </a:extLst>
          </p:cNvPr>
          <p:cNvSpPr txBox="1"/>
          <p:nvPr/>
        </p:nvSpPr>
        <p:spPr>
          <a:xfrm>
            <a:off x="-8803" y="2286142"/>
            <a:ext cx="6537053" cy="369332"/>
          </a:xfrm>
          <a:prstGeom prst="rect">
            <a:avLst/>
          </a:prstGeom>
          <a:noFill/>
        </p:spPr>
        <p:txBody>
          <a:bodyPr wrap="square" lIns="91440" tIns="45720" rIns="91440" bIns="45720" rtlCol="0" anchor="t">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nl-NL" sz="1800" b="0" i="0" u="none" strike="noStrike" kern="1200" cap="none" spc="0" normalizeH="0" baseline="0" noProof="0" dirty="0">
                <a:ln>
                  <a:noFill/>
                </a:ln>
                <a:solidFill>
                  <a:prstClr val="white"/>
                </a:solidFill>
                <a:effectLst/>
                <a:uLnTx/>
                <a:uFillTx/>
                <a:latin typeface="Wilma-Base"/>
              </a:rPr>
              <a:t>15.901 Westers migranten </a:t>
            </a:r>
            <a:r>
              <a:rPr lang="nl-NL" dirty="0">
                <a:solidFill>
                  <a:prstClr val="white"/>
                </a:solidFill>
                <a:latin typeface="Wilma-Base"/>
              </a:rPr>
              <a:t>    5.265 overige migranten </a:t>
            </a:r>
            <a:endParaRPr lang="en-US" dirty="0">
              <a:solidFill>
                <a:prstClr val="white"/>
              </a:solidFill>
              <a:latin typeface="Wilma-Base"/>
            </a:endParaRPr>
          </a:p>
        </p:txBody>
      </p:sp>
      <p:sp>
        <p:nvSpPr>
          <p:cNvPr id="14" name="TextBox 13">
            <a:extLst>
              <a:ext uri="{FF2B5EF4-FFF2-40B4-BE49-F238E27FC236}">
                <a16:creationId xmlns:a16="http://schemas.microsoft.com/office/drawing/2014/main" id="{EE6BF25F-FDFB-07B2-0FBF-301796293EA6}"/>
              </a:ext>
            </a:extLst>
          </p:cNvPr>
          <p:cNvSpPr txBox="1"/>
          <p:nvPr/>
        </p:nvSpPr>
        <p:spPr>
          <a:xfrm>
            <a:off x="214746" y="2944090"/>
            <a:ext cx="5867398"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Font typeface="Arial,Sans-Serif"/>
              <a:buChar char="•"/>
            </a:pPr>
            <a:r>
              <a:rPr lang="nl-NL">
                <a:solidFill>
                  <a:srgbClr val="FFFFFF"/>
                </a:solidFill>
                <a:latin typeface="Wilma-Base"/>
                <a:ea typeface="Calibri"/>
                <a:cs typeface="Calibri"/>
              </a:rPr>
              <a:t>23.180 inwoners in de leeftijd 15 tot 75 jaar zijn laag opgeleid. </a:t>
            </a:r>
            <a:endParaRPr lang="en-US">
              <a:latin typeface="Wilma-Base"/>
              <a:ea typeface="Calibri"/>
              <a:cs typeface="Calibri"/>
            </a:endParaRPr>
          </a:p>
          <a:p>
            <a:pPr algn="ctr"/>
            <a:endParaRPr lang="nl-NL" dirty="0">
              <a:latin typeface="Wilma-Base"/>
              <a:ea typeface="Calibri"/>
              <a:cs typeface="Calibri"/>
            </a:endParaRPr>
          </a:p>
          <a:p>
            <a:pPr marL="285750" indent="-285750" algn="ctr">
              <a:buFont typeface="Arial,Sans-Serif"/>
              <a:buChar char="•"/>
            </a:pPr>
            <a:r>
              <a:rPr lang="nl-NL" dirty="0">
                <a:solidFill>
                  <a:srgbClr val="FFFFFF"/>
                </a:solidFill>
                <a:latin typeface="Wilma-Base"/>
                <a:ea typeface="Calibri"/>
                <a:cs typeface="Calibri"/>
              </a:rPr>
              <a:t>16% van de inwoners is laaggeletterd.</a:t>
            </a:r>
            <a:endParaRPr lang="en-US" dirty="0">
              <a:latin typeface="Wilma-Base"/>
              <a:ea typeface="Calibri"/>
              <a:cs typeface="Calibri"/>
            </a:endParaRPr>
          </a:p>
          <a:p>
            <a:pPr marL="285750" indent="-285750" algn="ctr">
              <a:buFont typeface="Arial,Sans-Serif"/>
              <a:buChar char="•"/>
            </a:pPr>
            <a:endParaRPr lang="nl-NL" dirty="0">
              <a:latin typeface="Wilma-Base"/>
              <a:ea typeface="Calibri"/>
              <a:cs typeface="Calibri"/>
            </a:endParaRPr>
          </a:p>
          <a:p>
            <a:endParaRPr lang="en-US" dirty="0">
              <a:ea typeface="Calibri"/>
              <a:cs typeface="Calibri"/>
            </a:endParaRPr>
          </a:p>
        </p:txBody>
      </p:sp>
      <p:sp>
        <p:nvSpPr>
          <p:cNvPr id="25" name="TextBox 24">
            <a:extLst>
              <a:ext uri="{FF2B5EF4-FFF2-40B4-BE49-F238E27FC236}">
                <a16:creationId xmlns:a16="http://schemas.microsoft.com/office/drawing/2014/main" id="{A4654970-ADEB-5910-30FF-44B8F63BFB87}"/>
              </a:ext>
            </a:extLst>
          </p:cNvPr>
          <p:cNvSpPr txBox="1"/>
          <p:nvPr/>
        </p:nvSpPr>
        <p:spPr>
          <a:xfrm>
            <a:off x="682337" y="4710545"/>
            <a:ext cx="5081152" cy="17820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a:solidFill>
                  <a:srgbClr val="FFFFFF"/>
                </a:solidFill>
                <a:latin typeface="Wilma-Base"/>
              </a:rPr>
              <a:t>In Heerlen-Noord is dit gemiddelde 20 % - </a:t>
            </a:r>
            <a:endParaRPr lang="en-US">
              <a:solidFill>
                <a:srgbClr val="000000"/>
              </a:solidFill>
              <a:latin typeface="Wilma-Base"/>
            </a:endParaRPr>
          </a:p>
          <a:p>
            <a:pPr algn="ctr"/>
            <a:r>
              <a:rPr lang="nl-NL" dirty="0">
                <a:solidFill>
                  <a:srgbClr val="FFFFFF"/>
                </a:solidFill>
                <a:latin typeface="Wilma-Base"/>
              </a:rPr>
              <a:t>1 op de 5 mensen is laaggeletterd.</a:t>
            </a:r>
            <a:endParaRPr lang="en-US" dirty="0">
              <a:latin typeface="Wilma-Base"/>
            </a:endParaRPr>
          </a:p>
          <a:p>
            <a:pPr algn="ctr"/>
            <a:endParaRPr lang="nl-NL" dirty="0">
              <a:latin typeface="Wilma-Base"/>
            </a:endParaRPr>
          </a:p>
          <a:p>
            <a:pPr algn="ctr"/>
            <a:r>
              <a:rPr lang="nl-NL" dirty="0">
                <a:solidFill>
                  <a:srgbClr val="FFFFFF"/>
                </a:solidFill>
                <a:latin typeface="Wilma-Base"/>
              </a:rPr>
              <a:t>Het landelijke gemiddelde is 11,9%</a:t>
            </a:r>
            <a:endParaRPr lang="nl-NL" dirty="0">
              <a:latin typeface="Wilma-Base"/>
            </a:endParaRPr>
          </a:p>
          <a:p>
            <a:pPr algn="ctr"/>
            <a:endParaRPr lang="nl-NL" dirty="0">
              <a:latin typeface="Wilma-Base"/>
            </a:endParaRPr>
          </a:p>
          <a:p>
            <a:pPr algn="l"/>
            <a:endParaRPr lang="en-US" dirty="0">
              <a:ea typeface="Calibri"/>
              <a:cs typeface="Calibri"/>
            </a:endParaRPr>
          </a:p>
        </p:txBody>
      </p:sp>
      <p:pic>
        <p:nvPicPr>
          <p:cNvPr id="26" name="Picture 25">
            <a:extLst>
              <a:ext uri="{FF2B5EF4-FFF2-40B4-BE49-F238E27FC236}">
                <a16:creationId xmlns:a16="http://schemas.microsoft.com/office/drawing/2014/main" id="{B71DAB43-1028-BEFE-2623-5CCAC64E3D0D}"/>
              </a:ext>
            </a:extLst>
          </p:cNvPr>
          <p:cNvPicPr>
            <a:picLocks noChangeAspect="1"/>
          </p:cNvPicPr>
          <p:nvPr/>
        </p:nvPicPr>
        <p:blipFill>
          <a:blip r:embed="rId9"/>
          <a:stretch>
            <a:fillRect/>
          </a:stretch>
        </p:blipFill>
        <p:spPr>
          <a:xfrm>
            <a:off x="5938779" y="0"/>
            <a:ext cx="4886443" cy="6858000"/>
          </a:xfrm>
          <a:prstGeom prst="rect">
            <a:avLst/>
          </a:prstGeom>
        </p:spPr>
      </p:pic>
    </p:spTree>
    <p:extLst>
      <p:ext uri="{BB962C8B-B14F-4D97-AF65-F5344CB8AC3E}">
        <p14:creationId xmlns:p14="http://schemas.microsoft.com/office/powerpoint/2010/main" val="3119324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647C7-AF4A-E11E-8E1E-6FBED28CD49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DE845D5-C221-470A-737D-83F7F8FAA25E}"/>
              </a:ext>
            </a:extLst>
          </p:cNvPr>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4ED9C"/>
          </a:solidFill>
        </p:spPr>
        <p:txBody>
          <a:bodyPr wrap="square" lIns="0" tIns="0" rIns="0" bIns="0" rtlCol="0"/>
          <a:lstStyle/>
          <a:p>
            <a:endParaRPr/>
          </a:p>
        </p:txBody>
      </p:sp>
      <p:sp>
        <p:nvSpPr>
          <p:cNvPr id="4" name="object 4">
            <a:extLst>
              <a:ext uri="{FF2B5EF4-FFF2-40B4-BE49-F238E27FC236}">
                <a16:creationId xmlns:a16="http://schemas.microsoft.com/office/drawing/2014/main" id="{6B3707BA-92DA-4705-063A-9529444F003D}"/>
              </a:ext>
            </a:extLst>
          </p:cNvPr>
          <p:cNvSpPr txBox="1">
            <a:spLocks noGrp="1"/>
          </p:cNvSpPr>
          <p:nvPr>
            <p:ph type="title"/>
          </p:nvPr>
        </p:nvSpPr>
        <p:spPr>
          <a:xfrm>
            <a:off x="430646" y="670752"/>
            <a:ext cx="11007182" cy="791242"/>
          </a:xfrm>
          <a:prstGeom prst="rect">
            <a:avLst/>
          </a:prstGeom>
        </p:spPr>
        <p:txBody>
          <a:bodyPr vert="horz" wrap="square" lIns="0" tIns="139700" rIns="0" bIns="0" rtlCol="0" anchor="t">
            <a:spAutoFit/>
          </a:bodyPr>
          <a:lstStyle/>
          <a:p>
            <a:pPr marL="12700" marR="5080">
              <a:lnSpc>
                <a:spcPts val="5000"/>
              </a:lnSpc>
              <a:spcBef>
                <a:spcPts val="1100"/>
              </a:spcBef>
              <a:tabLst>
                <a:tab pos="881380" algn="l"/>
                <a:tab pos="1545590" algn="l"/>
                <a:tab pos="2385060" algn="l"/>
              </a:tabLst>
            </a:pPr>
            <a:r>
              <a:rPr lang="en-US" sz="5000" err="1">
                <a:solidFill>
                  <a:srgbClr val="000000"/>
                </a:solidFill>
                <a:latin typeface="Wilma-Base"/>
              </a:rPr>
              <a:t>samenwerken</a:t>
            </a:r>
            <a:r>
              <a:rPr lang="en-US" sz="5000" dirty="0">
                <a:solidFill>
                  <a:srgbClr val="000000"/>
                </a:solidFill>
                <a:latin typeface="Wilma-Base"/>
              </a:rPr>
              <a:t> </a:t>
            </a:r>
            <a:r>
              <a:rPr sz="5000" dirty="0">
                <a:solidFill>
                  <a:srgbClr val="E30513"/>
                </a:solidFill>
                <a:latin typeface="Wilma-Base"/>
              </a:rPr>
              <a:t>/</a:t>
            </a:r>
            <a:r>
              <a:rPr lang="nl-NL" sz="5000" dirty="0">
                <a:solidFill>
                  <a:srgbClr val="E30513"/>
                </a:solidFill>
                <a:latin typeface="Wilma-Base"/>
              </a:rPr>
              <a:t> </a:t>
            </a:r>
            <a:r>
              <a:rPr lang="nl-NL" sz="5000" dirty="0">
                <a:latin typeface="Wilma-Base"/>
              </a:rPr>
              <a:t>met de doelgroep </a:t>
            </a:r>
          </a:p>
        </p:txBody>
      </p:sp>
      <p:grpSp>
        <p:nvGrpSpPr>
          <p:cNvPr id="16" name="object 2">
            <a:extLst>
              <a:ext uri="{FF2B5EF4-FFF2-40B4-BE49-F238E27FC236}">
                <a16:creationId xmlns:a16="http://schemas.microsoft.com/office/drawing/2014/main" id="{D7CFBF66-2E24-B2A8-4F65-68E21865DE59}"/>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1025843A-A591-6CBD-DA2E-B0534651F95C}"/>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956635F3-2E16-1A26-F9C8-83F06A708BB8}"/>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4EF99446-6684-4294-AFAB-75B85C04B6BD}"/>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5A7B1F11-A560-31D5-7DCA-0C34595F7CFC}"/>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B2916954-932D-C206-C911-2C076CAE36FD}"/>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6B4AE254-6600-8577-E877-0F277A16849E}"/>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7BC2F97E-5CC2-A27D-F353-2B174A0D3D69}"/>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54A205B4-C834-C6D9-7785-110E64B3D7D0}"/>
                </a:ext>
              </a:extLst>
            </p:cNvPr>
            <p:cNvPicPr/>
            <p:nvPr/>
          </p:nvPicPr>
          <p:blipFill>
            <a:blip r:embed="rId8" cstate="print"/>
            <a:stretch>
              <a:fillRect/>
            </a:stretch>
          </p:blipFill>
          <p:spPr>
            <a:xfrm>
              <a:off x="11837026" y="6381515"/>
              <a:ext cx="120243" cy="241896"/>
            </a:xfrm>
            <a:prstGeom prst="rect">
              <a:avLst/>
            </a:prstGeom>
          </p:spPr>
        </p:pic>
      </p:grpSp>
      <p:pic>
        <p:nvPicPr>
          <p:cNvPr id="3" name="Picture 2" descr="De bronafbeelding bekijken">
            <a:extLst>
              <a:ext uri="{FF2B5EF4-FFF2-40B4-BE49-F238E27FC236}">
                <a16:creationId xmlns:a16="http://schemas.microsoft.com/office/drawing/2014/main" id="{1E259049-9303-FF9C-5B72-67A901862728}"/>
              </a:ext>
            </a:extLst>
          </p:cNvPr>
          <p:cNvPicPr>
            <a:picLocks noChangeAspect="1"/>
          </p:cNvPicPr>
          <p:nvPr/>
        </p:nvPicPr>
        <p:blipFill>
          <a:blip r:embed="rId9"/>
          <a:stretch>
            <a:fillRect/>
          </a:stretch>
        </p:blipFill>
        <p:spPr>
          <a:xfrm>
            <a:off x="782781" y="1941801"/>
            <a:ext cx="10321637" cy="3999634"/>
          </a:xfrm>
          <a:prstGeom prst="rect">
            <a:avLst/>
          </a:prstGeom>
        </p:spPr>
      </p:pic>
    </p:spTree>
    <p:extLst>
      <p:ext uri="{BB962C8B-B14F-4D97-AF65-F5344CB8AC3E}">
        <p14:creationId xmlns:p14="http://schemas.microsoft.com/office/powerpoint/2010/main" val="476976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8EE19-9CC6-FC93-9781-E21E59ED44EB}"/>
            </a:ext>
          </a:extLst>
        </p:cNvPr>
        <p:cNvGrpSpPr/>
        <p:nvPr/>
      </p:nvGrpSpPr>
      <p:grpSpPr>
        <a:xfrm>
          <a:off x="0" y="0"/>
          <a:ext cx="0" cy="0"/>
          <a:chOff x="0" y="0"/>
          <a:chExt cx="0" cy="0"/>
        </a:xfrm>
      </p:grpSpPr>
      <p:sp>
        <p:nvSpPr>
          <p:cNvPr id="17" name="object 2">
            <a:extLst>
              <a:ext uri="{FF2B5EF4-FFF2-40B4-BE49-F238E27FC236}">
                <a16:creationId xmlns:a16="http://schemas.microsoft.com/office/drawing/2014/main" id="{E116CC5A-C2C3-7BC2-E02F-6D63995023C2}"/>
              </a:ext>
            </a:extLst>
          </p:cNvPr>
          <p:cNvSpPr/>
          <p:nvPr/>
        </p:nvSpPr>
        <p:spPr>
          <a:xfrm>
            <a:off x="0" y="0"/>
            <a:ext cx="11874500" cy="65405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A86DA7"/>
          </a:solidFill>
        </p:spPr>
        <p:txBody>
          <a:bodyPr wrap="square" lIns="0" tIns="0" rIns="0" bIns="0" rtlCol="0"/>
          <a:lstStyle/>
          <a:p>
            <a:endParaRPr/>
          </a:p>
        </p:txBody>
      </p:sp>
      <p:sp>
        <p:nvSpPr>
          <p:cNvPr id="16" name="object 4">
            <a:extLst>
              <a:ext uri="{FF2B5EF4-FFF2-40B4-BE49-F238E27FC236}">
                <a16:creationId xmlns:a16="http://schemas.microsoft.com/office/drawing/2014/main" id="{DEEFC025-5F7F-2888-C47F-8268073D2CAF}"/>
              </a:ext>
            </a:extLst>
          </p:cNvPr>
          <p:cNvSpPr txBox="1">
            <a:spLocks/>
          </p:cNvSpPr>
          <p:nvPr/>
        </p:nvSpPr>
        <p:spPr>
          <a:xfrm>
            <a:off x="870809" y="781588"/>
            <a:ext cx="8561290" cy="1455527"/>
          </a:xfrm>
          <a:prstGeom prst="rect">
            <a:avLst/>
          </a:prstGeom>
        </p:spPr>
        <p:txBody>
          <a:bodyPr vert="horz" wrap="square" lIns="0" tIns="13970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000" dirty="0">
                <a:solidFill>
                  <a:srgbClr val="E30513"/>
                </a:solidFill>
                <a:latin typeface="Wilma-Base"/>
              </a:rPr>
              <a:t>Even voorstellen/</a:t>
            </a:r>
            <a:r>
              <a:rPr lang="nl-NL" sz="5000" dirty="0">
                <a:latin typeface="Wilma-Base"/>
              </a:rPr>
              <a:t> </a:t>
            </a:r>
            <a:br>
              <a:rPr lang="nl-NL" sz="5000" dirty="0">
                <a:latin typeface="Wilma-Base"/>
              </a:rPr>
            </a:br>
            <a:r>
              <a:rPr lang="nl-NL" sz="5000" dirty="0">
                <a:latin typeface="Wilma-Base"/>
              </a:rPr>
              <a:t>gezinsconsulenten taal</a:t>
            </a:r>
            <a:endParaRPr lang="nl-NL" sz="5000" dirty="0">
              <a:latin typeface="Wilma-Base" panose="02000506020000020004" pitchFamily="2" charset="0"/>
            </a:endParaRPr>
          </a:p>
        </p:txBody>
      </p:sp>
      <p:grpSp>
        <p:nvGrpSpPr>
          <p:cNvPr id="18" name="object 2">
            <a:extLst>
              <a:ext uri="{FF2B5EF4-FFF2-40B4-BE49-F238E27FC236}">
                <a16:creationId xmlns:a16="http://schemas.microsoft.com/office/drawing/2014/main" id="{78394AD7-C7B2-46BE-80DF-8961BC731206}"/>
              </a:ext>
            </a:extLst>
          </p:cNvPr>
          <p:cNvGrpSpPr/>
          <p:nvPr/>
        </p:nvGrpSpPr>
        <p:grpSpPr>
          <a:xfrm>
            <a:off x="10754702" y="6261100"/>
            <a:ext cx="1323340" cy="483234"/>
            <a:chOff x="10754702" y="6261100"/>
            <a:chExt cx="1323340" cy="483234"/>
          </a:xfrm>
        </p:grpSpPr>
        <p:sp>
          <p:nvSpPr>
            <p:cNvPr id="19" name="object 4">
              <a:extLst>
                <a:ext uri="{FF2B5EF4-FFF2-40B4-BE49-F238E27FC236}">
                  <a16:creationId xmlns:a16="http://schemas.microsoft.com/office/drawing/2014/main" id="{9034AEC6-514B-154D-647B-FF0285EA582A}"/>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0" name="object 5">
              <a:extLst>
                <a:ext uri="{FF2B5EF4-FFF2-40B4-BE49-F238E27FC236}">
                  <a16:creationId xmlns:a16="http://schemas.microsoft.com/office/drawing/2014/main" id="{B0CD4A4A-2A5C-010C-859B-15F63C01B52F}"/>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1" name="object 6">
              <a:extLst>
                <a:ext uri="{FF2B5EF4-FFF2-40B4-BE49-F238E27FC236}">
                  <a16:creationId xmlns:a16="http://schemas.microsoft.com/office/drawing/2014/main" id="{44032EDC-DEAF-D235-D39B-1ED114331D2F}"/>
                </a:ext>
              </a:extLst>
            </p:cNvPr>
            <p:cNvPicPr/>
            <p:nvPr/>
          </p:nvPicPr>
          <p:blipFill>
            <a:blip r:embed="rId3" cstate="print"/>
            <a:stretch>
              <a:fillRect/>
            </a:stretch>
          </p:blipFill>
          <p:spPr>
            <a:xfrm>
              <a:off x="11356087" y="6381517"/>
              <a:ext cx="120243" cy="241896"/>
            </a:xfrm>
            <a:prstGeom prst="rect">
              <a:avLst/>
            </a:prstGeom>
          </p:spPr>
        </p:pic>
        <p:pic>
          <p:nvPicPr>
            <p:cNvPr id="22" name="object 7">
              <a:extLst>
                <a:ext uri="{FF2B5EF4-FFF2-40B4-BE49-F238E27FC236}">
                  <a16:creationId xmlns:a16="http://schemas.microsoft.com/office/drawing/2014/main" id="{C2A42F54-9725-B44B-3571-7E259E8A37E5}"/>
                </a:ext>
              </a:extLst>
            </p:cNvPr>
            <p:cNvPicPr/>
            <p:nvPr/>
          </p:nvPicPr>
          <p:blipFill>
            <a:blip r:embed="rId4" cstate="print"/>
            <a:stretch>
              <a:fillRect/>
            </a:stretch>
          </p:blipFill>
          <p:spPr>
            <a:xfrm>
              <a:off x="10875135" y="6381519"/>
              <a:ext cx="120243" cy="241896"/>
            </a:xfrm>
            <a:prstGeom prst="rect">
              <a:avLst/>
            </a:prstGeom>
          </p:spPr>
        </p:pic>
        <p:pic>
          <p:nvPicPr>
            <p:cNvPr id="23" name="object 8">
              <a:extLst>
                <a:ext uri="{FF2B5EF4-FFF2-40B4-BE49-F238E27FC236}">
                  <a16:creationId xmlns:a16="http://schemas.microsoft.com/office/drawing/2014/main" id="{F12AD8BA-EA1B-3D1A-C689-C2FCCD67F984}"/>
                </a:ext>
              </a:extLst>
            </p:cNvPr>
            <p:cNvPicPr/>
            <p:nvPr/>
          </p:nvPicPr>
          <p:blipFill>
            <a:blip r:embed="rId5" cstate="print"/>
            <a:stretch>
              <a:fillRect/>
            </a:stretch>
          </p:blipFill>
          <p:spPr>
            <a:xfrm>
              <a:off x="11035451" y="6381512"/>
              <a:ext cx="120243" cy="241909"/>
            </a:xfrm>
            <a:prstGeom prst="rect">
              <a:avLst/>
            </a:prstGeom>
          </p:spPr>
        </p:pic>
        <p:pic>
          <p:nvPicPr>
            <p:cNvPr id="24" name="object 9">
              <a:extLst>
                <a:ext uri="{FF2B5EF4-FFF2-40B4-BE49-F238E27FC236}">
                  <a16:creationId xmlns:a16="http://schemas.microsoft.com/office/drawing/2014/main" id="{F2D3B1A3-5261-D9EE-84E2-686961C170B0}"/>
                </a:ext>
              </a:extLst>
            </p:cNvPr>
            <p:cNvPicPr/>
            <p:nvPr/>
          </p:nvPicPr>
          <p:blipFill>
            <a:blip r:embed="rId6" cstate="print"/>
            <a:stretch>
              <a:fillRect/>
            </a:stretch>
          </p:blipFill>
          <p:spPr>
            <a:xfrm>
              <a:off x="11516404" y="6381510"/>
              <a:ext cx="120230" cy="241909"/>
            </a:xfrm>
            <a:prstGeom prst="rect">
              <a:avLst/>
            </a:prstGeom>
          </p:spPr>
        </p:pic>
        <p:pic>
          <p:nvPicPr>
            <p:cNvPr id="25" name="object 10">
              <a:extLst>
                <a:ext uri="{FF2B5EF4-FFF2-40B4-BE49-F238E27FC236}">
                  <a16:creationId xmlns:a16="http://schemas.microsoft.com/office/drawing/2014/main" id="{F7FA57DF-3E5C-4F91-B738-25705BFAE633}"/>
                </a:ext>
              </a:extLst>
            </p:cNvPr>
            <p:cNvPicPr/>
            <p:nvPr/>
          </p:nvPicPr>
          <p:blipFill>
            <a:blip r:embed="rId7" cstate="print"/>
            <a:stretch>
              <a:fillRect/>
            </a:stretch>
          </p:blipFill>
          <p:spPr>
            <a:xfrm>
              <a:off x="11676707" y="6381512"/>
              <a:ext cx="120243" cy="241909"/>
            </a:xfrm>
            <a:prstGeom prst="rect">
              <a:avLst/>
            </a:prstGeom>
          </p:spPr>
        </p:pic>
        <p:pic>
          <p:nvPicPr>
            <p:cNvPr id="26" name="object 11">
              <a:extLst>
                <a:ext uri="{FF2B5EF4-FFF2-40B4-BE49-F238E27FC236}">
                  <a16:creationId xmlns:a16="http://schemas.microsoft.com/office/drawing/2014/main" id="{627186BF-076A-44D6-4503-F7016E9B80E1}"/>
                </a:ext>
              </a:extLst>
            </p:cNvPr>
            <p:cNvPicPr/>
            <p:nvPr/>
          </p:nvPicPr>
          <p:blipFill>
            <a:blip r:embed="rId8" cstate="print"/>
            <a:stretch>
              <a:fillRect/>
            </a:stretch>
          </p:blipFill>
          <p:spPr>
            <a:xfrm>
              <a:off x="11837026" y="6381515"/>
              <a:ext cx="120243" cy="241896"/>
            </a:xfrm>
            <a:prstGeom prst="rect">
              <a:avLst/>
            </a:prstGeom>
          </p:spPr>
        </p:pic>
      </p:grpSp>
      <p:pic>
        <p:nvPicPr>
          <p:cNvPr id="3" name="Picture 2">
            <a:extLst>
              <a:ext uri="{FF2B5EF4-FFF2-40B4-BE49-F238E27FC236}">
                <a16:creationId xmlns:a16="http://schemas.microsoft.com/office/drawing/2014/main" id="{82264B9C-CD1D-3C64-3CB5-68197A895B02}"/>
              </a:ext>
            </a:extLst>
          </p:cNvPr>
          <p:cNvPicPr>
            <a:picLocks noChangeAspect="1"/>
          </p:cNvPicPr>
          <p:nvPr/>
        </p:nvPicPr>
        <p:blipFill>
          <a:blip r:embed="rId9"/>
          <a:stretch>
            <a:fillRect/>
          </a:stretch>
        </p:blipFill>
        <p:spPr>
          <a:xfrm>
            <a:off x="5149" y="2414715"/>
            <a:ext cx="2708191" cy="2780272"/>
          </a:xfrm>
          <a:prstGeom prst="rect">
            <a:avLst/>
          </a:prstGeom>
        </p:spPr>
      </p:pic>
      <p:pic>
        <p:nvPicPr>
          <p:cNvPr id="4" name="Picture 3">
            <a:extLst>
              <a:ext uri="{FF2B5EF4-FFF2-40B4-BE49-F238E27FC236}">
                <a16:creationId xmlns:a16="http://schemas.microsoft.com/office/drawing/2014/main" id="{E3E9DE2F-FA11-8F87-261B-A1DEF92CBCED}"/>
              </a:ext>
            </a:extLst>
          </p:cNvPr>
          <p:cNvPicPr>
            <a:picLocks noChangeAspect="1"/>
          </p:cNvPicPr>
          <p:nvPr/>
        </p:nvPicPr>
        <p:blipFill>
          <a:blip r:embed="rId10"/>
          <a:stretch>
            <a:fillRect/>
          </a:stretch>
        </p:blipFill>
        <p:spPr>
          <a:xfrm>
            <a:off x="2885302" y="2391031"/>
            <a:ext cx="2837937" cy="2796748"/>
          </a:xfrm>
          <a:prstGeom prst="rect">
            <a:avLst/>
          </a:prstGeom>
        </p:spPr>
      </p:pic>
      <p:pic>
        <p:nvPicPr>
          <p:cNvPr id="5" name="Picture 4">
            <a:extLst>
              <a:ext uri="{FF2B5EF4-FFF2-40B4-BE49-F238E27FC236}">
                <a16:creationId xmlns:a16="http://schemas.microsoft.com/office/drawing/2014/main" id="{326F0BE4-8232-48E7-5856-66A82510252B}"/>
              </a:ext>
            </a:extLst>
          </p:cNvPr>
          <p:cNvPicPr>
            <a:picLocks noChangeAspect="1"/>
          </p:cNvPicPr>
          <p:nvPr/>
        </p:nvPicPr>
        <p:blipFill>
          <a:blip r:embed="rId11"/>
          <a:stretch>
            <a:fillRect/>
          </a:stretch>
        </p:blipFill>
        <p:spPr>
          <a:xfrm>
            <a:off x="5941493" y="2373527"/>
            <a:ext cx="2852353" cy="2821461"/>
          </a:xfrm>
          <a:prstGeom prst="rect">
            <a:avLst/>
          </a:prstGeom>
        </p:spPr>
      </p:pic>
      <p:pic>
        <p:nvPicPr>
          <p:cNvPr id="6" name="Picture 5">
            <a:extLst>
              <a:ext uri="{FF2B5EF4-FFF2-40B4-BE49-F238E27FC236}">
                <a16:creationId xmlns:a16="http://schemas.microsoft.com/office/drawing/2014/main" id="{BE89B816-3E2E-6035-A94E-2EEF252BE8E0}"/>
              </a:ext>
            </a:extLst>
          </p:cNvPr>
          <p:cNvPicPr>
            <a:picLocks noChangeAspect="1"/>
          </p:cNvPicPr>
          <p:nvPr/>
        </p:nvPicPr>
        <p:blipFill>
          <a:blip r:embed="rId12"/>
          <a:stretch>
            <a:fillRect/>
          </a:stretch>
        </p:blipFill>
        <p:spPr>
          <a:xfrm>
            <a:off x="9010134" y="2342635"/>
            <a:ext cx="2852352" cy="2852352"/>
          </a:xfrm>
          <a:prstGeom prst="rect">
            <a:avLst/>
          </a:prstGeom>
        </p:spPr>
      </p:pic>
      <p:sp>
        <p:nvSpPr>
          <p:cNvPr id="7" name="TextBox 6">
            <a:extLst>
              <a:ext uri="{FF2B5EF4-FFF2-40B4-BE49-F238E27FC236}">
                <a16:creationId xmlns:a16="http://schemas.microsoft.com/office/drawing/2014/main" id="{489E6C4C-E353-16D9-80E9-5C6390F4FC77}"/>
              </a:ext>
            </a:extLst>
          </p:cNvPr>
          <p:cNvSpPr txBox="1"/>
          <p:nvPr/>
        </p:nvSpPr>
        <p:spPr>
          <a:xfrm>
            <a:off x="324649" y="5435036"/>
            <a:ext cx="207018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Georgia Pro"/>
                <a:ea typeface="Calibri"/>
                <a:cs typeface="Calibri"/>
              </a:rPr>
              <a:t>Monica </a:t>
            </a:r>
            <a:r>
              <a:rPr lang="en-US" dirty="0" err="1">
                <a:latin typeface="Georgia Pro"/>
                <a:ea typeface="Calibri"/>
                <a:cs typeface="Calibri"/>
              </a:rPr>
              <a:t>Doelen</a:t>
            </a:r>
          </a:p>
        </p:txBody>
      </p:sp>
      <p:sp>
        <p:nvSpPr>
          <p:cNvPr id="9" name="TextBox 8">
            <a:extLst>
              <a:ext uri="{FF2B5EF4-FFF2-40B4-BE49-F238E27FC236}">
                <a16:creationId xmlns:a16="http://schemas.microsoft.com/office/drawing/2014/main" id="{7554414A-5DBB-9CA0-6C93-69245A79D23F}"/>
              </a:ext>
            </a:extLst>
          </p:cNvPr>
          <p:cNvSpPr txBox="1"/>
          <p:nvPr/>
        </p:nvSpPr>
        <p:spPr>
          <a:xfrm>
            <a:off x="3424920" y="5431746"/>
            <a:ext cx="176655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Georgia Pro"/>
              </a:rPr>
              <a:t>Ivy Habets</a:t>
            </a:r>
          </a:p>
        </p:txBody>
      </p:sp>
      <p:sp>
        <p:nvSpPr>
          <p:cNvPr id="10" name="TextBox 9">
            <a:extLst>
              <a:ext uri="{FF2B5EF4-FFF2-40B4-BE49-F238E27FC236}">
                <a16:creationId xmlns:a16="http://schemas.microsoft.com/office/drawing/2014/main" id="{A6D04D13-CA10-19AA-0EB3-59F266A8ABA5}"/>
              </a:ext>
            </a:extLst>
          </p:cNvPr>
          <p:cNvSpPr txBox="1"/>
          <p:nvPr/>
        </p:nvSpPr>
        <p:spPr>
          <a:xfrm>
            <a:off x="6434229" y="5431531"/>
            <a:ext cx="195977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Georgia Pro"/>
              </a:rPr>
              <a:t>Mariëlle Beckers</a:t>
            </a:r>
          </a:p>
        </p:txBody>
      </p:sp>
      <p:sp>
        <p:nvSpPr>
          <p:cNvPr id="11" name="TextBox 10">
            <a:extLst>
              <a:ext uri="{FF2B5EF4-FFF2-40B4-BE49-F238E27FC236}">
                <a16:creationId xmlns:a16="http://schemas.microsoft.com/office/drawing/2014/main" id="{C6B30EC7-DED0-2E18-E1D6-490CF3A3FD8F}"/>
              </a:ext>
            </a:extLst>
          </p:cNvPr>
          <p:cNvSpPr txBox="1"/>
          <p:nvPr/>
        </p:nvSpPr>
        <p:spPr>
          <a:xfrm>
            <a:off x="9339494" y="5431531"/>
            <a:ext cx="28365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Georgia Pro"/>
              </a:rPr>
              <a:t>Joëlle van </a:t>
            </a:r>
            <a:r>
              <a:rPr lang="en-US" dirty="0" err="1">
                <a:latin typeface="Georgia Pro"/>
              </a:rPr>
              <a:t>Reijmersdal</a:t>
            </a:r>
          </a:p>
        </p:txBody>
      </p:sp>
    </p:spTree>
    <p:extLst>
      <p:ext uri="{BB962C8B-B14F-4D97-AF65-F5344CB8AC3E}">
        <p14:creationId xmlns:p14="http://schemas.microsoft.com/office/powerpoint/2010/main" val="294765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AB1A3-EB51-BD26-1FFB-9C57C4482BB9}"/>
            </a:ext>
          </a:extLst>
        </p:cNvPr>
        <p:cNvGrpSpPr/>
        <p:nvPr/>
      </p:nvGrpSpPr>
      <p:grpSpPr>
        <a:xfrm>
          <a:off x="0" y="0"/>
          <a:ext cx="0" cy="0"/>
          <a:chOff x="0" y="0"/>
          <a:chExt cx="0" cy="0"/>
        </a:xfrm>
      </p:grpSpPr>
      <p:sp>
        <p:nvSpPr>
          <p:cNvPr id="17" name="object 2">
            <a:extLst>
              <a:ext uri="{FF2B5EF4-FFF2-40B4-BE49-F238E27FC236}">
                <a16:creationId xmlns:a16="http://schemas.microsoft.com/office/drawing/2014/main" id="{CCE8DDCE-05B4-1EF3-1978-5E684FD70F9F}"/>
              </a:ext>
            </a:extLst>
          </p:cNvPr>
          <p:cNvSpPr/>
          <p:nvPr/>
        </p:nvSpPr>
        <p:spPr>
          <a:xfrm>
            <a:off x="0" y="-30892"/>
            <a:ext cx="11874500" cy="65405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A86DA7"/>
          </a:solidFill>
        </p:spPr>
        <p:txBody>
          <a:bodyPr wrap="square" lIns="0" tIns="0" rIns="0" bIns="0" rtlCol="0"/>
          <a:lstStyle/>
          <a:p>
            <a:endParaRPr/>
          </a:p>
        </p:txBody>
      </p:sp>
      <p:sp>
        <p:nvSpPr>
          <p:cNvPr id="16" name="object 4">
            <a:extLst>
              <a:ext uri="{FF2B5EF4-FFF2-40B4-BE49-F238E27FC236}">
                <a16:creationId xmlns:a16="http://schemas.microsoft.com/office/drawing/2014/main" id="{35B4DA3C-9AA4-DD43-EFBC-992B2B994EEC}"/>
              </a:ext>
            </a:extLst>
          </p:cNvPr>
          <p:cNvSpPr txBox="1">
            <a:spLocks/>
          </p:cNvSpPr>
          <p:nvPr/>
        </p:nvSpPr>
        <p:spPr>
          <a:xfrm>
            <a:off x="736944" y="349102"/>
            <a:ext cx="8994528" cy="1455527"/>
          </a:xfrm>
          <a:prstGeom prst="rect">
            <a:avLst/>
          </a:prstGeom>
        </p:spPr>
        <p:txBody>
          <a:bodyPr vert="horz" wrap="square" lIns="0" tIns="13970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400" dirty="0">
                <a:solidFill>
                  <a:srgbClr val="E30513"/>
                </a:solidFill>
                <a:latin typeface="Wilma-Base"/>
              </a:rPr>
              <a:t>Uitbreiding van het team</a:t>
            </a:r>
            <a:r>
              <a:rPr lang="nl-NL" sz="5000" dirty="0">
                <a:solidFill>
                  <a:srgbClr val="E30513"/>
                </a:solidFill>
                <a:latin typeface="Wilma-Base"/>
              </a:rPr>
              <a:t>/</a:t>
            </a:r>
            <a:r>
              <a:rPr lang="nl-NL" sz="5000" dirty="0">
                <a:latin typeface="Wilma-Base"/>
              </a:rPr>
              <a:t> </a:t>
            </a:r>
            <a:br>
              <a:rPr lang="nl-NL" sz="5000" dirty="0">
                <a:latin typeface="Wilma-Base"/>
              </a:rPr>
            </a:br>
            <a:r>
              <a:rPr lang="nl-NL" sz="5000" dirty="0">
                <a:latin typeface="Wilma-Base"/>
              </a:rPr>
              <a:t>gezinsconsulenten taal</a:t>
            </a:r>
            <a:endParaRPr lang="nl-NL" sz="5000" dirty="0">
              <a:latin typeface="Wilma-Base" panose="02000506020000020004" pitchFamily="2" charset="0"/>
            </a:endParaRPr>
          </a:p>
        </p:txBody>
      </p:sp>
      <p:grpSp>
        <p:nvGrpSpPr>
          <p:cNvPr id="18" name="object 2">
            <a:extLst>
              <a:ext uri="{FF2B5EF4-FFF2-40B4-BE49-F238E27FC236}">
                <a16:creationId xmlns:a16="http://schemas.microsoft.com/office/drawing/2014/main" id="{CA8439F4-F51F-2010-8B86-5A4C1615DFFE}"/>
              </a:ext>
            </a:extLst>
          </p:cNvPr>
          <p:cNvGrpSpPr/>
          <p:nvPr/>
        </p:nvGrpSpPr>
        <p:grpSpPr>
          <a:xfrm>
            <a:off x="10754702" y="6261100"/>
            <a:ext cx="1323340" cy="483234"/>
            <a:chOff x="10754702" y="6261100"/>
            <a:chExt cx="1323340" cy="483234"/>
          </a:xfrm>
        </p:grpSpPr>
        <p:sp>
          <p:nvSpPr>
            <p:cNvPr id="19" name="object 4">
              <a:extLst>
                <a:ext uri="{FF2B5EF4-FFF2-40B4-BE49-F238E27FC236}">
                  <a16:creationId xmlns:a16="http://schemas.microsoft.com/office/drawing/2014/main" id="{8CFE55D1-EA07-8CE1-5AC4-11D075452DA9}"/>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0" name="object 5">
              <a:extLst>
                <a:ext uri="{FF2B5EF4-FFF2-40B4-BE49-F238E27FC236}">
                  <a16:creationId xmlns:a16="http://schemas.microsoft.com/office/drawing/2014/main" id="{6082FB7F-5828-CE0D-8A39-8D6D411112C1}"/>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1" name="object 6">
              <a:extLst>
                <a:ext uri="{FF2B5EF4-FFF2-40B4-BE49-F238E27FC236}">
                  <a16:creationId xmlns:a16="http://schemas.microsoft.com/office/drawing/2014/main" id="{B818F77A-3958-3CA6-9303-56F2D3C0221E}"/>
                </a:ext>
              </a:extLst>
            </p:cNvPr>
            <p:cNvPicPr/>
            <p:nvPr/>
          </p:nvPicPr>
          <p:blipFill>
            <a:blip r:embed="rId2" cstate="print"/>
            <a:stretch>
              <a:fillRect/>
            </a:stretch>
          </p:blipFill>
          <p:spPr>
            <a:xfrm>
              <a:off x="11356087" y="6381517"/>
              <a:ext cx="120243" cy="241896"/>
            </a:xfrm>
            <a:prstGeom prst="rect">
              <a:avLst/>
            </a:prstGeom>
          </p:spPr>
        </p:pic>
        <p:pic>
          <p:nvPicPr>
            <p:cNvPr id="22" name="object 7">
              <a:extLst>
                <a:ext uri="{FF2B5EF4-FFF2-40B4-BE49-F238E27FC236}">
                  <a16:creationId xmlns:a16="http://schemas.microsoft.com/office/drawing/2014/main" id="{78894633-0D40-2C60-FF86-ABB138B07172}"/>
                </a:ext>
              </a:extLst>
            </p:cNvPr>
            <p:cNvPicPr/>
            <p:nvPr/>
          </p:nvPicPr>
          <p:blipFill>
            <a:blip r:embed="rId3" cstate="print"/>
            <a:stretch>
              <a:fillRect/>
            </a:stretch>
          </p:blipFill>
          <p:spPr>
            <a:xfrm>
              <a:off x="10875135" y="6381519"/>
              <a:ext cx="120243" cy="241896"/>
            </a:xfrm>
            <a:prstGeom prst="rect">
              <a:avLst/>
            </a:prstGeom>
          </p:spPr>
        </p:pic>
        <p:pic>
          <p:nvPicPr>
            <p:cNvPr id="23" name="object 8">
              <a:extLst>
                <a:ext uri="{FF2B5EF4-FFF2-40B4-BE49-F238E27FC236}">
                  <a16:creationId xmlns:a16="http://schemas.microsoft.com/office/drawing/2014/main" id="{9D9EB451-6A09-38AE-1B41-5E7BEBE4B8E9}"/>
                </a:ext>
              </a:extLst>
            </p:cNvPr>
            <p:cNvPicPr/>
            <p:nvPr/>
          </p:nvPicPr>
          <p:blipFill>
            <a:blip r:embed="rId4" cstate="print"/>
            <a:stretch>
              <a:fillRect/>
            </a:stretch>
          </p:blipFill>
          <p:spPr>
            <a:xfrm>
              <a:off x="11035451" y="6381512"/>
              <a:ext cx="120243" cy="241909"/>
            </a:xfrm>
            <a:prstGeom prst="rect">
              <a:avLst/>
            </a:prstGeom>
          </p:spPr>
        </p:pic>
        <p:pic>
          <p:nvPicPr>
            <p:cNvPr id="24" name="object 9">
              <a:extLst>
                <a:ext uri="{FF2B5EF4-FFF2-40B4-BE49-F238E27FC236}">
                  <a16:creationId xmlns:a16="http://schemas.microsoft.com/office/drawing/2014/main" id="{001916A5-5FA5-3005-17FC-AB6911D7F284}"/>
                </a:ext>
              </a:extLst>
            </p:cNvPr>
            <p:cNvPicPr/>
            <p:nvPr/>
          </p:nvPicPr>
          <p:blipFill>
            <a:blip r:embed="rId5" cstate="print"/>
            <a:stretch>
              <a:fillRect/>
            </a:stretch>
          </p:blipFill>
          <p:spPr>
            <a:xfrm>
              <a:off x="11516404" y="6381510"/>
              <a:ext cx="120230" cy="241909"/>
            </a:xfrm>
            <a:prstGeom prst="rect">
              <a:avLst/>
            </a:prstGeom>
          </p:spPr>
        </p:pic>
        <p:pic>
          <p:nvPicPr>
            <p:cNvPr id="25" name="object 10">
              <a:extLst>
                <a:ext uri="{FF2B5EF4-FFF2-40B4-BE49-F238E27FC236}">
                  <a16:creationId xmlns:a16="http://schemas.microsoft.com/office/drawing/2014/main" id="{6283F2F5-6B10-07FF-6EC7-FE6FD8BDE534}"/>
                </a:ext>
              </a:extLst>
            </p:cNvPr>
            <p:cNvPicPr/>
            <p:nvPr/>
          </p:nvPicPr>
          <p:blipFill>
            <a:blip r:embed="rId6" cstate="print"/>
            <a:stretch>
              <a:fillRect/>
            </a:stretch>
          </p:blipFill>
          <p:spPr>
            <a:xfrm>
              <a:off x="11676707" y="6381512"/>
              <a:ext cx="120243" cy="241909"/>
            </a:xfrm>
            <a:prstGeom prst="rect">
              <a:avLst/>
            </a:prstGeom>
          </p:spPr>
        </p:pic>
        <p:pic>
          <p:nvPicPr>
            <p:cNvPr id="26" name="object 11">
              <a:extLst>
                <a:ext uri="{FF2B5EF4-FFF2-40B4-BE49-F238E27FC236}">
                  <a16:creationId xmlns:a16="http://schemas.microsoft.com/office/drawing/2014/main" id="{1E0E06F6-D367-1BB3-B0B9-A20F6B990342}"/>
                </a:ext>
              </a:extLst>
            </p:cNvPr>
            <p:cNvPicPr/>
            <p:nvPr/>
          </p:nvPicPr>
          <p:blipFill>
            <a:blip r:embed="rId7" cstate="print"/>
            <a:stretch>
              <a:fillRect/>
            </a:stretch>
          </p:blipFill>
          <p:spPr>
            <a:xfrm>
              <a:off x="11837026" y="6381515"/>
              <a:ext cx="120243" cy="241896"/>
            </a:xfrm>
            <a:prstGeom prst="rect">
              <a:avLst/>
            </a:prstGeom>
          </p:spPr>
        </p:pic>
      </p:grpSp>
      <p:pic>
        <p:nvPicPr>
          <p:cNvPr id="4" name="Picture 3">
            <a:extLst>
              <a:ext uri="{FF2B5EF4-FFF2-40B4-BE49-F238E27FC236}">
                <a16:creationId xmlns:a16="http://schemas.microsoft.com/office/drawing/2014/main" id="{62FA8618-C9BD-6378-ED4C-31B304AB0E6F}"/>
              </a:ext>
            </a:extLst>
          </p:cNvPr>
          <p:cNvPicPr>
            <a:picLocks noChangeAspect="1"/>
          </p:cNvPicPr>
          <p:nvPr/>
        </p:nvPicPr>
        <p:blipFill>
          <a:blip r:embed="rId8"/>
          <a:stretch>
            <a:fillRect/>
          </a:stretch>
        </p:blipFill>
        <p:spPr>
          <a:xfrm>
            <a:off x="3158967" y="2391031"/>
            <a:ext cx="2290607" cy="2796748"/>
          </a:xfrm>
          <a:prstGeom prst="rect">
            <a:avLst/>
          </a:prstGeom>
        </p:spPr>
      </p:pic>
      <p:pic>
        <p:nvPicPr>
          <p:cNvPr id="5" name="Picture 4">
            <a:extLst>
              <a:ext uri="{FF2B5EF4-FFF2-40B4-BE49-F238E27FC236}">
                <a16:creationId xmlns:a16="http://schemas.microsoft.com/office/drawing/2014/main" id="{3CEC8377-F90A-762A-AC8A-6634038EEE72}"/>
              </a:ext>
            </a:extLst>
          </p:cNvPr>
          <p:cNvPicPr>
            <a:picLocks noChangeAspect="1"/>
          </p:cNvPicPr>
          <p:nvPr/>
        </p:nvPicPr>
        <p:blipFill>
          <a:blip r:embed="rId9"/>
          <a:stretch>
            <a:fillRect/>
          </a:stretch>
        </p:blipFill>
        <p:spPr>
          <a:xfrm>
            <a:off x="5941493" y="2443752"/>
            <a:ext cx="2852353" cy="2681010"/>
          </a:xfrm>
          <a:prstGeom prst="rect">
            <a:avLst/>
          </a:prstGeom>
        </p:spPr>
      </p:pic>
      <p:sp>
        <p:nvSpPr>
          <p:cNvPr id="9" name="TextBox 8">
            <a:extLst>
              <a:ext uri="{FF2B5EF4-FFF2-40B4-BE49-F238E27FC236}">
                <a16:creationId xmlns:a16="http://schemas.microsoft.com/office/drawing/2014/main" id="{FEBE37B7-A5F2-B608-AD92-A8F3AD54F840}"/>
              </a:ext>
            </a:extLst>
          </p:cNvPr>
          <p:cNvSpPr txBox="1"/>
          <p:nvPr/>
        </p:nvSpPr>
        <p:spPr>
          <a:xfrm>
            <a:off x="3239569" y="5431746"/>
            <a:ext cx="24976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Georgia Pro"/>
              </a:rPr>
              <a:t>Caroline Martin</a:t>
            </a:r>
          </a:p>
        </p:txBody>
      </p:sp>
      <p:sp>
        <p:nvSpPr>
          <p:cNvPr id="10" name="TextBox 9">
            <a:extLst>
              <a:ext uri="{FF2B5EF4-FFF2-40B4-BE49-F238E27FC236}">
                <a16:creationId xmlns:a16="http://schemas.microsoft.com/office/drawing/2014/main" id="{E9074493-76ED-CDF5-8078-F0B1E9580FCA}"/>
              </a:ext>
            </a:extLst>
          </p:cNvPr>
          <p:cNvSpPr txBox="1"/>
          <p:nvPr/>
        </p:nvSpPr>
        <p:spPr>
          <a:xfrm>
            <a:off x="6104716" y="5431531"/>
            <a:ext cx="253642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Georgia Pro"/>
              </a:rPr>
              <a:t>Renske </a:t>
            </a:r>
            <a:r>
              <a:rPr lang="en-US" dirty="0" err="1">
                <a:latin typeface="Georgia Pro"/>
              </a:rPr>
              <a:t>Clignet</a:t>
            </a:r>
            <a:r>
              <a:rPr lang="en-US" dirty="0">
                <a:latin typeface="Georgia Pro"/>
              </a:rPr>
              <a:t>-Krause</a:t>
            </a:r>
          </a:p>
        </p:txBody>
      </p:sp>
    </p:spTree>
    <p:extLst>
      <p:ext uri="{BB962C8B-B14F-4D97-AF65-F5344CB8AC3E}">
        <p14:creationId xmlns:p14="http://schemas.microsoft.com/office/powerpoint/2010/main" val="100806661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09cea05-9e44-4700-aef9-285476f445a3" xsi:nil="true"/>
    <lcf76f155ced4ddcb4097134ff3c332f xmlns="2def21bb-c448-4d45-a105-603b71f9876e">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_Flow_SignoffStatus xmlns="2def21bb-c448-4d45-a105-603b71f9876e" xsi:nil="true"/>
    <geredigeerd xmlns="2def21bb-c448-4d45-a105-603b71f9876e">false</geredigeerd>
    <_dlc_DocId xmlns="109cea05-9e44-4700-aef9-285476f445a3">Z24FMFMPNMCM-706659318-3827027</_dlc_DocId>
    <_dlc_DocIdUrl xmlns="109cea05-9e44-4700-aef9-285476f445a3">
      <Url>https://schunck2.sharepoint.com/sites/documenten/_layouts/15/DocIdRedir.aspx?ID=Z24FMFMPNMCM-706659318-3827027</Url>
      <Description>Z24FMFMPNMCM-706659318-3827027</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EDBBD7D86741F647B23018E9FF7FBA33" ma:contentTypeVersion="6932" ma:contentTypeDescription="Een nieuw document maken." ma:contentTypeScope="" ma:versionID="4416f426330c8936542fb42d52c661d2">
  <xsd:schema xmlns:xsd="http://www.w3.org/2001/XMLSchema" xmlns:xs="http://www.w3.org/2001/XMLSchema" xmlns:p="http://schemas.microsoft.com/office/2006/metadata/properties" xmlns:ns1="http://schemas.microsoft.com/sharepoint/v3" xmlns:ns2="109cea05-9e44-4700-aef9-285476f445a3" xmlns:ns3="2def21bb-c448-4d45-a105-603b71f9876e" targetNamespace="http://schemas.microsoft.com/office/2006/metadata/properties" ma:root="true" ma:fieldsID="77f5b423a16cc570bb0b0da5874aa38a" ns1:_="" ns2:_="" ns3:_="">
    <xsd:import namespace="http://schemas.microsoft.com/sharepoint/v3"/>
    <xsd:import namespace="109cea05-9e44-4700-aef9-285476f445a3"/>
    <xsd:import namespace="2def21bb-c448-4d45-a105-603b71f9876e"/>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2:SharedWithUsers" minOccurs="0"/>
                <xsd:element ref="ns2:SharedWithDetails" minOccurs="0"/>
                <xsd:element ref="ns3:MediaServiceGenerationTime" minOccurs="0"/>
                <xsd:element ref="ns3:MediaServiceEventHashCode" minOccurs="0"/>
                <xsd:element ref="ns3:MediaServiceAutoKeyPoints" minOccurs="0"/>
                <xsd:element ref="ns3:MediaServiceKeyPoints" minOccurs="0"/>
                <xsd:element ref="ns3:_Flow_SignoffStatus" minOccurs="0"/>
                <xsd:element ref="ns3:MediaLengthInSeconds" minOccurs="0"/>
                <xsd:element ref="ns3:geredigeerd" minOccurs="0"/>
                <xsd:element ref="ns3:lcf76f155ced4ddcb4097134ff3c332f" minOccurs="0"/>
                <xsd:element ref="ns2:TaxCatchAll" minOccurs="0"/>
                <xsd:element ref="ns1:_ip_UnifiedCompliancePolicyProperties" minOccurs="0"/>
                <xsd:element ref="ns1:_ip_UnifiedCompliancePolicyUIAc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9" nillable="true" ma:displayName="Eigenschappen van het geïntegreerd beleid voor naleving" ma:hidden="true" ma:internalName="_ip_UnifiedCompliancePolicyProperties">
      <xsd:simpleType>
        <xsd:restriction base="dms:Note"/>
      </xsd:simpleType>
    </xsd:element>
    <xsd:element name="_ip_UnifiedCompliancePolicyUIAction" ma:index="30" nillable="true" ma:displayName="Actie van de gebruikersinterface van het geïntegreerd beleid voor naleving"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9cea05-9e44-4700-aef9-285476f445a3" elementFormDefault="qualified">
    <xsd:import namespace="http://schemas.microsoft.com/office/2006/documentManagement/types"/>
    <xsd:import namespace="http://schemas.microsoft.com/office/infopath/2007/PartnerControls"/>
    <xsd:element name="_dlc_DocId" ma:index="8" nillable="true" ma:displayName="Waarde van de document-id" ma:description="De waarde van de document-id die aan dit item is toegewezen." ma:internalName="_dlc_DocId" ma:readOnly="true">
      <xsd:simpleType>
        <xsd:restriction base="dms:Text"/>
      </xsd:simpleType>
    </xsd:element>
    <xsd:element name="_dlc_DocIdUrl" ma:index="9"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7"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description="" ma:internalName="SharedWithDetails" ma:readOnly="true">
      <xsd:simpleType>
        <xsd:restriction base="dms:Note">
          <xsd:maxLength value="255"/>
        </xsd:restriction>
      </xsd:simpleType>
    </xsd:element>
    <xsd:element name="TaxCatchAll" ma:index="28" nillable="true" ma:displayName="Taxonomy Catch All Column" ma:description="" ma:hidden="true" ma:list="{428e5546-f779-4dcf-a60e-bc1e0fc552ee}" ma:internalName="TaxCatchAll" ma:showField="CatchAllData" ma:web="109cea05-9e44-4700-aef9-285476f445a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def21bb-c448-4d45-a105-603b71f9876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Tags" ma:description="" ma:internalName="MediaServiceAutoTags" ma:readOnly="true">
      <xsd:simpleType>
        <xsd:restriction base="dms:Text"/>
      </xsd:simpleType>
    </xsd:element>
    <xsd:element name="MediaServiceOCR" ma:index="14" nillable="true" ma:displayName="Extracted Text" ma:description="" ma:internalName="MediaServiceOCR" ma:readOnly="true">
      <xsd:simpleType>
        <xsd:restriction base="dms:Note">
          <xsd:maxLength value="255"/>
        </xsd:restriction>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Location" ma:index="16" nillable="true" ma:displayName="Location" ma:description="" ma:internalName="MediaServiceLocation" ma:readOnly="true">
      <xsd:simpleType>
        <xsd:restriction base="dms:Text"/>
      </xsd:simpleType>
    </xsd:element>
    <xsd:element name="MediaServiceGenerationTime" ma:index="19" nillable="true" ma:displayName="MediaServiceGenerationTime" ma:description="" ma:hidden="true" ma:internalName="MediaServiceGenerationTime" ma:readOnly="true">
      <xsd:simpleType>
        <xsd:restriction base="dms:Text"/>
      </xsd:simpleType>
    </xsd:element>
    <xsd:element name="MediaServiceEventHashCode" ma:index="20" nillable="true" ma:displayName="MediaServiceEventHashCode" ma:description="" ma:hidden="true" ma:internalName="MediaServiceEventHashCode" ma:readOnly="true">
      <xsd:simpleType>
        <xsd:restriction base="dms:Text"/>
      </xsd:simpleType>
    </xsd:element>
    <xsd:element name="MediaServiceAutoKeyPoints" ma:index="21" nillable="true" ma:displayName="MediaServiceAutoKeyPoints" ma:description="" ma:hidden="true" ma:internalName="MediaServiceAutoKeyPoints" ma:readOnly="true">
      <xsd:simpleType>
        <xsd:restriction base="dms:Note"/>
      </xsd:simpleType>
    </xsd:element>
    <xsd:element name="MediaServiceKeyPoints" ma:index="22" nillable="true" ma:displayName="KeyPoints" ma:description="" ma:internalName="MediaServiceKeyPoints" ma:readOnly="true">
      <xsd:simpleType>
        <xsd:restriction base="dms:Note">
          <xsd:maxLength value="255"/>
        </xsd:restriction>
      </xsd:simpleType>
    </xsd:element>
    <xsd:element name="_Flow_SignoffStatus" ma:index="23" nillable="true" ma:displayName="Afmeldingsstatus" ma:internalName="Afmeldingsstatus">
      <xsd:simpleType>
        <xsd:restriction base="dms:Text"/>
      </xsd:simpleType>
    </xsd:element>
    <xsd:element name="MediaLengthInSeconds" ma:index="24" nillable="true" ma:displayName="Length (seconds)" ma:description="" ma:internalName="MediaLengthInSeconds" ma:readOnly="true">
      <xsd:simpleType>
        <xsd:restriction base="dms:Unknown"/>
      </xsd:simpleType>
    </xsd:element>
    <xsd:element name="geredigeerd" ma:index="25" nillable="true" ma:displayName="geredigeerd" ma:default="0" ma:format="Dropdown" ma:internalName="geredigeerd">
      <xsd:simpleType>
        <xsd:restriction base="dms:Boolean"/>
      </xsd:simpleType>
    </xsd:element>
    <xsd:element name="lcf76f155ced4ddcb4097134ff3c332f" ma:index="27" nillable="true" ma:taxonomy="true" ma:internalName="lcf76f155ced4ddcb4097134ff3c332f" ma:taxonomyFieldName="MediaServiceImageTags" ma:displayName="Afbeeldingtags" ma:readOnly="false" ma:fieldId="{5cf76f15-5ced-4ddc-b409-7134ff3c332f}" ma:taxonomyMulti="true" ma:sspId="0f68e8ca-0602-4807-9e1e-ecec6427248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2" nillable="true" ma:displayName="MediaServiceSearchProperties" ma:description="" ma:hidden="true" ma:internalName="MediaServiceSearchProperties" ma:readOnly="true">
      <xsd:simpleType>
        <xsd:restriction base="dms:Note"/>
      </xsd:simpleType>
    </xsd:element>
    <xsd:element name="MediaServiceBillingMetadata" ma:index="33" nillable="true" ma:displayName="MediaServiceBillingMetadata" ma:description=""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9B2559-5221-446D-988E-AD114B2B9F19}">
  <ds:schemaRefs>
    <ds:schemaRef ds:uri="http://schemas.microsoft.com/sharepoint/v3/contenttype/forms"/>
  </ds:schemaRefs>
</ds:datastoreItem>
</file>

<file path=customXml/itemProps2.xml><?xml version="1.0" encoding="utf-8"?>
<ds:datastoreItem xmlns:ds="http://schemas.openxmlformats.org/officeDocument/2006/customXml" ds:itemID="{5833E379-2BF3-47AC-A9E0-3805ABB1E30B}">
  <ds:schemaRefs>
    <ds:schemaRef ds:uri="http://schemas.microsoft.com/office/2006/metadata/properties"/>
    <ds:schemaRef ds:uri="http://schemas.microsoft.com/office/infopath/2007/PartnerControls"/>
    <ds:schemaRef ds:uri="http://schemas.microsoft.com/office/2006/documentManagement/types"/>
    <ds:schemaRef ds:uri="http://purl.org/dc/terms/"/>
    <ds:schemaRef ds:uri="http://purl.org/dc/dcmitype/"/>
    <ds:schemaRef ds:uri="http://schemas.openxmlformats.org/package/2006/metadata/core-properties"/>
    <ds:schemaRef ds:uri="2def21bb-c448-4d45-a105-603b71f9876e"/>
    <ds:schemaRef ds:uri="http://purl.org/dc/elements/1.1/"/>
    <ds:schemaRef ds:uri="109cea05-9e44-4700-aef9-285476f445a3"/>
    <ds:schemaRef ds:uri="http://schemas.microsoft.com/sharepoint/v3"/>
    <ds:schemaRef ds:uri="http://www.w3.org/XML/1998/namespace"/>
  </ds:schemaRefs>
</ds:datastoreItem>
</file>

<file path=customXml/itemProps3.xml><?xml version="1.0" encoding="utf-8"?>
<ds:datastoreItem xmlns:ds="http://schemas.openxmlformats.org/officeDocument/2006/customXml" ds:itemID="{E23278D7-80FC-4F20-A622-4B18230B5727}">
  <ds:schemaRefs>
    <ds:schemaRef ds:uri="http://schemas.microsoft.com/sharepoint/events"/>
  </ds:schemaRefs>
</ds:datastoreItem>
</file>

<file path=customXml/itemProps4.xml><?xml version="1.0" encoding="utf-8"?>
<ds:datastoreItem xmlns:ds="http://schemas.openxmlformats.org/officeDocument/2006/customXml" ds:itemID="{EA707D3B-7750-4E18-A94E-AB35D636B2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09cea05-9e44-4700-aef9-285476f445a3"/>
    <ds:schemaRef ds:uri="2def21bb-c448-4d45-a105-603b71f987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186</TotalTime>
  <Words>3125</Words>
  <Application>Microsoft Office PowerPoint</Application>
  <PresentationFormat>Breedbeeld</PresentationFormat>
  <Paragraphs>302</Paragraphs>
  <Slides>22</Slides>
  <Notes>16</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22</vt:i4>
      </vt:variant>
    </vt:vector>
  </HeadingPairs>
  <TitlesOfParts>
    <vt:vector size="32" baseType="lpstr">
      <vt:lpstr>Arial</vt:lpstr>
      <vt:lpstr>Arial,Sans-Serif</vt:lpstr>
      <vt:lpstr>Calibri</vt:lpstr>
      <vt:lpstr>Calibri Light</vt:lpstr>
      <vt:lpstr>Georgia Pro</vt:lpstr>
      <vt:lpstr>KievitOT-Italic</vt:lpstr>
      <vt:lpstr>KievitOT-Regular</vt:lpstr>
      <vt:lpstr>Wilma-Base</vt:lpstr>
      <vt:lpstr>Wingdings</vt:lpstr>
      <vt:lpstr>Kantoorthema</vt:lpstr>
      <vt:lpstr>PowerPoint-presentatie</vt:lpstr>
      <vt:lpstr>Kansrijk van start / Heerlen  </vt:lpstr>
      <vt:lpstr>PowerPoint-presentatie</vt:lpstr>
      <vt:lpstr>En toen... /</vt:lpstr>
      <vt:lpstr>PowerPoint-presentatie</vt:lpstr>
      <vt:lpstr>Integraal / samenwerken  </vt:lpstr>
      <vt:lpstr>Casus JGZ / </vt:lpstr>
      <vt:lpstr>Relatie met de gemeente / </vt:lpstr>
      <vt:lpstr>PowerPoint-presentatie</vt:lpstr>
      <vt:lpstr>PowerPoint-presentatie</vt:lpstr>
      <vt:lpstr>Hulp voor  ouders /  </vt:lpstr>
      <vt:lpstr>Bedankt! / </vt:lpstr>
      <vt:lpstr>linkjes / </vt:lpstr>
      <vt:lpstr>  </vt:lpstr>
      <vt:lpstr>PowerPoint-presentatie</vt:lpstr>
      <vt:lpstr>Gezinsgericht werken / taalondersteuning voor ouders en kind </vt:lpstr>
      <vt:lpstr>PowerPoint-presentatie</vt:lpstr>
      <vt:lpstr>Wie zijn het? /  wat doen zij? </vt:lpstr>
      <vt:lpstr>Cijfers Heerlen /</vt:lpstr>
      <vt:lpstr>samenwerken / met de doelgroep </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MUSEUM/ MUZIEK EN DANS / BIBLIOTHEEK</dc:title>
  <dc:creator>Eric Dielemans</dc:creator>
  <cp:lastModifiedBy>Joëlle van Reijmersdal</cp:lastModifiedBy>
  <cp:revision>465</cp:revision>
  <dcterms:created xsi:type="dcterms:W3CDTF">2022-12-08T13:30:20Z</dcterms:created>
  <dcterms:modified xsi:type="dcterms:W3CDTF">2025-11-12T07:11:42Z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0x010100EDBBD7D86741F647B23018E9FF7FBA33</vt:lpwstr>
  </property>
  <property fmtid="{D5CDD505-2E9C-101B-9397-08002B2CF9AE}" pid="3" name="_dlc_DocIdItemGuid">
    <vt:lpwstr>445955f8-93d4-460b-8862-3f384092c7a6</vt:lpwstr>
  </property>
  <property fmtid="{D5CDD505-2E9C-101B-9397-08002B2CF9AE}" pid="4" name="MediaServiceImageTags">
    <vt:lpwstr/>
  </property>
</Properties>
</file>