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9144000" cy="5143500" type="screen16x9"/>
  <p:notesSz cx="6858000" cy="9144000"/>
  <p:embeddedFontLst>
    <p:embeddedFont>
      <p:font typeface="Amatic SC" panose="020F0502020204030204" pitchFamily="2" charset="-79"/>
      <p:regular r:id="rId39"/>
      <p:bold r:id="rId40"/>
    </p:embeddedFont>
    <p:embeddedFont>
      <p:font typeface="Poppins" panose="00000500000000000000" pitchFamily="2" charset="0"/>
      <p:regular r:id="rId41"/>
      <p:bold r:id="rId42"/>
      <p:italic r:id="rId43"/>
      <p:boldItalic r:id="rId44"/>
    </p:embeddedFont>
    <p:embeddedFont>
      <p:font typeface="Poppins ExtraBold" panose="020B0502040204020203" pitchFamily="2" charset="0"/>
      <p:bold r:id="rId45"/>
      <p:boldItalic r:id="rId46"/>
    </p:embeddedFont>
    <p:embeddedFont>
      <p:font typeface="Poppins Light" panose="020B0502040204020203" pitchFamily="2" charset="0"/>
      <p:regular r:id="rId47"/>
      <p:bold r:id="rId48"/>
      <p:italic r:id="rId49"/>
      <p:boldItalic r:id="rId50"/>
    </p:embeddedFont>
    <p:embeddedFont>
      <p:font typeface="Poppins Medium" panose="020B0502040204020203" pitchFamily="2" charset="0"/>
      <p:regular r:id="rId51"/>
      <p:bold r:id="rId52"/>
      <p:italic r:id="rId53"/>
      <p:boldItalic r:id="rId54"/>
    </p:embeddedFont>
    <p:embeddedFont>
      <p:font typeface="Poppins SemiBold" panose="020B0502040204020203" pitchFamily="2" charset="0"/>
      <p:regular r:id="rId55"/>
      <p:bold r:id="rId56"/>
      <p:italic r:id="rId57"/>
      <p:boldItalic r:id="rId58"/>
    </p:embeddedFont>
    <p:embeddedFont>
      <p:font typeface="Roboto Mono" panose="00000009000000000000" pitchFamily="49"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jDwL/LoOVFidVfR3w3ogMNUgph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ichtingspn.nl/wp-content/uploads/2024/10/Bibliotheekconvenant-2024-2027.pdf?utm_source=chatgp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hogeschoolrotterdam.nl/onderzoek/projecten-en-publicaties/creating-010/maker-education-and-contextual-learning-environment/roadmap-makerplaatsen/" TargetMode="External"/><Relationship Id="rId3" Type="http://schemas.openxmlformats.org/officeDocument/2006/relationships/hyperlink" Target="https://open.overheid.nl/documenten/d353545a-402e-4ec0-b2af-4b565d36a948/file" TargetMode="External"/><Relationship Id="rId7" Type="http://schemas.openxmlformats.org/officeDocument/2006/relationships/hyperlink" Target="https://www.bibliotheeknetwerk.nl/digitaal-burgerschap/bouwsteen-programmering/handboek-makerlab" TargetMode="External"/><Relationship Id="rId12" Type="http://schemas.openxmlformats.org/officeDocument/2006/relationships/hyperlink" Target="https://act-or-react.n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bibliotheeknetwerk.nl/digitaal-burgerschap/overzicht-praktijkvoorbeelden/ai-in-de-bibliotheek-iedereen-aan-zet" TargetMode="External"/><Relationship Id="rId11" Type="http://schemas.openxmlformats.org/officeDocument/2006/relationships/hyperlink" Target="https://www.bibliotheeknetwerk.nl/digitaal-burgerschap/bouwsteen-programmering/act-or-react" TargetMode="External"/><Relationship Id="rId5" Type="http://schemas.openxmlformats.org/officeDocument/2006/relationships/hyperlink" Target="https://www.bibliotheeknetwerk.nl/digitaal-burgerschap/bouwsteen-programmering/ai-inspiratiegids#:~:text=De%20inspiratiegids%20is%20ontwikkeld%20vanuit,POI's%2C%20bibliotheken%20en%20de%20KB." TargetMode="External"/><Relationship Id="rId10" Type="http://schemas.openxmlformats.org/officeDocument/2006/relationships/hyperlink" Target="https://www.bibliotheeknetwerk.nl/digitaal-burgerschap/bouwsteen-programmering/basispakket-mediawijsheid#inhoud" TargetMode="External"/><Relationship Id="rId4" Type="http://schemas.openxmlformats.org/officeDocument/2006/relationships/hyperlink" Target="https://www.bibliotheeknetwerk.nl/nieuws/titellijst-online-veiligheid-beschikbaar-in-kader-van-safer-internet-day" TargetMode="External"/><Relationship Id="rId9" Type="http://schemas.openxmlformats.org/officeDocument/2006/relationships/hyperlink" Target="https://www.bibliotheeknetwerk.nl/digitaal-burgerschap/bouwsteen-programmering/de-creatieve-cod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ibliotheeknetwerk.nl/digitaal-burgerschap/bouwsteen-programmering/basispakket-mediawijshei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ennisnet.nl/artikel/20827/lector-anneke-smits-voorkom-dat-je-digitale-geletterdheid-weg-integreer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kennisnet.nl/artikel/15676/integratie-van-digitale-geletterdheid-in-het-talenonderwijs-2-praktijkervaringe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hebban.nl/goedverhaal" TargetMode="External"/><Relationship Id="rId3" Type="http://schemas.openxmlformats.org/officeDocument/2006/relationships/hyperlink" Target="https://www.meisocialvrij.nl/" TargetMode="External"/><Relationship Id="rId7" Type="http://schemas.openxmlformats.org/officeDocument/2006/relationships/hyperlink" Target="https://www.weektegenpesten.nl/lesmaterialen/lesmaterialen-voortgezet-onderwij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coc.nl/paarsevrijdag/" TargetMode="External"/><Relationship Id="rId5" Type="http://schemas.openxmlformats.org/officeDocument/2006/relationships/hyperlink" Target="https://onderwijs.cpnb.nl/campagnes/heel-de-klas-leest-2025" TargetMode="External"/><Relationship Id="rId4" Type="http://schemas.openxmlformats.org/officeDocument/2006/relationships/hyperlink" Target="https://veiliginternetten.nl/campagnes/laat-je-niet-internepp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bureaujeugdenmedia.nl/de-internethelden/" TargetMode="External"/><Relationship Id="rId3" Type="http://schemas.openxmlformats.org/officeDocument/2006/relationships/hyperlink" Target="https://waarzeggers.org/" TargetMode="External"/><Relationship Id="rId7" Type="http://schemas.openxmlformats.org/officeDocument/2006/relationships/hyperlink" Target="https://www.vodafoneziggo.nl/verhalen/vodafoneziggo-lanceert-lesprogramma-online-masters/?utm_source=chatgpt.co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online-masters.nl/aanbod/po" TargetMode="External"/><Relationship Id="rId5" Type="http://schemas.openxmlformats.org/officeDocument/2006/relationships/hyperlink" Target="https://futurenl.org/digi-doener/" TargetMode="External"/><Relationship Id="rId4" Type="http://schemas.openxmlformats.org/officeDocument/2006/relationships/hyperlink" Target="https://nl.joinhackshield.com/nl" TargetMode="External"/><Relationship Id="rId9" Type="http://schemas.openxmlformats.org/officeDocument/2006/relationships/hyperlink" Target="https://veiliginternetten.nl/digiduck-2025/"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jeugdbibliotheek.nl/12-18-jaar/lezen-voor-de-lijst.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mediawijsheid.nl/lesmateriaal/" TargetMode="External"/><Relationship Id="rId4" Type="http://schemas.openxmlformats.org/officeDocument/2006/relationships/hyperlink" Target="https://www.digisterker.nl/jongerenprogramma/"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digitalebalans.nl" TargetMode="External"/><Relationship Id="rId3" Type="http://schemas.openxmlformats.org/officeDocument/2006/relationships/hyperlink" Target="https://www.lessonup.com/nl/channel/beeldengeluid/series/rbt2a5NgYNpSMKMEN" TargetMode="External"/><Relationship Id="rId7" Type="http://schemas.openxmlformats.org/officeDocument/2006/relationships/hyperlink" Target="https://doejedigiding.n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filterbubbel.nl" TargetMode="External"/><Relationship Id="rId5" Type="http://schemas.openxmlformats.org/officeDocument/2006/relationships/hyperlink" Target="http://isdatechtzo.nl" TargetMode="External"/><Relationship Id="rId4" Type="http://schemas.openxmlformats.org/officeDocument/2006/relationships/hyperlink" Target="https://data-detox.nl/jeug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bibliotheeknetwerk.nl/artikel/de-bibliotheek-en-digitale-inclusie" TargetMode="External"/><Relationship Id="rId3" Type="http://schemas.openxmlformats.org/officeDocument/2006/relationships/hyperlink" Target="https://www.bibliotheeknetwerk.nl/artikel/digitale-vaardigheden-en-digitaal-burgerschap-in-de-bibliotheek" TargetMode="External"/><Relationship Id="rId7" Type="http://schemas.openxmlformats.org/officeDocument/2006/relationships/hyperlink" Target="https://www.cvdm.nl/nieuws/onderzoeksrapport-jongeren-nieuws-en-sociale-media-een-blik-op-de-toekomst-van-het-nieuw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trimbos.nl/kennis/digitale-media-gokken/expertisecentrum-digitalisering-en-welzijn/feiten-en-cijfers-digitale-media/schermgebruik" TargetMode="External"/><Relationship Id="rId5" Type="http://schemas.openxmlformats.org/officeDocument/2006/relationships/hyperlink" Target="https://www.metronieuws.nl/in-het-nieuws/binnenland/2024/11/scholieren-niet-goed-met-computers" TargetMode="External"/><Relationship Id="rId4" Type="http://schemas.openxmlformats.org/officeDocument/2006/relationships/hyperlink" Target="https://www.cbs.nl/nl-nl/longread/rapportages/2025/digitalisering-en-kenniseconomie-2024/4-ict-gebruik-persone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b.nl/over-ons/expertises/digitale-inclusie?utm_source=chatgpt.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nl" sz="1000" b="1">
                <a:solidFill>
                  <a:schemeClr val="dk1"/>
                </a:solidFill>
                <a:latin typeface="Poppins"/>
                <a:ea typeface="Poppins"/>
                <a:cs typeface="Poppins"/>
                <a:sym typeface="Poppins"/>
              </a:rPr>
              <a:t>Hoe zet je deze presentatie in?</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a:solidFill>
                  <a:schemeClr val="dk1"/>
                </a:solidFill>
                <a:latin typeface="Poppins"/>
                <a:ea typeface="Poppins"/>
                <a:cs typeface="Poppins"/>
                <a:sym typeface="Poppins"/>
              </a:rPr>
              <a:t>Maak een kopie van deze presentatie en zet in de nieuwe bestandsnaam de naam erbij van de bibliotheek of school waarvoor je hem gaat inzetten. </a:t>
            </a:r>
            <a:r>
              <a:rPr lang="nl" sz="1000">
                <a:solidFill>
                  <a:srgbClr val="EC7407"/>
                </a:solidFill>
                <a:latin typeface="Poppins"/>
                <a:ea typeface="Poppins"/>
                <a:cs typeface="Poppins"/>
                <a:sym typeface="Poppins"/>
              </a:rPr>
              <a:t>Zo kun je hem ten alle tijden op maat maken met specifieke voorbeelden of actualiteiten.</a:t>
            </a:r>
            <a:r>
              <a:rPr lang="nl"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marL="457200" lvl="0" indent="0" algn="l" rtl="0">
              <a:lnSpc>
                <a:spcPct val="150000"/>
              </a:lnSpc>
              <a:spcBef>
                <a:spcPts val="0"/>
              </a:spcBef>
              <a:spcAft>
                <a:spcPts val="0"/>
              </a:spcAft>
              <a:buClr>
                <a:schemeClr val="dk1"/>
              </a:buClr>
              <a:buSzPts val="1100"/>
              <a:buFont typeface="Arial"/>
              <a:buNone/>
            </a:pPr>
            <a:r>
              <a:rPr lang="nl" sz="1000">
                <a:solidFill>
                  <a:schemeClr val="dk1"/>
                </a:solidFill>
                <a:latin typeface="Poppins"/>
                <a:ea typeface="Poppins"/>
                <a:cs typeface="Poppins"/>
                <a:sym typeface="Poppins"/>
              </a:rPr>
              <a:t>→ Voorbeeld: ‘Inspiratie voor mediabewuste informatievaardigheden - Basisschool de Hei in Breda’</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a:solidFill>
                  <a:schemeClr val="dk1"/>
                </a:solidFill>
                <a:latin typeface="Poppins"/>
                <a:ea typeface="Poppins"/>
                <a:cs typeface="Poppins"/>
                <a:sym typeface="Poppins"/>
              </a:rPr>
              <a:t>Zie screenshots op de eerste slide hoe je de kopie daadwerkelijk maakt. En anders wilt een collega je vast even helpen!</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a:solidFill>
                  <a:schemeClr val="dk1"/>
                </a:solidFill>
                <a:latin typeface="Poppins"/>
                <a:ea typeface="Poppins"/>
                <a:cs typeface="Poppins"/>
                <a:sym typeface="Poppins"/>
              </a:rPr>
              <a:t>In de notes onder de slides helpen we je op weg door aan te geven waar je het gesprek over aan kan gaan, welke vragen je kunt stellen of geven we alvast een aantal voorbeelden of antwoordopties. </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a:solidFill>
                  <a:schemeClr val="dk1"/>
                </a:solidFill>
                <a:latin typeface="Poppins"/>
                <a:ea typeface="Poppins"/>
                <a:cs typeface="Poppins"/>
                <a:sym typeface="Poppins"/>
              </a:rPr>
              <a:t>Geef bij een voorbeeld actualiteit of campagne aan waar jullie in de regio of als bibliotheek specifiek al op inzetten. Dit zou je ook op de slide kunnen uitlichten of aanpassen. De voorbeelden die er nu staan zijn landelijk de meest ingezette campagnes, activiteiten en (gratis) producten in het basisonderwijs (PO) of voortgezet onderwijs (VO). Ander succesverhaal in jullie regio? Plaats die er dan in! Grote kans dat je er dan enthousiast over kunt vertellen. </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a:solidFill>
                  <a:schemeClr val="dk1"/>
                </a:solidFill>
                <a:latin typeface="Poppins"/>
                <a:ea typeface="Poppins"/>
                <a:cs typeface="Poppins"/>
                <a:sym typeface="Poppins"/>
              </a:rPr>
              <a:t>Vergeet ook niet de informatiebundel digitaal te delen met je deelnemers en print het werkblad uit op A3!</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chemeClr val="dk1"/>
                </a:solidFill>
                <a:highlight>
                  <a:srgbClr val="FABD8E"/>
                </a:highlight>
                <a:latin typeface="Poppins"/>
                <a:ea typeface="Poppins"/>
                <a:cs typeface="Poppins"/>
                <a:sym typeface="Poppins"/>
              </a:rPr>
              <a:t>Disclaimer: De illustraties/praatplaten mogen niet gebruikt worden voor andere doeleinden. Ze zijn enkel voor deze sessies gemaakt.</a:t>
            </a:r>
            <a:endParaRPr sz="1000">
              <a:latin typeface="Poppins"/>
              <a:ea typeface="Poppins"/>
              <a:cs typeface="Poppins"/>
              <a:sym typeface="Poppi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Digitale geletterdheid is essentieel in onze samenleving.</a:t>
            </a:r>
            <a:br>
              <a:rPr lang="nl" sz="1000" b="1">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🔗https://pro.debibliotheekopschool.nl/toolkitbibliotheek/po/po-digitale-geletterdheid.html</a:t>
            </a:r>
            <a:endParaRPr sz="1000">
              <a:solidFill>
                <a:schemeClr val="dk1"/>
              </a:solidFill>
              <a:latin typeface="Poppins"/>
              <a:ea typeface="Poppins"/>
              <a:cs typeface="Poppins"/>
              <a:sym typeface="Poppins"/>
            </a:endParaRPr>
          </a:p>
          <a:p>
            <a:pPr marL="0" lvl="0" indent="0" algn="l" rtl="0">
              <a:lnSpc>
                <a:spcPct val="150000"/>
              </a:lnSpc>
              <a:spcBef>
                <a:spcPts val="1200"/>
              </a:spcBef>
              <a:spcAft>
                <a:spcPts val="0"/>
              </a:spcAft>
              <a:buClr>
                <a:schemeClr val="dk1"/>
              </a:buClr>
              <a:buSzPts val="1100"/>
              <a:buFont typeface="Arial"/>
              <a:buNone/>
            </a:pPr>
            <a:r>
              <a:rPr lang="nl" sz="1000" b="1">
                <a:solidFill>
                  <a:schemeClr val="dk1"/>
                </a:solidFill>
                <a:latin typeface="Poppins"/>
                <a:ea typeface="Poppins"/>
                <a:cs typeface="Poppins"/>
                <a:sym typeface="Poppins"/>
              </a:rPr>
              <a:t>Wat is het?</a:t>
            </a:r>
            <a:br>
              <a:rPr lang="nl" sz="1000" b="1">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Het vermogen om je </a:t>
            </a:r>
            <a:r>
              <a:rPr lang="nl" sz="1000" b="1">
                <a:solidFill>
                  <a:schemeClr val="dk1"/>
                </a:solidFill>
                <a:latin typeface="Poppins"/>
                <a:ea typeface="Poppins"/>
                <a:cs typeface="Poppins"/>
                <a:sym typeface="Poppins"/>
              </a:rPr>
              <a:t>effectief, kritisch en veilig</a:t>
            </a:r>
            <a:r>
              <a:rPr lang="nl" sz="1000">
                <a:solidFill>
                  <a:schemeClr val="dk1"/>
                </a:solidFill>
                <a:latin typeface="Poppins"/>
                <a:ea typeface="Poppins"/>
                <a:cs typeface="Poppins"/>
                <a:sym typeface="Poppins"/>
              </a:rPr>
              <a:t> te bewegen in de digitale samenleving: informatie vinden en beoordelen, media bewust gebruiken en met digitale middelen leren/creëren. Bibliotheken werken hier vooral met en voor jeugd aan samen met partners. Kerndoelen vanuit SLO worden besproken in de volgende slide.</a:t>
            </a:r>
            <a:endParaRPr sz="1000" u="sng">
              <a:solidFill>
                <a:schemeClr val="hlink"/>
              </a:solidFill>
              <a:latin typeface="Poppins"/>
              <a:ea typeface="Poppins"/>
              <a:cs typeface="Poppins"/>
              <a:sym typeface="Poppins"/>
            </a:endParaRPr>
          </a:p>
          <a:p>
            <a:pPr marL="0" lvl="0" indent="0" algn="l" rtl="0">
              <a:lnSpc>
                <a:spcPct val="150000"/>
              </a:lnSpc>
              <a:spcBef>
                <a:spcPts val="1200"/>
              </a:spcBef>
              <a:spcAft>
                <a:spcPts val="0"/>
              </a:spcAft>
              <a:buSzPts val="1100"/>
              <a:buNone/>
            </a:pPr>
            <a:r>
              <a:rPr lang="nl" sz="1000" b="1">
                <a:solidFill>
                  <a:schemeClr val="dk1"/>
                </a:solidFill>
                <a:latin typeface="Poppins"/>
                <a:ea typeface="Poppins"/>
                <a:cs typeface="Poppins"/>
                <a:sym typeface="Poppins"/>
              </a:rPr>
              <a:t>Waarom bibliotheken?</a:t>
            </a:r>
            <a:br>
              <a:rPr lang="nl" sz="1000" b="1">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De KB en het netwerk ondersteunen lokale bibliotheken om kinderen en jongeren </a:t>
            </a:r>
            <a:r>
              <a:rPr lang="nl" sz="1000" b="1">
                <a:solidFill>
                  <a:schemeClr val="dk1"/>
                </a:solidFill>
                <a:latin typeface="Poppins"/>
                <a:ea typeface="Poppins"/>
                <a:cs typeface="Poppins"/>
                <a:sym typeface="Poppins"/>
              </a:rPr>
              <a:t>klaar te stomen voor een steeds digitalere samenleving</a:t>
            </a:r>
            <a:r>
              <a:rPr lang="nl" sz="1000">
                <a:solidFill>
                  <a:schemeClr val="dk1"/>
                </a:solidFill>
                <a:latin typeface="Poppins"/>
                <a:ea typeface="Poppins"/>
                <a:cs typeface="Poppins"/>
                <a:sym typeface="Poppins"/>
              </a:rPr>
              <a:t>, o.a. via programma’s en kennisdeling. SPN en partners versterken dit richting onderwijs (BoekStart, de Bibliotheek op school).</a:t>
            </a:r>
            <a:endParaRPr sz="1000" u="sng">
              <a:solidFill>
                <a:schemeClr val="hlink"/>
              </a:solidFill>
              <a:latin typeface="Poppins"/>
              <a:ea typeface="Poppins"/>
              <a:cs typeface="Poppins"/>
              <a:sym typeface="Poppins"/>
            </a:endParaRPr>
          </a:p>
          <a:p>
            <a:pPr marL="0" lvl="0" indent="0" algn="l" rtl="0">
              <a:lnSpc>
                <a:spcPct val="150000"/>
              </a:lnSpc>
              <a:spcBef>
                <a:spcPts val="1200"/>
              </a:spcBef>
              <a:spcAft>
                <a:spcPts val="0"/>
              </a:spcAft>
              <a:buClr>
                <a:schemeClr val="dk1"/>
              </a:buClr>
              <a:buSzPts val="1100"/>
              <a:buFont typeface="Arial"/>
              <a:buNone/>
            </a:pPr>
            <a:r>
              <a:rPr lang="nl" sz="1000" b="1">
                <a:solidFill>
                  <a:schemeClr val="dk1"/>
                </a:solidFill>
                <a:latin typeface="Poppins"/>
                <a:ea typeface="Poppins"/>
                <a:cs typeface="Poppins"/>
                <a:sym typeface="Poppins"/>
              </a:rPr>
              <a:t>Samenwerking &amp; beleid:</a:t>
            </a:r>
            <a:br>
              <a:rPr lang="nl" sz="1000" b="1">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Bibliotheek, onderwijs, gemeenten en POI’s vormen lokaal een keten; in het </a:t>
            </a:r>
            <a:r>
              <a:rPr lang="nl" sz="1000" b="1">
                <a:solidFill>
                  <a:schemeClr val="dk1"/>
                </a:solidFill>
                <a:latin typeface="Poppins"/>
                <a:ea typeface="Poppins"/>
                <a:cs typeface="Poppins"/>
                <a:sym typeface="Poppins"/>
              </a:rPr>
              <a:t>Bibliotheekconvenant 2024–2027</a:t>
            </a:r>
            <a:r>
              <a:rPr lang="nl" sz="1000">
                <a:solidFill>
                  <a:schemeClr val="dk1"/>
                </a:solidFill>
                <a:latin typeface="Poppins"/>
                <a:ea typeface="Poppins"/>
                <a:cs typeface="Poppins"/>
                <a:sym typeface="Poppins"/>
              </a:rPr>
              <a:t> is verdere ontwikkeling van samenwerking op digitale geletterdheid benoemd.</a:t>
            </a:r>
            <a:r>
              <a:rPr lang="nl" sz="10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 </a:t>
            </a:r>
            <a:endParaRPr sz="1000">
              <a:solidFill>
                <a:schemeClr val="dk1"/>
              </a:solidFill>
              <a:latin typeface="Poppins"/>
              <a:ea typeface="Poppins"/>
              <a:cs typeface="Poppins"/>
              <a:sym typeface="Poppins"/>
            </a:endParaRPr>
          </a:p>
          <a:p>
            <a:pPr marL="0" lvl="0" indent="0" algn="l" rtl="0">
              <a:lnSpc>
                <a:spcPct val="150000"/>
              </a:lnSpc>
              <a:spcBef>
                <a:spcPts val="1200"/>
              </a:spcBef>
              <a:spcAft>
                <a:spcPts val="0"/>
              </a:spcAft>
              <a:buSzPts val="1100"/>
              <a:buNone/>
            </a:pPr>
            <a:endParaRPr sz="1000">
              <a:solidFill>
                <a:schemeClr val="dk1"/>
              </a:solidFill>
              <a:latin typeface="Poppins"/>
              <a:ea typeface="Poppins"/>
              <a:cs typeface="Poppins"/>
              <a:sym typeface="Poppi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778c8ebe5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3778c8ebe5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u="sng">
                <a:solidFill>
                  <a:schemeClr val="hlink"/>
                </a:solidFill>
                <a:latin typeface="Poppins"/>
                <a:ea typeface="Poppins"/>
                <a:cs typeface="Poppins"/>
                <a:sym typeface="Poppins"/>
                <a:hlinkClick r:id="rId3"/>
              </a:rPr>
              <a:t>Begin september 2025 publiceerde SLO de definitieve kerndoelen digitale geletterdheid.</a:t>
            </a:r>
            <a:br>
              <a:rPr lang="nl" sz="1000">
                <a:latin typeface="Poppins"/>
                <a:ea typeface="Poppins"/>
                <a:cs typeface="Poppins"/>
                <a:sym typeface="Poppins"/>
              </a:rPr>
            </a:br>
            <a:br>
              <a:rPr lang="nl" sz="1000">
                <a:latin typeface="Poppins"/>
                <a:ea typeface="Poppins"/>
                <a:cs typeface="Poppins"/>
                <a:sym typeface="Poppins"/>
              </a:rPr>
            </a:br>
            <a:r>
              <a:rPr lang="nl" sz="1000" b="1">
                <a:latin typeface="Poppins"/>
                <a:ea typeface="Poppins"/>
                <a:cs typeface="Poppins"/>
                <a:sym typeface="Poppins"/>
              </a:rPr>
              <a:t>Waar zit de link met bibliotheek en het onderwijs?</a:t>
            </a:r>
            <a:endParaRPr sz="1000" b="1">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Per kerndoel is een koppeling gemaakt met concrete bibliotheekactiviteiten in de klas of op school. Hieronder vind je een aantal voorbeelden. De oranje gemarkeerde kerndoelen geven de prioriteiten aan waar de bibliotheek de grootste meerwaarde kan bieden.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latin typeface="Poppins"/>
                <a:ea typeface="Poppins"/>
                <a:cs typeface="Poppins"/>
                <a:sym typeface="Poppins"/>
              </a:rPr>
              <a:t>24 A. </a:t>
            </a:r>
            <a:r>
              <a:rPr lang="nl" sz="1000" b="1">
                <a:solidFill>
                  <a:schemeClr val="dk1"/>
                </a:solidFill>
                <a:latin typeface="Poppins"/>
                <a:ea typeface="Poppins"/>
                <a:cs typeface="Poppins"/>
                <a:sym typeface="Poppins"/>
              </a:rPr>
              <a:t>Kerndoel ‘</a:t>
            </a:r>
            <a:r>
              <a:rPr lang="nl" sz="1000" b="1">
                <a:latin typeface="Poppins"/>
                <a:ea typeface="Poppins"/>
                <a:cs typeface="Poppins"/>
                <a:sym typeface="Poppins"/>
              </a:rPr>
              <a:t>Veiligheid &amp; privacy’</a:t>
            </a:r>
            <a:r>
              <a:rPr lang="nl" sz="1000">
                <a:latin typeface="Poppins"/>
                <a:ea typeface="Poppins"/>
                <a:cs typeface="Poppins"/>
                <a:sym typeface="Poppins"/>
              </a:rPr>
              <a:t> // </a:t>
            </a:r>
            <a:r>
              <a:rPr lang="nl" sz="1000" u="sng">
                <a:solidFill>
                  <a:schemeClr val="hlink"/>
                </a:solidFill>
                <a:latin typeface="Poppins"/>
                <a:ea typeface="Poppins"/>
                <a:cs typeface="Poppins"/>
                <a:sym typeface="Poppins"/>
                <a:hlinkClick r:id="rId4"/>
              </a:rPr>
              <a:t>Titellijst ‘online veiligheid’ beschikbaar in kader van Safer Internet Day</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latin typeface="Poppins"/>
                <a:ea typeface="Poppins"/>
                <a:cs typeface="Poppins"/>
                <a:sym typeface="Poppins"/>
              </a:rPr>
              <a:t>22 D. </a:t>
            </a:r>
            <a:r>
              <a:rPr lang="nl" sz="1000" b="1">
                <a:solidFill>
                  <a:schemeClr val="dk1"/>
                </a:solidFill>
                <a:latin typeface="Poppins"/>
                <a:ea typeface="Poppins"/>
                <a:cs typeface="Poppins"/>
                <a:sym typeface="Poppins"/>
              </a:rPr>
              <a:t>Kerndoel ‘</a:t>
            </a:r>
            <a:r>
              <a:rPr lang="nl" sz="1000" b="1">
                <a:latin typeface="Poppins"/>
                <a:ea typeface="Poppins"/>
                <a:cs typeface="Poppins"/>
                <a:sym typeface="Poppins"/>
              </a:rPr>
              <a:t>AI’ //</a:t>
            </a:r>
            <a:r>
              <a:rPr lang="nl" sz="1000">
                <a:latin typeface="Poppins"/>
                <a:ea typeface="Poppins"/>
                <a:cs typeface="Poppins"/>
                <a:sym typeface="Poppins"/>
              </a:rPr>
              <a:t> </a:t>
            </a:r>
            <a:r>
              <a:rPr lang="nl" sz="1000" u="sng">
                <a:solidFill>
                  <a:schemeClr val="hlink"/>
                </a:solidFill>
                <a:latin typeface="Poppins"/>
                <a:ea typeface="Poppins"/>
                <a:cs typeface="Poppins"/>
                <a:sym typeface="Poppins"/>
                <a:hlinkClick r:id="rId5"/>
              </a:rPr>
              <a:t>Bekijk hiervoor de AI inspiratiegids.</a:t>
            </a:r>
            <a:r>
              <a:rPr lang="nl" sz="1000">
                <a:latin typeface="Poppins"/>
                <a:ea typeface="Poppins"/>
                <a:cs typeface="Poppins"/>
                <a:sym typeface="Poppins"/>
              </a:rPr>
              <a:t> &amp; </a:t>
            </a:r>
            <a:r>
              <a:rPr lang="nl" sz="1000" u="sng">
                <a:solidFill>
                  <a:schemeClr val="hlink"/>
                </a:solidFill>
                <a:latin typeface="Poppins"/>
                <a:ea typeface="Poppins"/>
                <a:cs typeface="Poppins"/>
                <a:sym typeface="Poppins"/>
                <a:hlinkClick r:id="rId6"/>
              </a:rPr>
              <a:t>Of lees ‘AI in de bibliotheek: iedereen aan zet!’ </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latin typeface="Poppins"/>
                <a:ea typeface="Poppins"/>
                <a:cs typeface="Poppins"/>
                <a:sym typeface="Poppins"/>
              </a:rPr>
              <a:t>23 A. </a:t>
            </a:r>
            <a:r>
              <a:rPr lang="nl" sz="1000" b="1">
                <a:solidFill>
                  <a:schemeClr val="dk1"/>
                </a:solidFill>
                <a:latin typeface="Poppins"/>
                <a:ea typeface="Poppins"/>
                <a:cs typeface="Poppins"/>
                <a:sym typeface="Poppins"/>
              </a:rPr>
              <a:t>Kerndoel ‘</a:t>
            </a:r>
            <a:r>
              <a:rPr lang="nl" sz="1000" b="1">
                <a:latin typeface="Poppins"/>
                <a:ea typeface="Poppins"/>
                <a:cs typeface="Poppins"/>
                <a:sym typeface="Poppins"/>
              </a:rPr>
              <a:t>Creëren’ //</a:t>
            </a:r>
            <a:r>
              <a:rPr lang="nl" sz="1000">
                <a:latin typeface="Poppins"/>
                <a:ea typeface="Poppins"/>
                <a:cs typeface="Poppins"/>
                <a:sym typeface="Poppins"/>
              </a:rPr>
              <a:t> </a:t>
            </a:r>
            <a:r>
              <a:rPr lang="nl" sz="1000" u="sng">
                <a:solidFill>
                  <a:schemeClr val="hlink"/>
                </a:solidFill>
                <a:latin typeface="Poppins"/>
                <a:ea typeface="Poppins"/>
                <a:cs typeface="Poppins"/>
                <a:sym typeface="Poppins"/>
                <a:hlinkClick r:id="rId7"/>
              </a:rPr>
              <a:t>Bekijk het handboek Makerlab.</a:t>
            </a:r>
            <a:r>
              <a:rPr lang="nl" sz="1000">
                <a:latin typeface="Poppins"/>
                <a:ea typeface="Poppins"/>
                <a:cs typeface="Poppins"/>
                <a:sym typeface="Poppins"/>
              </a:rPr>
              <a:t> &amp; </a:t>
            </a:r>
            <a:r>
              <a:rPr lang="nl" sz="1000" u="sng">
                <a:solidFill>
                  <a:schemeClr val="hlink"/>
                </a:solidFill>
                <a:latin typeface="Poppins"/>
                <a:ea typeface="Poppins"/>
                <a:cs typeface="Poppins"/>
                <a:sym typeface="Poppins"/>
                <a:hlinkClick r:id="rId8"/>
              </a:rPr>
              <a:t>Of lees ‘Roadmap makerplaatsen - van knutselen 2.0 naar leren van 21ste eeuwse vaardigheden.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23 B</a:t>
            </a:r>
            <a:r>
              <a:rPr lang="nl" sz="1000" b="1">
                <a:latin typeface="Poppins"/>
                <a:ea typeface="Poppins"/>
                <a:cs typeface="Poppins"/>
                <a:sym typeface="Poppins"/>
              </a:rPr>
              <a:t>. </a:t>
            </a:r>
            <a:r>
              <a:rPr lang="nl" sz="1000" b="1">
                <a:solidFill>
                  <a:schemeClr val="dk1"/>
                </a:solidFill>
                <a:latin typeface="Poppins"/>
                <a:ea typeface="Poppins"/>
                <a:cs typeface="Poppins"/>
                <a:sym typeface="Poppins"/>
              </a:rPr>
              <a:t>Kerndoel ‘</a:t>
            </a:r>
            <a:r>
              <a:rPr lang="nl" sz="1000" b="1">
                <a:latin typeface="Poppins"/>
                <a:ea typeface="Poppins"/>
                <a:cs typeface="Poppins"/>
                <a:sym typeface="Poppins"/>
              </a:rPr>
              <a:t>Programmeren’ //</a:t>
            </a:r>
            <a:r>
              <a:rPr lang="nl" sz="1000">
                <a:latin typeface="Poppins"/>
                <a:ea typeface="Poppins"/>
                <a:cs typeface="Poppins"/>
                <a:sym typeface="Poppins"/>
              </a:rPr>
              <a:t> </a:t>
            </a:r>
            <a:r>
              <a:rPr lang="nl" sz="1000" u="sng">
                <a:solidFill>
                  <a:schemeClr val="hlink"/>
                </a:solidFill>
                <a:latin typeface="Poppins"/>
                <a:ea typeface="Poppins"/>
                <a:cs typeface="Poppins"/>
                <a:sym typeface="Poppins"/>
                <a:hlinkClick r:id="rId9"/>
              </a:rPr>
              <a:t>De Creatieve Code zet programmeren in de bibliotheek in als creatieve tool. </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b="1">
                <a:solidFill>
                  <a:schemeClr val="dk1"/>
                </a:solidFill>
                <a:highlight>
                  <a:srgbClr val="FABD8E"/>
                </a:highlight>
                <a:latin typeface="Poppins"/>
                <a:ea typeface="Poppins"/>
                <a:cs typeface="Poppins"/>
                <a:sym typeface="Poppins"/>
              </a:rPr>
              <a:t>22 C.  Kerndoel ‘Digitale media &amp; informatie’ (informatievaardigheden)</a:t>
            </a:r>
            <a:r>
              <a:rPr lang="nl" sz="1000">
                <a:solidFill>
                  <a:schemeClr val="dk1"/>
                </a:solidFill>
                <a:highlight>
                  <a:srgbClr val="FABD8E"/>
                </a:highlight>
                <a:latin typeface="Poppins"/>
                <a:ea typeface="Poppins"/>
                <a:cs typeface="Poppins"/>
                <a:sym typeface="Poppins"/>
              </a:rPr>
              <a:t> // Zoekstrategieën, keuze van zoekhulpmiddelen, betrouwbaarheid/bevooroordeling van bronnen en resultaten. Hier ligt de grootste toegevoegde waarde als bibliotheek.</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highlight>
                  <a:srgbClr val="FABD8E"/>
                </a:highlight>
                <a:latin typeface="Poppins"/>
                <a:ea typeface="Poppins"/>
                <a:cs typeface="Poppins"/>
                <a:sym typeface="Poppins"/>
              </a:rPr>
              <a:t>24 B. </a:t>
            </a:r>
            <a:r>
              <a:rPr lang="nl" sz="1000" b="1">
                <a:solidFill>
                  <a:schemeClr val="dk1"/>
                </a:solidFill>
                <a:highlight>
                  <a:srgbClr val="FABD8E"/>
                </a:highlight>
                <a:latin typeface="Poppins"/>
                <a:ea typeface="Poppins"/>
                <a:cs typeface="Poppins"/>
                <a:sym typeface="Poppins"/>
              </a:rPr>
              <a:t>Kerndoel ‘</a:t>
            </a:r>
            <a:r>
              <a:rPr lang="nl" sz="1000" b="1">
                <a:highlight>
                  <a:srgbClr val="FABD8E"/>
                </a:highlight>
                <a:latin typeface="Poppins"/>
                <a:ea typeface="Poppins"/>
                <a:cs typeface="Poppins"/>
                <a:sym typeface="Poppins"/>
              </a:rPr>
              <a:t>Jijzelf &amp; de ander’ (mediawijsheid) // </a:t>
            </a:r>
            <a:r>
              <a:rPr lang="nl" sz="1000">
                <a:highlight>
                  <a:srgbClr val="FABD8E"/>
                </a:highlight>
                <a:latin typeface="Poppins"/>
                <a:ea typeface="Poppins"/>
                <a:cs typeface="Poppins"/>
                <a:sym typeface="Poppins"/>
              </a:rPr>
              <a:t>Digitale media zijn verweven in elk aspect van ons leven. We leven niet mét media, we leven ín media. Het digitale medialandschap biedt enorme kansen en plezier. </a:t>
            </a:r>
            <a:r>
              <a:rPr lang="nl" sz="1000" u="sng">
                <a:solidFill>
                  <a:schemeClr val="hlink"/>
                </a:solidFill>
                <a:highlight>
                  <a:srgbClr val="FABD8E"/>
                </a:highlight>
                <a:latin typeface="Poppins"/>
                <a:ea typeface="Poppins"/>
                <a:cs typeface="Poppins"/>
                <a:sym typeface="Poppins"/>
                <a:hlinkClick r:id="rId10"/>
              </a:rPr>
              <a:t>Het Basispakket Mediawijsheid helpt je om jouw rol als belangrijke bron van kennis en ondersteuning in de digitale wereld verder te versterken.</a:t>
            </a:r>
            <a:endParaRPr sz="1000">
              <a:highlight>
                <a:srgbClr val="FABD8E"/>
              </a:highlight>
              <a:latin typeface="Poppins"/>
              <a:ea typeface="Poppins"/>
              <a:cs typeface="Poppins"/>
              <a:sym typeface="Poppins"/>
            </a:endParaRPr>
          </a:p>
          <a:p>
            <a:pPr marL="0" lvl="0" indent="0" algn="l" rtl="0">
              <a:lnSpc>
                <a:spcPct val="150000"/>
              </a:lnSpc>
              <a:spcBef>
                <a:spcPts val="0"/>
              </a:spcBef>
              <a:spcAft>
                <a:spcPts val="0"/>
              </a:spcAft>
              <a:buSzPts val="1100"/>
              <a:buNone/>
            </a:pPr>
            <a:endParaRPr sz="1000" b="1">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latin typeface="Poppins"/>
                <a:ea typeface="Poppins"/>
                <a:cs typeface="Poppins"/>
                <a:sym typeface="Poppins"/>
              </a:rPr>
              <a:t>24 C. </a:t>
            </a:r>
            <a:r>
              <a:rPr lang="nl" sz="1000" b="1">
                <a:solidFill>
                  <a:schemeClr val="dk1"/>
                </a:solidFill>
                <a:latin typeface="Poppins"/>
                <a:ea typeface="Poppins"/>
                <a:cs typeface="Poppins"/>
                <a:sym typeface="Poppins"/>
              </a:rPr>
              <a:t>Kerndoel ‘</a:t>
            </a:r>
            <a:r>
              <a:rPr lang="nl" sz="1000" b="1">
                <a:latin typeface="Poppins"/>
                <a:ea typeface="Poppins"/>
                <a:cs typeface="Poppins"/>
                <a:sym typeface="Poppins"/>
              </a:rPr>
              <a:t>Samenleving &amp; wereld’ //</a:t>
            </a:r>
            <a:r>
              <a:rPr lang="nl" sz="1000">
                <a:latin typeface="Poppins"/>
                <a:ea typeface="Poppins"/>
                <a:cs typeface="Poppins"/>
                <a:sym typeface="Poppins"/>
              </a:rPr>
              <a:t> </a:t>
            </a:r>
            <a:r>
              <a:rPr lang="nl" sz="1000" u="sng">
                <a:solidFill>
                  <a:schemeClr val="hlink"/>
                </a:solidFill>
                <a:latin typeface="Poppins"/>
                <a:ea typeface="Poppins"/>
                <a:cs typeface="Poppins"/>
                <a:sym typeface="Poppins"/>
                <a:hlinkClick r:id="rId11"/>
              </a:rPr>
              <a:t>‘Act or React’ worden leerlingen meegenomen in herkenbare online situaties. </a:t>
            </a:r>
            <a:r>
              <a:rPr lang="nl" sz="1000" u="sng">
                <a:solidFill>
                  <a:schemeClr val="hlink"/>
                </a:solidFill>
                <a:latin typeface="Poppins"/>
                <a:ea typeface="Poppins"/>
                <a:cs typeface="Poppins"/>
                <a:sym typeface="Poppins"/>
                <a:hlinkClick r:id="rId12"/>
              </a:rPr>
              <a:t>De video’s bieden ruimte om het gesprek over kwetsend gedrag te starten. </a:t>
            </a:r>
            <a:endParaRPr sz="1000">
              <a:latin typeface="Poppins"/>
              <a:ea typeface="Poppins"/>
              <a:cs typeface="Poppins"/>
              <a:sym typeface="Poppi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5800"/>
              </a:spcAft>
              <a:buClr>
                <a:schemeClr val="dk1"/>
              </a:buClr>
              <a:buSzPts val="1100"/>
              <a:buFont typeface="Arial"/>
              <a:buNone/>
            </a:pPr>
            <a:r>
              <a:rPr lang="nl" sz="1000" b="1">
                <a:solidFill>
                  <a:schemeClr val="dk1"/>
                </a:solidFill>
                <a:latin typeface="Poppins"/>
                <a:ea typeface="Poppins"/>
                <a:cs typeface="Poppins"/>
                <a:sym typeface="Poppins"/>
              </a:rPr>
              <a:t>Digitaal burgerschap</a:t>
            </a:r>
            <a:r>
              <a:rPr lang="nl" sz="1000">
                <a:solidFill>
                  <a:schemeClr val="dk1"/>
                </a:solidFill>
                <a:latin typeface="Poppins"/>
                <a:ea typeface="Poppins"/>
                <a:cs typeface="Poppins"/>
                <a:sym typeface="Poppins"/>
              </a:rPr>
              <a:t> betekent dat je je actief, weerbaar en vaardig kunt bewegen in de online samenleving. Het gaat niet alleen om toegang, maar vooral om bewust keuzes maken, kritisch omgaan met informatie en veilig handelen online.</a:t>
            </a:r>
            <a:br>
              <a:rPr lang="nl" sz="1000">
                <a:solidFill>
                  <a:schemeClr val="dk1"/>
                </a:solidFill>
                <a:latin typeface="Poppins"/>
                <a:ea typeface="Poppins"/>
                <a:cs typeface="Poppins"/>
                <a:sym typeface="Poppins"/>
              </a:rPr>
            </a:br>
            <a:br>
              <a:rPr lang="nl" sz="1000">
                <a:solidFill>
                  <a:schemeClr val="dk1"/>
                </a:solidFill>
                <a:latin typeface="Poppins"/>
                <a:ea typeface="Poppins"/>
                <a:cs typeface="Poppins"/>
                <a:sym typeface="Poppins"/>
              </a:rPr>
            </a:br>
            <a:r>
              <a:rPr lang="nl" sz="1000" b="1">
                <a:solidFill>
                  <a:schemeClr val="dk1"/>
                </a:solidFill>
                <a:latin typeface="Poppins"/>
                <a:ea typeface="Poppins"/>
                <a:cs typeface="Poppins"/>
                <a:sym typeface="Poppins"/>
              </a:rPr>
              <a:t>Waarom belangrijk?</a:t>
            </a:r>
            <a:br>
              <a:rPr lang="nl" sz="1000" b="1">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De digitale wereld biedt kansen voor leren, werken en meedoen. Maar er zijn ook risico’s: desinformatie, online druk, privacyproblemen. Bibliotheken helpen burgers om die kansen te benutten én zich tegen de risico’s te beschermen.</a:t>
            </a:r>
            <a:br>
              <a:rPr lang="nl" sz="1000">
                <a:solidFill>
                  <a:schemeClr val="dk1"/>
                </a:solidFill>
                <a:latin typeface="Poppins"/>
                <a:ea typeface="Poppins"/>
                <a:cs typeface="Poppins"/>
                <a:sym typeface="Poppins"/>
              </a:rPr>
            </a:br>
            <a:br>
              <a:rPr lang="nl" sz="1000">
                <a:solidFill>
                  <a:schemeClr val="dk1"/>
                </a:solidFill>
                <a:latin typeface="Poppins"/>
                <a:ea typeface="Poppins"/>
                <a:cs typeface="Poppins"/>
                <a:sym typeface="Poppins"/>
              </a:rPr>
            </a:br>
            <a:r>
              <a:rPr lang="nl" sz="1000" b="1">
                <a:solidFill>
                  <a:schemeClr val="dk1"/>
                </a:solidFill>
                <a:latin typeface="Poppins"/>
                <a:ea typeface="Poppins"/>
                <a:cs typeface="Poppins"/>
                <a:sym typeface="Poppins"/>
              </a:rPr>
              <a:t>Thema’s die hieronder vallen:</a:t>
            </a:r>
            <a:br>
              <a:rPr lang="nl" sz="1000">
                <a:solidFill>
                  <a:schemeClr val="dk1"/>
                </a:solidFill>
                <a:latin typeface="Poppins"/>
                <a:ea typeface="Poppins"/>
                <a:cs typeface="Poppins"/>
                <a:sym typeface="Poppins"/>
              </a:rPr>
            </a:br>
            <a:r>
              <a:rPr lang="nl" sz="1000" b="1">
                <a:solidFill>
                  <a:schemeClr val="dk1"/>
                </a:solidFill>
                <a:latin typeface="Poppins"/>
                <a:ea typeface="Poppins"/>
                <a:cs typeface="Poppins"/>
                <a:sym typeface="Poppins"/>
              </a:rPr>
              <a:t>• Digitale balans</a:t>
            </a:r>
            <a:r>
              <a:rPr lang="nl" sz="1000">
                <a:solidFill>
                  <a:schemeClr val="dk1"/>
                </a:solidFill>
                <a:latin typeface="Poppins"/>
                <a:ea typeface="Poppins"/>
                <a:cs typeface="Poppins"/>
                <a:sym typeface="Poppins"/>
              </a:rPr>
              <a:t> – gezonde verhouding online/offline.</a:t>
            </a:r>
            <a:br>
              <a:rPr lang="nl" sz="1000">
                <a:solidFill>
                  <a:schemeClr val="dk1"/>
                </a:solidFill>
                <a:latin typeface="Poppins"/>
                <a:ea typeface="Poppins"/>
                <a:cs typeface="Poppins"/>
                <a:sym typeface="Poppins"/>
              </a:rPr>
            </a:br>
            <a:r>
              <a:rPr lang="nl" sz="1000" b="1">
                <a:solidFill>
                  <a:schemeClr val="dk1"/>
                </a:solidFill>
                <a:latin typeface="Poppins"/>
                <a:ea typeface="Poppins"/>
                <a:cs typeface="Poppins"/>
                <a:sym typeface="Poppins"/>
              </a:rPr>
              <a:t>• Digitale veiligheid</a:t>
            </a:r>
            <a:r>
              <a:rPr lang="nl" sz="1000">
                <a:solidFill>
                  <a:schemeClr val="dk1"/>
                </a:solidFill>
                <a:latin typeface="Poppins"/>
                <a:ea typeface="Poppins"/>
                <a:cs typeface="Poppins"/>
                <a:sym typeface="Poppins"/>
              </a:rPr>
              <a:t> – jezelf beschermen tegen risico’s en misbruik.</a:t>
            </a:r>
            <a:br>
              <a:rPr lang="nl" sz="1000">
                <a:solidFill>
                  <a:schemeClr val="dk1"/>
                </a:solidFill>
                <a:latin typeface="Poppins"/>
                <a:ea typeface="Poppins"/>
                <a:cs typeface="Poppins"/>
                <a:sym typeface="Poppins"/>
              </a:rPr>
            </a:br>
            <a:r>
              <a:rPr lang="nl" sz="1000" b="1">
                <a:solidFill>
                  <a:schemeClr val="dk1"/>
                </a:solidFill>
                <a:latin typeface="Poppins"/>
                <a:ea typeface="Poppins"/>
                <a:cs typeface="Poppins"/>
                <a:sym typeface="Poppins"/>
              </a:rPr>
              <a:t>• Digitale nalatenschap</a:t>
            </a:r>
            <a:r>
              <a:rPr lang="nl" sz="1000">
                <a:solidFill>
                  <a:schemeClr val="dk1"/>
                </a:solidFill>
                <a:latin typeface="Poppins"/>
                <a:ea typeface="Poppins"/>
                <a:cs typeface="Poppins"/>
                <a:sym typeface="Poppins"/>
              </a:rPr>
              <a:t> – bewust omgaan met de online sporen die je achterlaa</a:t>
            </a:r>
            <a:endParaRPr sz="1000">
              <a:solidFill>
                <a:schemeClr val="dk1"/>
              </a:solidFill>
              <a:latin typeface="Poppins"/>
              <a:ea typeface="Poppins"/>
              <a:cs typeface="Poppins"/>
              <a:sym typeface="Poppi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Toelichten verschil tussen:</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a:t>
            </a:r>
            <a:r>
              <a:rPr lang="nl" sz="1000" b="1">
                <a:solidFill>
                  <a:schemeClr val="dk1"/>
                </a:solidFill>
                <a:latin typeface="Poppins"/>
                <a:ea typeface="Poppins"/>
                <a:cs typeface="Poppins"/>
                <a:sym typeface="Poppins"/>
              </a:rPr>
              <a:t>Desinformatie / misleidende informatie</a:t>
            </a:r>
            <a:r>
              <a:rPr lang="nl" sz="1000">
                <a:solidFill>
                  <a:schemeClr val="dk1"/>
                </a:solidFill>
                <a:latin typeface="Poppins"/>
                <a:ea typeface="Poppins"/>
                <a:cs typeface="Poppins"/>
                <a:sym typeface="Poppins"/>
              </a:rPr>
              <a:t> = onwaar en misleidend. Het is een vorm van misinformatie waarbij de verspreider weet dat de informatie onjuist is (gemaakt) en de intentie heeft om deze te verspreiden met als doel geld verdienen, macht verkrijgen of mensen tegen elkaar opzetten. </a:t>
            </a:r>
            <a:br>
              <a:rPr lang="nl" sz="1000">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 </a:t>
            </a:r>
            <a:r>
              <a:rPr lang="nl" sz="1000" b="1">
                <a:solidFill>
                  <a:schemeClr val="dk1"/>
                </a:solidFill>
                <a:latin typeface="Poppins"/>
                <a:ea typeface="Poppins"/>
                <a:cs typeface="Poppins"/>
                <a:sym typeface="Poppins"/>
              </a:rPr>
              <a:t>Misinformatie</a:t>
            </a:r>
            <a:r>
              <a:rPr lang="nl" sz="1000">
                <a:solidFill>
                  <a:schemeClr val="dk1"/>
                </a:solidFill>
                <a:latin typeface="Poppins"/>
                <a:ea typeface="Poppins"/>
                <a:cs typeface="Poppins"/>
                <a:sym typeface="Poppins"/>
              </a:rPr>
              <a:t> = onjuiste informatie die verspreid wordt zonder dat er sprake is van bewuste misleiding. Per ongeluk dus, zonder kwade bedoelingen. Puur omdat jij dacht het het waar was wat je zag, las of hoorde. </a:t>
            </a:r>
            <a:endParaRPr sz="1000">
              <a:solidFill>
                <a:schemeClr val="dk1"/>
              </a:solidFill>
              <a:latin typeface="Calibri"/>
              <a:ea typeface="Calibri"/>
              <a:cs typeface="Calibri"/>
              <a:sym typeface="Calibri"/>
            </a:endParaRPr>
          </a:p>
          <a:p>
            <a:pPr marL="0" lvl="0" indent="0" algn="l" rtl="0">
              <a:lnSpc>
                <a:spcPct val="150000"/>
              </a:lnSpc>
              <a:spcBef>
                <a:spcPts val="0"/>
              </a:spcBef>
              <a:spcAft>
                <a:spcPts val="0"/>
              </a:spcAft>
              <a:buSzPts val="1100"/>
              <a:buNone/>
            </a:pPr>
            <a:endParaRPr sz="1000">
              <a:solidFill>
                <a:schemeClr val="dk1"/>
              </a:solidFill>
              <a:latin typeface="Calibri"/>
              <a:ea typeface="Calibri"/>
              <a:cs typeface="Calibri"/>
              <a:sym typeface="Calibri"/>
            </a:endParaRPr>
          </a:p>
          <a:p>
            <a:pPr marL="0" lvl="0" indent="0" algn="l" rtl="0">
              <a:lnSpc>
                <a:spcPct val="150000"/>
              </a:lnSpc>
              <a:spcBef>
                <a:spcPts val="0"/>
              </a:spcBef>
              <a:spcAft>
                <a:spcPts val="0"/>
              </a:spcAft>
              <a:buSzPts val="1100"/>
              <a:buNone/>
            </a:pPr>
            <a:r>
              <a:rPr lang="nl" sz="1000">
                <a:solidFill>
                  <a:schemeClr val="dk1"/>
                </a:solidFill>
                <a:highlight>
                  <a:srgbClr val="FABD8E"/>
                </a:highlight>
                <a:latin typeface="Poppins"/>
                <a:ea typeface="Poppins"/>
                <a:cs typeface="Poppins"/>
                <a:sym typeface="Poppins"/>
              </a:rPr>
              <a:t>Stimuleer om de term desinformatie te gebruiken ipv van nepnieuws!</a:t>
            </a:r>
            <a:endParaRPr sz="1000">
              <a:solidFill>
                <a:schemeClr val="dk1"/>
              </a:solidFill>
              <a:highlight>
                <a:srgbClr val="FABD8E"/>
              </a:highlight>
              <a:latin typeface="Poppins"/>
              <a:ea typeface="Poppins"/>
              <a:cs typeface="Poppins"/>
              <a:sym typeface="Poppins"/>
            </a:endParaRPr>
          </a:p>
          <a:p>
            <a:pPr marL="0" lvl="0" indent="0" algn="l" rtl="0">
              <a:lnSpc>
                <a:spcPct val="100000"/>
              </a:lnSpc>
              <a:spcBef>
                <a:spcPts val="0"/>
              </a:spcBef>
              <a:spcAft>
                <a:spcPts val="0"/>
              </a:spcAft>
              <a:buSzPts val="1100"/>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sz="1200">
              <a:latin typeface="Poppins"/>
              <a:ea typeface="Poppins"/>
              <a:cs typeface="Poppins"/>
              <a:sym typeface="Poppi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latin typeface="Poppins"/>
                <a:ea typeface="Poppins"/>
                <a:cs typeface="Poppins"/>
                <a:sym typeface="Poppins"/>
              </a:rPr>
              <a:t>Wat doe ik met informatie?</a:t>
            </a:r>
            <a:endParaRPr sz="1000" b="1">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 Laat deelnemers zien dat informatie overal binnenkomt, formeel én informeel. Bewust worden van die diversiteit is de eerste stap in kritisch kijken.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 Emotie is een signaal. Als informatie sterke gevoelens oproept, is dat vaak een reden om extra goed te checken.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 Bronnen zijn niet gelijkwaardig. Help deelnemers het verschil te zien tussen journalistiek onderzoek, een expert en een losse mening.</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 De toon kan beïnvloeden hoe we de boodschap ervaren. Door dit expliciet te benoemen, leren deelnemers afstand nemen van de vorm en beter naar de inhoud te kijken.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 Beeld kan misleiden (AI, Photoshop, oude beelden in nieuwe context). Vraag deelnemers altijd of ze de beelden ook elders bevestigd zien.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Sluit af met actie. Deelnemers leren dat het oké is om te twijfelen, maar dat ze dan wél iets moeten doen: checken, bespreken, of niet direct doorsturen.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highlight>
                  <a:srgbClr val="FABD8E"/>
                </a:highlight>
                <a:latin typeface="Poppins"/>
                <a:ea typeface="Poppins"/>
                <a:cs typeface="Poppins"/>
                <a:sym typeface="Poppins"/>
              </a:rPr>
              <a:t>Vanuit de gaan-modus, naar de meer bewuste-modus dus!</a:t>
            </a:r>
            <a:endParaRPr sz="1000">
              <a:highlight>
                <a:srgbClr val="FABD8E"/>
              </a:highlight>
              <a:latin typeface="Poppins"/>
              <a:ea typeface="Poppins"/>
              <a:cs typeface="Poppins"/>
              <a:sym typeface="Poppi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endParaRPr sz="1000" b="1">
              <a:solidFill>
                <a:schemeClr val="dk1"/>
              </a:solidFill>
              <a:latin typeface="Poppins"/>
              <a:ea typeface="Poppins"/>
              <a:cs typeface="Poppins"/>
              <a:sym typeface="Poppi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sz="900">
                <a:latin typeface="Poppins Light"/>
                <a:ea typeface="Poppins Light"/>
                <a:cs typeface="Poppins Light"/>
                <a:sym typeface="Poppins Light"/>
              </a:rPr>
              <a:t>PAUZE</a:t>
            </a:r>
            <a:endParaRPr sz="900">
              <a:latin typeface="Poppins Light"/>
              <a:ea typeface="Poppins Light"/>
              <a:cs typeface="Poppins Light"/>
              <a:sym typeface="Poppins Light"/>
            </a:endParaRPr>
          </a:p>
          <a:p>
            <a:pPr marL="0" lvl="0" indent="0" algn="l" rtl="0">
              <a:lnSpc>
                <a:spcPct val="100000"/>
              </a:lnSpc>
              <a:spcBef>
                <a:spcPts val="0"/>
              </a:spcBef>
              <a:spcAft>
                <a:spcPts val="0"/>
              </a:spcAft>
              <a:buSzPts val="1100"/>
              <a:buNone/>
            </a:pPr>
            <a:endParaRPr sz="900">
              <a:latin typeface="Poppins Light"/>
              <a:ea typeface="Poppins Light"/>
              <a:cs typeface="Poppins Light"/>
              <a:sym typeface="Poppins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a:solidFill>
                  <a:schemeClr val="dk1"/>
                </a:solidFill>
                <a:latin typeface="Poppins"/>
                <a:ea typeface="Poppins"/>
                <a:cs typeface="Poppins"/>
                <a:sym typeface="Poppins"/>
              </a:rPr>
              <a:t>Faciliteer het gesprek hierover. Probeer zelf alvast een aantal voorbeelden achter de hand te hebben die je kunt noemen om het gesprek op gang te brengen. </a:t>
            </a:r>
            <a:br>
              <a:rPr lang="nl">
                <a:solidFill>
                  <a:schemeClr val="dk1"/>
                </a:solidFill>
                <a:latin typeface="Poppins"/>
                <a:ea typeface="Poppins"/>
                <a:cs typeface="Poppins"/>
                <a:sym typeface="Poppins"/>
              </a:rPr>
            </a:br>
            <a:br>
              <a:rPr lang="nl">
                <a:solidFill>
                  <a:schemeClr val="dk1"/>
                </a:solidFill>
                <a:latin typeface="Poppins"/>
                <a:ea typeface="Poppins"/>
                <a:cs typeface="Poppins"/>
                <a:sym typeface="Poppins"/>
              </a:rPr>
            </a:br>
            <a:r>
              <a:rPr lang="nl">
                <a:solidFill>
                  <a:schemeClr val="dk1"/>
                </a:solidFill>
                <a:latin typeface="Poppins"/>
                <a:ea typeface="Poppins"/>
                <a:cs typeface="Poppins"/>
                <a:sym typeface="Poppins"/>
              </a:rPr>
              <a:t>Vraag daarbij aan de groep: </a:t>
            </a:r>
            <a:r>
              <a:rPr lang="nl" i="1">
                <a:solidFill>
                  <a:schemeClr val="dk1"/>
                </a:solidFill>
                <a:latin typeface="Poppins"/>
                <a:ea typeface="Poppins"/>
                <a:cs typeface="Poppins"/>
                <a:sym typeface="Poppins"/>
              </a:rPr>
              <a:t>"Herkent de school dit?"</a:t>
            </a:r>
            <a:endParaRPr>
              <a:latin typeface="Poppins"/>
              <a:ea typeface="Poppins"/>
              <a:cs typeface="Poppins"/>
              <a:sym typeface="Poppi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Stel de deelnemers de vraag wat er op hun school of in hun bibliotheek al gebeurt rondom digitale en kritische vaardigheden. Het gaat erom dat zij eerst zelf voorbeelden noemen, zodat duidelijk wordt waar ze al mee bezig zijn.</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br>
              <a:rPr lang="nl" sz="1000">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Mocht er stilte vallen of weten deelnemers het niet goed, dan kun je helpen door voorbeelden te noemen. Begin bij het herkenbare terrein: plekken waar vaak over basisvaardigheden wordt gesproken, zoals het DigiTaalhuis, Taalhuis, Taalpunt of Taalcafé. Leg daarna de brug naar digitale thema’s.</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Voorbeelden die je kunt inbrengen om het gesprek op gang te brengen:</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Een activiteit tijdens de Week van de Mediawijsheid of Media Ukkie Dagen</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HackShield in de Klas gecombineerd met HackShield in de bibliotheek.</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De Jeugdkraker Competitie.</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Verse algoritmes kar of een andere installatie</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Sluit af met de reminder dat het niet uitmaakt of activiteiten zelf ontwikkeld zijn of afkomstig van een andere organisatie: alles telt mee. Het gaat erom inzichtelijk te maken wat er nu al gebeurt, zodat je daarna samen kunt kijken waar nog kansen liggen.</a:t>
            </a:r>
            <a:endParaRPr sz="1000">
              <a:solidFill>
                <a:schemeClr val="dk1"/>
              </a:solidFill>
              <a:latin typeface="Poppins"/>
              <a:ea typeface="Poppins"/>
              <a:cs typeface="Poppins"/>
              <a:sym typeface="Poppi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79e495580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379e4955800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b="1" u="sng">
                <a:solidFill>
                  <a:schemeClr val="hlink"/>
                </a:solidFill>
                <a:latin typeface="Poppins"/>
                <a:ea typeface="Poppins"/>
                <a:cs typeface="Poppins"/>
                <a:sym typeface="Poppins"/>
                <a:hlinkClick r:id="rId3"/>
              </a:rPr>
              <a:t>Titellijsten zijn overzichten met aanbevolen boeken, video’s en andere media rond thema’s van mediawijsheid. </a:t>
            </a:r>
            <a:br>
              <a:rPr lang="nl">
                <a:latin typeface="Poppins"/>
                <a:ea typeface="Poppins"/>
                <a:cs typeface="Poppins"/>
                <a:sym typeface="Poppins"/>
              </a:rPr>
            </a:br>
            <a:r>
              <a:rPr lang="nl">
                <a:latin typeface="Poppins"/>
                <a:ea typeface="Poppins"/>
                <a:cs typeface="Poppins"/>
                <a:sym typeface="Poppins"/>
              </a:rPr>
              <a:t>Ze bieden inspiratie en houvast om met deze thema’s in de klas aan de slag te gaan. </a:t>
            </a:r>
            <a:endParaRPr>
              <a:latin typeface="Poppins"/>
              <a:ea typeface="Poppins"/>
              <a:cs typeface="Poppins"/>
              <a:sym typeface="Poppins"/>
            </a:endParaRPr>
          </a:p>
          <a:p>
            <a:pPr marL="0" lvl="0" indent="0" algn="l" rtl="0">
              <a:lnSpc>
                <a:spcPct val="150000"/>
              </a:lnSpc>
              <a:spcBef>
                <a:spcPts val="0"/>
              </a:spcBef>
              <a:spcAft>
                <a:spcPts val="0"/>
              </a:spcAft>
              <a:buSzPts val="1100"/>
              <a:buNone/>
            </a:pPr>
            <a:endParaRPr>
              <a:latin typeface="Poppins"/>
              <a:ea typeface="Poppins"/>
              <a:cs typeface="Poppins"/>
              <a:sym typeface="Poppins"/>
            </a:endParaRPr>
          </a:p>
          <a:p>
            <a:pPr marL="0" lvl="0" indent="0" algn="l" rtl="0">
              <a:lnSpc>
                <a:spcPct val="150000"/>
              </a:lnSpc>
              <a:spcBef>
                <a:spcPts val="0"/>
              </a:spcBef>
              <a:spcAft>
                <a:spcPts val="0"/>
              </a:spcAft>
              <a:buSzPts val="1100"/>
              <a:buNone/>
            </a:pPr>
            <a:r>
              <a:rPr lang="nl">
                <a:latin typeface="Poppins"/>
                <a:ea typeface="Poppins"/>
                <a:cs typeface="Poppins"/>
                <a:sym typeface="Poppins"/>
              </a:rPr>
              <a:t>Als leerkracht kun je een titellijst gebruiken als startpunt voor een les of gesprek: kies bijvoorbeeld één titel en bespreek met de leerlingen wat ze zien, denken of herkennen. </a:t>
            </a:r>
            <a:endParaRPr>
              <a:latin typeface="Poppins"/>
              <a:ea typeface="Poppins"/>
              <a:cs typeface="Poppins"/>
              <a:sym typeface="Poppins"/>
            </a:endParaRPr>
          </a:p>
          <a:p>
            <a:pPr marL="0" lvl="0" indent="0" algn="l" rtl="0">
              <a:lnSpc>
                <a:spcPct val="150000"/>
              </a:lnSpc>
              <a:spcBef>
                <a:spcPts val="0"/>
              </a:spcBef>
              <a:spcAft>
                <a:spcPts val="0"/>
              </a:spcAft>
              <a:buSzPts val="1100"/>
              <a:buNone/>
            </a:pPr>
            <a:endParaRPr>
              <a:latin typeface="Poppins"/>
              <a:ea typeface="Poppins"/>
              <a:cs typeface="Poppins"/>
              <a:sym typeface="Poppins"/>
            </a:endParaRPr>
          </a:p>
          <a:p>
            <a:pPr marL="0" lvl="0" indent="0" algn="l" rtl="0">
              <a:lnSpc>
                <a:spcPct val="150000"/>
              </a:lnSpc>
              <a:spcBef>
                <a:spcPts val="0"/>
              </a:spcBef>
              <a:spcAft>
                <a:spcPts val="0"/>
              </a:spcAft>
              <a:buSzPts val="1100"/>
              <a:buNone/>
            </a:pPr>
            <a:r>
              <a:rPr lang="nl">
                <a:latin typeface="Poppins"/>
                <a:ea typeface="Poppins"/>
                <a:cs typeface="Poppins"/>
                <a:sym typeface="Poppins"/>
              </a:rPr>
              <a:t>Om dit goed in de klas te kunnen gebruiken, is het belangrijk dat de actuele lijsten worden gedownload, er tijd wordt vrijgemaakt in het lesprogramma en de bijbehorende boeken aanwezig zijn in de (school)bibliotheek.</a:t>
            </a:r>
            <a:br>
              <a:rPr lang="nl">
                <a:latin typeface="Poppins"/>
                <a:ea typeface="Poppins"/>
                <a:cs typeface="Poppins"/>
                <a:sym typeface="Poppins"/>
              </a:rPr>
            </a:br>
            <a:br>
              <a:rPr lang="nl">
                <a:latin typeface="Poppins"/>
                <a:ea typeface="Poppins"/>
                <a:cs typeface="Poppins"/>
                <a:sym typeface="Poppins"/>
              </a:rPr>
            </a:br>
            <a:r>
              <a:rPr lang="nl">
                <a:latin typeface="Poppins"/>
                <a:ea typeface="Poppins"/>
                <a:cs typeface="Poppins"/>
                <a:sym typeface="Poppins"/>
              </a:rPr>
              <a:t>Regelmatig verschijnen er nieuwe titellijsten. Houd BNetwerk in de gaten voor de meest up-to-date versie van de titellijst. (Bron: Basispakket Mediawijsheid – BNetwerk)</a:t>
            </a:r>
            <a:endParaRPr>
              <a:latin typeface="Poppins"/>
              <a:ea typeface="Poppins"/>
              <a:cs typeface="Poppins"/>
              <a:sym typeface="Poppi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latin typeface="Poppins"/>
                <a:ea typeface="Poppins"/>
                <a:cs typeface="Poppins"/>
                <a:sym typeface="Poppins"/>
              </a:rPr>
              <a:t>Op deze slide kun je onder de afbeelding en de logo’s:</a:t>
            </a:r>
            <a:endParaRPr sz="1000" b="1">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 De datum</a:t>
            </a:r>
            <a:r>
              <a:rPr lang="nl" sz="1000">
                <a:solidFill>
                  <a:schemeClr val="dk1"/>
                </a:solidFill>
                <a:latin typeface="Poppins"/>
                <a:ea typeface="Poppins"/>
                <a:cs typeface="Poppins"/>
                <a:sym typeface="Poppins"/>
              </a:rPr>
              <a:t> invoegen van jullie inspiratiesessie </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latin typeface="Poppins"/>
                <a:ea typeface="Poppins"/>
                <a:cs typeface="Poppins"/>
                <a:sym typeface="Poppins"/>
              </a:rPr>
              <a:t>• De naam</a:t>
            </a:r>
            <a:r>
              <a:rPr lang="nl" sz="1000">
                <a:latin typeface="Poppins"/>
                <a:ea typeface="Poppins"/>
                <a:cs typeface="Poppins"/>
                <a:sym typeface="Poppins"/>
              </a:rPr>
              <a:t> van jullie bibliotheek of school invoegen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b="1">
                <a:solidFill>
                  <a:schemeClr val="dk1"/>
                </a:solidFill>
                <a:latin typeface="Poppins"/>
                <a:ea typeface="Poppins"/>
                <a:cs typeface="Poppins"/>
                <a:sym typeface="Poppins"/>
              </a:rPr>
              <a:t>Gebruik deze basisvragen om richting te geven aan de sessie:</a:t>
            </a:r>
            <a:endParaRPr sz="1000" b="1">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b="1">
                <a:solidFill>
                  <a:schemeClr val="dk1"/>
                </a:solidFill>
                <a:latin typeface="Poppins"/>
                <a:ea typeface="Poppins"/>
                <a:cs typeface="Poppins"/>
                <a:sym typeface="Poppins"/>
              </a:rPr>
              <a:t>Wat is geletterdheid? </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chemeClr val="dk1"/>
                </a:solidFill>
                <a:latin typeface="Poppins"/>
                <a:ea typeface="Poppins"/>
                <a:cs typeface="Poppins"/>
                <a:sym typeface="Poppins"/>
              </a:rPr>
              <a:t>Voorbeeld: Kunnen lezen en schrijven, en zelfstandig informatie zoeken, beoordelen, gebruiken en eigen maken.</a:t>
            </a:r>
            <a:endParaRPr sz="1000" b="1">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b="1">
                <a:solidFill>
                  <a:schemeClr val="dk1"/>
                </a:solidFill>
                <a:latin typeface="Poppins"/>
                <a:ea typeface="Poppins"/>
                <a:cs typeface="Poppins"/>
                <a:sym typeface="Poppins"/>
              </a:rPr>
              <a:t>Wat verstaan jullie onder digitale geletterdheid?</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chemeClr val="dk1"/>
                </a:solidFill>
                <a:latin typeface="Poppins"/>
                <a:ea typeface="Poppins"/>
                <a:cs typeface="Poppins"/>
                <a:sym typeface="Poppins"/>
              </a:rPr>
              <a:t>Voorbeeld: Alle vaardigheden die nodig zijn om mee te doen in de digitale samenleving: informatievaardigheden, kritisch lezen en denken, veilig online bewegen, computational thinking, mediawijsheid en ICT-basisvaardigheden.)</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b="1">
                <a:solidFill>
                  <a:schemeClr val="dk1"/>
                </a:solidFill>
                <a:latin typeface="Poppins"/>
                <a:ea typeface="Poppins"/>
                <a:cs typeface="Poppins"/>
                <a:sym typeface="Poppins"/>
              </a:rPr>
              <a:t>Hoe koppelen we taal en digitaal?</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chemeClr val="dk1"/>
                </a:solidFill>
                <a:latin typeface="Poppins"/>
                <a:ea typeface="Poppins"/>
                <a:cs typeface="Poppins"/>
                <a:sym typeface="Poppins"/>
              </a:rPr>
              <a:t>Voorbeeld: Taal is de sleutel tot communicatie en begrip. Zowel offline als online heb je taal nodig om informatie over te brengen en te begrijpen.</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b="1">
                <a:solidFill>
                  <a:schemeClr val="dk1"/>
                </a:solidFill>
                <a:latin typeface="Poppins"/>
                <a:ea typeface="Poppins"/>
                <a:cs typeface="Poppins"/>
                <a:sym typeface="Poppins"/>
              </a:rPr>
              <a:t>Hoe groei ik van leesconsulent naar leesmediaconsulent?</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chemeClr val="dk1"/>
                </a:solidFill>
                <a:latin typeface="Poppins"/>
                <a:ea typeface="Poppins"/>
                <a:cs typeface="Poppins"/>
                <a:sym typeface="Poppins"/>
              </a:rPr>
              <a:t>Voorbeeld: Door taal- én informatievaardigheden te combineren. Zo kun je kinderen en volwassenen begeleiden in bewust en kritisch lezen, zowel offline als online (zie ook de deskundigheidstoolkit).</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b="1">
                <a:solidFill>
                  <a:schemeClr val="dk1"/>
                </a:solidFill>
                <a:latin typeface="Poppins"/>
                <a:ea typeface="Poppins"/>
                <a:cs typeface="Poppins"/>
                <a:sym typeface="Poppins"/>
              </a:rPr>
              <a:t>Urgentie – Waarom is dit belangrijk?</a:t>
            </a:r>
            <a:endParaRPr sz="1000" b="1">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Char char="●"/>
            </a:pPr>
            <a:r>
              <a:rPr lang="nl" sz="1000">
                <a:solidFill>
                  <a:schemeClr val="dk1"/>
                </a:solidFill>
                <a:latin typeface="Poppins"/>
                <a:ea typeface="Poppins"/>
                <a:cs typeface="Poppins"/>
                <a:sym typeface="Poppins"/>
              </a:rPr>
              <a:t>De bibliotheek is van oudsher dé toegangspoort tot kennis en informatie.</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Char char="●"/>
            </a:pPr>
            <a:r>
              <a:rPr lang="nl" sz="1000">
                <a:solidFill>
                  <a:schemeClr val="dk1"/>
                </a:solidFill>
                <a:latin typeface="Poppins"/>
                <a:ea typeface="Poppins"/>
                <a:cs typeface="Poppins"/>
                <a:sym typeface="Poppins"/>
              </a:rPr>
              <a:t>In een steeds complexere informatiesamenleving is het logisch en noodzakelijk dat bibliotheken en scholen aandacht besteden aan digitale geletterdheid.</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Char char="●"/>
            </a:pPr>
            <a:r>
              <a:rPr lang="nl" sz="1000">
                <a:solidFill>
                  <a:schemeClr val="dk1"/>
                </a:solidFill>
                <a:latin typeface="Poppins"/>
                <a:ea typeface="Poppins"/>
                <a:cs typeface="Poppins"/>
                <a:sym typeface="Poppins"/>
              </a:rPr>
              <a:t>Door deze vaardigheden te ontwikkelen, helpen we mensen – van jong tot oud – om bewuste keuzes te maken en actief deel te nemen aan de maatschappij.</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b="1">
                <a:solidFill>
                  <a:schemeClr val="dk1"/>
                </a:solidFill>
                <a:latin typeface="Poppins"/>
                <a:ea typeface="Poppins"/>
                <a:cs typeface="Poppins"/>
                <a:sym typeface="Poppins"/>
              </a:rPr>
              <a:t>Inspiratie en achtergrond:</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3"/>
              </a:rPr>
              <a:t>https://www.kennisnet.nl/artikel/20827/lector-anneke-smits-voorkom-dat-je-digitale-geletterdheid-weg-integreert/</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4"/>
              </a:rPr>
              <a:t>https://www.kennisnet.nl/artikel/15676/integratie-van-digitale-geletterdheid-in-het-talenonderwijs-2-praktijkervaringen/</a:t>
            </a:r>
            <a:endParaRPr sz="1000">
              <a:latin typeface="Poppins"/>
              <a:ea typeface="Poppins"/>
              <a:cs typeface="Poppins"/>
              <a:sym typeface="Poppi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79e495580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379e4955800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a:latin typeface="Poppins"/>
                <a:ea typeface="Poppins"/>
                <a:cs typeface="Poppins"/>
                <a:sym typeface="Poppins"/>
              </a:rPr>
              <a:t>In samenwerking met de KB, POI’s en verschillende bibliotheken is het BiebMissie-Mysterie ontwikkeld voor leerlingen uit groep 5 t/m 8. Met deze BiebMissies willen we de band tussen school en bibliotheek versterken door leerlingen op een mediawijze boekenzoektocht te sturen in hun lokale bibliotheek. Dit kan individueel of in kleine groepjes, eventueel begeleid door de leesmediaconsulent van de plaatselijke bibliotheek.</a:t>
            </a:r>
            <a:endParaRPr>
              <a:latin typeface="Poppins"/>
              <a:ea typeface="Poppins"/>
              <a:cs typeface="Poppins"/>
              <a:sym typeface="Poppins"/>
            </a:endParaRPr>
          </a:p>
          <a:p>
            <a:pPr marL="0" lvl="0" indent="0" algn="l" rtl="0">
              <a:lnSpc>
                <a:spcPct val="150000"/>
              </a:lnSpc>
              <a:spcBef>
                <a:spcPts val="0"/>
              </a:spcBef>
              <a:spcAft>
                <a:spcPts val="0"/>
              </a:spcAft>
              <a:buSzPts val="1100"/>
              <a:buNone/>
            </a:pPr>
            <a:endParaRPr>
              <a:latin typeface="Poppins"/>
              <a:ea typeface="Poppins"/>
              <a:cs typeface="Poppins"/>
              <a:sym typeface="Poppins"/>
            </a:endParaRPr>
          </a:p>
          <a:p>
            <a:pPr marL="0" lvl="0" indent="0" algn="l" rtl="0">
              <a:lnSpc>
                <a:spcPct val="150000"/>
              </a:lnSpc>
              <a:spcBef>
                <a:spcPts val="0"/>
              </a:spcBef>
              <a:spcAft>
                <a:spcPts val="0"/>
              </a:spcAft>
              <a:buSzPts val="1100"/>
              <a:buNone/>
            </a:pPr>
            <a:r>
              <a:rPr lang="nl">
                <a:latin typeface="Poppins"/>
                <a:ea typeface="Poppins"/>
                <a:cs typeface="Poppins"/>
                <a:sym typeface="Poppins"/>
              </a:rPr>
              <a:t>De BiebMissie wordt momenteel verder uitgewerkt tot een activiteit binnen de bibliotheek. Alle materialen hiervoor worden opgenomen in de toolkit ‘digitale geletterdheid’ in de huisstijlportal. De activiteit kan het hele jaar door worden ingezet in de programmering van de bibliotheek.</a:t>
            </a:r>
            <a:endParaRPr>
              <a:latin typeface="Poppins"/>
              <a:ea typeface="Poppins"/>
              <a:cs typeface="Poppins"/>
              <a:sym typeface="Poppins"/>
            </a:endParaRPr>
          </a:p>
          <a:p>
            <a:pPr marL="0" lvl="0" indent="0" algn="l" rtl="0">
              <a:lnSpc>
                <a:spcPct val="150000"/>
              </a:lnSpc>
              <a:spcBef>
                <a:spcPts val="0"/>
              </a:spcBef>
              <a:spcAft>
                <a:spcPts val="0"/>
              </a:spcAft>
              <a:buSzPts val="1100"/>
              <a:buNone/>
            </a:pPr>
            <a:endParaRPr>
              <a:latin typeface="Poppins"/>
              <a:ea typeface="Poppins"/>
              <a:cs typeface="Poppins"/>
              <a:sym typeface="Poppins"/>
            </a:endParaRPr>
          </a:p>
          <a:p>
            <a:pPr marL="0" lvl="0" indent="0" algn="l" rtl="0">
              <a:lnSpc>
                <a:spcPct val="150000"/>
              </a:lnSpc>
              <a:spcBef>
                <a:spcPts val="0"/>
              </a:spcBef>
              <a:spcAft>
                <a:spcPts val="0"/>
              </a:spcAft>
              <a:buSzPts val="1100"/>
              <a:buNone/>
            </a:pPr>
            <a:r>
              <a:rPr lang="nl">
                <a:latin typeface="Poppins"/>
                <a:ea typeface="Poppins"/>
                <a:cs typeface="Poppins"/>
                <a:sym typeface="Poppins"/>
              </a:rPr>
              <a:t>Vanaf het najaar 2025 zijn er drie offline BiebMissies beschikbaar voor groep 5 en 6, en drie voor groep 7 en 8.</a:t>
            </a:r>
            <a:endParaRPr>
              <a:latin typeface="Poppins"/>
              <a:ea typeface="Poppins"/>
              <a:cs typeface="Poppins"/>
              <a:sym typeface="Poppi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nl" b="1">
                <a:solidFill>
                  <a:schemeClr val="dk1"/>
                </a:solidFill>
                <a:latin typeface="Poppins"/>
                <a:ea typeface="Poppins"/>
                <a:cs typeface="Poppins"/>
                <a:sym typeface="Poppins"/>
              </a:rPr>
              <a:t>MediaMasters</a:t>
            </a:r>
            <a:r>
              <a:rPr lang="nl">
                <a:solidFill>
                  <a:schemeClr val="dk1"/>
                </a:solidFill>
                <a:latin typeface="Poppins"/>
                <a:ea typeface="Poppins"/>
                <a:cs typeface="Poppins"/>
                <a:sym typeface="Poppins"/>
              </a:rPr>
              <a:t> is een gratis serious game van </a:t>
            </a:r>
            <a:r>
              <a:rPr lang="nl" b="1">
                <a:solidFill>
                  <a:schemeClr val="dk1"/>
                </a:solidFill>
                <a:latin typeface="Poppins"/>
                <a:ea typeface="Poppins"/>
                <a:cs typeface="Poppins"/>
                <a:sym typeface="Poppins"/>
              </a:rPr>
              <a:t>Netwerk Mediawijsheid</a:t>
            </a:r>
            <a:r>
              <a:rPr lang="nl">
                <a:solidFill>
                  <a:schemeClr val="dk1"/>
                </a:solidFill>
                <a:latin typeface="Poppins"/>
                <a:ea typeface="Poppins"/>
                <a:cs typeface="Poppins"/>
                <a:sym typeface="Poppins"/>
              </a:rPr>
              <a:t> voor groep 5 t/m 8. Leerlingen spelen in de klas en thuis en leren over thema’s als privacy, nepnieuws en online veiligheid.</a:t>
            </a:r>
            <a:endParaRPr>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latin typeface="Poppins"/>
                <a:ea typeface="Poppins"/>
                <a:cs typeface="Poppins"/>
                <a:sym typeface="Poppins"/>
              </a:rPr>
              <a:t>In 2024 deden meer dan </a:t>
            </a:r>
            <a:r>
              <a:rPr lang="nl" b="1">
                <a:solidFill>
                  <a:schemeClr val="dk1"/>
                </a:solidFill>
                <a:latin typeface="Poppins"/>
                <a:ea typeface="Poppins"/>
                <a:cs typeface="Poppins"/>
                <a:sym typeface="Poppins"/>
              </a:rPr>
              <a:t>10.000 klassen</a:t>
            </a:r>
            <a:r>
              <a:rPr lang="nl">
                <a:solidFill>
                  <a:schemeClr val="dk1"/>
                </a:solidFill>
                <a:latin typeface="Poppins"/>
                <a:ea typeface="Poppins"/>
                <a:cs typeface="Poppins"/>
                <a:sym typeface="Poppins"/>
              </a:rPr>
              <a:t> mee – bijna </a:t>
            </a:r>
            <a:r>
              <a:rPr lang="nl" b="1">
                <a:solidFill>
                  <a:schemeClr val="dk1"/>
                </a:solidFill>
                <a:latin typeface="Poppins"/>
                <a:ea typeface="Poppins"/>
                <a:cs typeface="Poppins"/>
                <a:sym typeface="Poppins"/>
              </a:rPr>
              <a:t>250.000 leerlingen</a:t>
            </a:r>
            <a:r>
              <a:rPr lang="nl">
                <a:solidFill>
                  <a:schemeClr val="dk1"/>
                </a:solidFill>
                <a:latin typeface="Poppins"/>
                <a:ea typeface="Poppins"/>
                <a:cs typeface="Poppins"/>
                <a:sym typeface="Poppins"/>
              </a:rPr>
              <a:t>.</a:t>
            </a:r>
            <a:endParaRPr>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nl">
                <a:solidFill>
                  <a:schemeClr val="dk1"/>
                </a:solidFill>
                <a:latin typeface="Poppins"/>
                <a:ea typeface="Poppins"/>
                <a:cs typeface="Poppins"/>
                <a:sym typeface="Poppins"/>
              </a:rPr>
              <a:t>Bibliotheken kunnen aansluiten via de </a:t>
            </a:r>
            <a:r>
              <a:rPr lang="nl" b="1">
                <a:solidFill>
                  <a:schemeClr val="dk1"/>
                </a:solidFill>
                <a:latin typeface="Poppins"/>
                <a:ea typeface="Poppins"/>
                <a:cs typeface="Poppins"/>
                <a:sym typeface="Poppins"/>
              </a:rPr>
              <a:t>BiebMissie</a:t>
            </a:r>
            <a:r>
              <a:rPr lang="nl">
                <a:solidFill>
                  <a:schemeClr val="dk1"/>
                </a:solidFill>
                <a:latin typeface="Poppins"/>
                <a:ea typeface="Poppins"/>
                <a:cs typeface="Poppins"/>
                <a:sym typeface="Poppins"/>
              </a:rPr>
              <a:t>: een extra opdracht in de (online) bibliotheek waarmee leerlingen </a:t>
            </a:r>
            <a:r>
              <a:rPr lang="nl" b="1">
                <a:solidFill>
                  <a:schemeClr val="dk1"/>
                </a:solidFill>
                <a:latin typeface="Poppins"/>
                <a:ea typeface="Poppins"/>
                <a:cs typeface="Poppins"/>
                <a:sym typeface="Poppins"/>
              </a:rPr>
              <a:t>200 extra bits</a:t>
            </a:r>
            <a:r>
              <a:rPr lang="nl">
                <a:solidFill>
                  <a:schemeClr val="dk1"/>
                </a:solidFill>
                <a:latin typeface="Poppins"/>
                <a:ea typeface="Poppins"/>
                <a:cs typeface="Poppins"/>
                <a:sym typeface="Poppins"/>
              </a:rPr>
              <a:t> verdienen.</a:t>
            </a:r>
            <a:endParaRPr>
              <a:solidFill>
                <a:schemeClr val="dk1"/>
              </a:solidFill>
              <a:latin typeface="Poppins"/>
              <a:ea typeface="Poppins"/>
              <a:cs typeface="Poppins"/>
              <a:sym typeface="Poppins"/>
            </a:endParaRPr>
          </a:p>
          <a:p>
            <a:pPr marL="0" lvl="0" indent="0" algn="l" rtl="0">
              <a:lnSpc>
                <a:spcPct val="100000"/>
              </a:lnSpc>
              <a:spcBef>
                <a:spcPts val="1200"/>
              </a:spcBef>
              <a:spcAft>
                <a:spcPts val="0"/>
              </a:spcAft>
              <a:buClr>
                <a:schemeClr val="dk1"/>
              </a:buClr>
              <a:buSzPts val="1100"/>
              <a:buFont typeface="Arial"/>
              <a:buNone/>
            </a:pPr>
            <a:endParaRPr b="1">
              <a:solidFill>
                <a:schemeClr val="dk1"/>
              </a:solidFill>
              <a:latin typeface="Poppins"/>
              <a:ea typeface="Poppins"/>
              <a:cs typeface="Poppins"/>
              <a:sym typeface="Poppi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sz="1200">
                <a:solidFill>
                  <a:srgbClr val="222222"/>
                </a:solidFill>
                <a:latin typeface="Poppins"/>
                <a:ea typeface="Poppins"/>
                <a:cs typeface="Poppins"/>
                <a:sym typeface="Poppins"/>
              </a:rPr>
              <a:t>Vraag vooral ook naar regionale campagnes!</a:t>
            </a:r>
            <a:endParaRPr sz="1200">
              <a:solidFill>
                <a:srgbClr val="222222"/>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sz="12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nl" sz="1200">
                <a:solidFill>
                  <a:srgbClr val="222222"/>
                </a:solidFill>
                <a:latin typeface="Poppins"/>
                <a:ea typeface="Poppins"/>
                <a:cs typeface="Poppins"/>
                <a:sym typeface="Poppins"/>
              </a:rPr>
              <a:t>PO: Week van de Mediawijsheid, Media Ukkie dagen, Kinderboekenweek, Week tegen het Pesten.  </a:t>
            </a:r>
            <a:endParaRPr sz="1200">
              <a:solidFill>
                <a:srgbClr val="222222"/>
              </a:solidFill>
              <a:latin typeface="Poppins"/>
              <a:ea typeface="Poppins"/>
              <a:cs typeface="Poppins"/>
              <a:sym typeface="Poppi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b="1">
                <a:latin typeface="Poppins"/>
                <a:ea typeface="Poppins"/>
                <a:cs typeface="Poppins"/>
                <a:sym typeface="Poppins"/>
              </a:rPr>
              <a:t>PO campagnes</a:t>
            </a:r>
            <a:br>
              <a:rPr lang="nl">
                <a:latin typeface="Poppins Light"/>
                <a:ea typeface="Poppins Light"/>
                <a:cs typeface="Poppins Light"/>
                <a:sym typeface="Poppins Light"/>
              </a:rPr>
            </a:br>
            <a:r>
              <a:rPr lang="nl">
                <a:latin typeface="Poppins Light"/>
                <a:ea typeface="Poppins Light"/>
                <a:cs typeface="Poppins Light"/>
                <a:sym typeface="Poppins Light"/>
              </a:rPr>
              <a:t>- Week van de Mediawijsheid - november</a:t>
            </a:r>
            <a:br>
              <a:rPr lang="nl">
                <a:latin typeface="Poppins Light"/>
                <a:ea typeface="Poppins Light"/>
                <a:cs typeface="Poppins Light"/>
                <a:sym typeface="Poppins Light"/>
              </a:rPr>
            </a:br>
            <a:r>
              <a:rPr lang="nl">
                <a:latin typeface="Poppins Light"/>
                <a:ea typeface="Poppins Light"/>
                <a:cs typeface="Poppins Light"/>
                <a:sym typeface="Poppins Light"/>
              </a:rPr>
              <a:t>- Media Ukkie Dagen - maart</a:t>
            </a:r>
            <a:endParaRPr>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a:latin typeface="Poppins Light"/>
                <a:ea typeface="Poppins Light"/>
                <a:cs typeface="Poppins Light"/>
                <a:sym typeface="Poppins Light"/>
              </a:rPr>
              <a:t>- Safer Internet Day - februari</a:t>
            </a:r>
            <a:br>
              <a:rPr lang="nl">
                <a:latin typeface="Poppins Light"/>
                <a:ea typeface="Poppins Light"/>
                <a:cs typeface="Poppins Light"/>
                <a:sym typeface="Poppins Light"/>
              </a:rPr>
            </a:br>
            <a:r>
              <a:rPr lang="nl">
                <a:latin typeface="Poppins Light"/>
                <a:ea typeface="Poppins Light"/>
                <a:cs typeface="Poppins Light"/>
                <a:sym typeface="Poppins Light"/>
              </a:rPr>
              <a:t>- Week tegen (online) pesten - september</a:t>
            </a:r>
            <a:endParaRPr>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a:latin typeface="Poppins Light"/>
                <a:ea typeface="Poppins Light"/>
                <a:cs typeface="Poppins Light"/>
                <a:sym typeface="Poppins Light"/>
              </a:rPr>
              <a:t>- Vakantielezen - zomer</a:t>
            </a:r>
            <a:endParaRPr>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a:latin typeface="Poppins Light"/>
                <a:ea typeface="Poppins Light"/>
                <a:cs typeface="Poppins Light"/>
                <a:sym typeface="Poppins Light"/>
              </a:rPr>
              <a:t>- Kinderboekenweek - oktober</a:t>
            </a:r>
            <a:endParaRPr>
              <a:latin typeface="Poppins Light"/>
              <a:ea typeface="Poppins Light"/>
              <a:cs typeface="Poppins Light"/>
              <a:sym typeface="Poppins 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 sz="1200">
                <a:solidFill>
                  <a:srgbClr val="222222"/>
                </a:solidFill>
                <a:latin typeface="Poppins"/>
                <a:ea typeface="Poppins"/>
                <a:cs typeface="Poppins"/>
                <a:sym typeface="Poppins"/>
              </a:rPr>
              <a:t>Vraag vooral ook naar regionale campagnes!</a:t>
            </a:r>
            <a:endParaRPr sz="1200">
              <a:solidFill>
                <a:srgbClr val="222222"/>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nl" sz="1200">
                <a:solidFill>
                  <a:srgbClr val="222222"/>
                </a:solidFill>
                <a:latin typeface="Poppins"/>
                <a:ea typeface="Poppins"/>
                <a:cs typeface="Poppins"/>
                <a:sym typeface="Poppins"/>
              </a:rPr>
              <a:t>VO: Week van de Mediawijsheid, Week tegen het Pesten, Safer Internet day</a:t>
            </a:r>
            <a:endParaRPr sz="1200">
              <a:solidFill>
                <a:srgbClr val="222222"/>
              </a:solidFill>
              <a:latin typeface="Poppins"/>
              <a:ea typeface="Poppins"/>
              <a:cs typeface="Poppins"/>
              <a:sym typeface="Poppi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latin typeface="Poppins"/>
                <a:ea typeface="Poppins"/>
                <a:cs typeface="Poppins"/>
                <a:sym typeface="Poppins"/>
              </a:rPr>
              <a:t>Campagnes die aansluiten bij het voortgezet onderwijs</a:t>
            </a:r>
            <a:endParaRPr sz="1000">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sz="1000">
                <a:latin typeface="Poppins Light"/>
                <a:ea typeface="Poppins Light"/>
                <a:cs typeface="Poppins Light"/>
                <a:sym typeface="Poppins Light"/>
              </a:rPr>
              <a:t>Aantal momenten waarin je als bibliotheek iets kan halen, of verder delen. Hoeft dus niet groots en meeslepend. Wat kun jij als bibliotheek of school met een onderwerp organiseren?</a:t>
            </a:r>
            <a:endParaRPr sz="1000">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sz="1000">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3"/>
              </a:rPr>
              <a:t>Mei social vrij</a:t>
            </a:r>
            <a:r>
              <a:rPr lang="nl" sz="1000">
                <a:latin typeface="Poppins Light"/>
                <a:ea typeface="Poppins Light"/>
                <a:cs typeface="Poppins Light"/>
                <a:sym typeface="Poppins Light"/>
              </a:rPr>
              <a:t> - mei</a:t>
            </a:r>
            <a:br>
              <a:rPr lang="nl" sz="1000">
                <a:latin typeface="Poppins Light"/>
                <a:ea typeface="Poppins Light"/>
                <a:cs typeface="Poppins Light"/>
                <a:sym typeface="Poppins Light"/>
              </a:rPr>
            </a:br>
            <a:r>
              <a:rPr lang="nl" sz="1000">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4"/>
              </a:rPr>
              <a:t>Laat je niet interneppen</a:t>
            </a:r>
            <a:endParaRPr sz="1000">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sz="1000">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5"/>
              </a:rPr>
              <a:t>Nederland leest</a:t>
            </a:r>
            <a:r>
              <a:rPr lang="nl" sz="1000">
                <a:latin typeface="Poppins Light"/>
                <a:ea typeface="Poppins Light"/>
                <a:cs typeface="Poppins Light"/>
                <a:sym typeface="Poppins Light"/>
              </a:rPr>
              <a:t> - november</a:t>
            </a:r>
            <a:endParaRPr sz="1000">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sz="1000">
                <a:solidFill>
                  <a:schemeClr val="dk1"/>
                </a:solidFill>
                <a:latin typeface="Poppins Light"/>
                <a:ea typeface="Poppins Light"/>
                <a:cs typeface="Poppins Light"/>
                <a:sym typeface="Poppins Light"/>
              </a:rPr>
              <a:t>• </a:t>
            </a:r>
            <a:r>
              <a:rPr lang="nl" sz="1000">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6"/>
              </a:rPr>
              <a:t>Paarse vrijdag</a:t>
            </a:r>
            <a:r>
              <a:rPr lang="nl" sz="1000">
                <a:latin typeface="Poppins Light"/>
                <a:ea typeface="Poppins Light"/>
                <a:cs typeface="Poppins Light"/>
                <a:sym typeface="Poppins Light"/>
              </a:rPr>
              <a:t> - 12 december</a:t>
            </a:r>
            <a:br>
              <a:rPr lang="nl" sz="1000">
                <a:latin typeface="Poppins Light"/>
                <a:ea typeface="Poppins Light"/>
                <a:cs typeface="Poppins Light"/>
                <a:sym typeface="Poppins Light"/>
              </a:rPr>
            </a:br>
            <a:r>
              <a:rPr lang="nl" sz="1000">
                <a:solidFill>
                  <a:schemeClr val="dk1"/>
                </a:solidFill>
                <a:latin typeface="Poppins Light"/>
                <a:ea typeface="Poppins Light"/>
                <a:cs typeface="Poppins Light"/>
                <a:sym typeface="Poppins Light"/>
              </a:rPr>
              <a:t>• </a:t>
            </a:r>
            <a:r>
              <a:rPr lang="nl" sz="1000">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7"/>
              </a:rPr>
              <a:t>Week tegen Pesten</a:t>
            </a:r>
            <a:r>
              <a:rPr lang="nl" sz="1000">
                <a:latin typeface="Poppins Light"/>
                <a:ea typeface="Poppins Light"/>
                <a:cs typeface="Poppins Light"/>
                <a:sym typeface="Poppins Light"/>
              </a:rPr>
              <a:t> - september</a:t>
            </a:r>
            <a:br>
              <a:rPr lang="nl" sz="1000">
                <a:latin typeface="Poppins Light"/>
                <a:ea typeface="Poppins Light"/>
                <a:cs typeface="Poppins Light"/>
                <a:sym typeface="Poppins Light"/>
              </a:rPr>
            </a:br>
            <a:r>
              <a:rPr lang="nl" sz="1000">
                <a:solidFill>
                  <a:schemeClr val="dk1"/>
                </a:solidFill>
                <a:latin typeface="Poppins Light"/>
                <a:ea typeface="Poppins Light"/>
                <a:cs typeface="Poppins Light"/>
                <a:sym typeface="Poppins Light"/>
              </a:rPr>
              <a:t>• </a:t>
            </a:r>
            <a:r>
              <a:rPr lang="nl" sz="1000">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8"/>
              </a:rPr>
              <a:t>Goed Verhaal</a:t>
            </a:r>
            <a:r>
              <a:rPr lang="nl" sz="1000">
                <a:latin typeface="Poppins Light"/>
                <a:ea typeface="Poppins Light"/>
                <a:cs typeface="Poppins Light"/>
                <a:sym typeface="Poppins Light"/>
              </a:rPr>
              <a:t> - september</a:t>
            </a:r>
            <a:endParaRPr sz="1000">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endParaRPr sz="1000">
              <a:latin typeface="Poppins Light"/>
              <a:ea typeface="Poppins Light"/>
              <a:cs typeface="Poppins Light"/>
              <a:sym typeface="Poppins 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latin typeface="Poppins"/>
                <a:ea typeface="Poppins"/>
                <a:cs typeface="Poppins"/>
                <a:sym typeface="Poppins"/>
              </a:rPr>
              <a:t>Lespakketten die aansluiten bij het basisonderwijs:</a:t>
            </a:r>
            <a:endParaRPr sz="1000" b="1">
              <a:latin typeface="Poppins"/>
              <a:ea typeface="Poppins"/>
              <a:cs typeface="Poppins"/>
              <a:sym typeface="Poppins"/>
            </a:endParaRPr>
          </a:p>
          <a:p>
            <a:pPr marL="457200" lvl="0" indent="-292100" algn="l" rtl="0">
              <a:lnSpc>
                <a:spcPct val="150000"/>
              </a:lnSpc>
              <a:spcBef>
                <a:spcPts val="0"/>
              </a:spcBef>
              <a:spcAft>
                <a:spcPts val="0"/>
              </a:spcAft>
              <a:buSzPts val="1000"/>
              <a:buFont typeface="Poppins Light"/>
              <a:buAutoNum type="arabicPeriod"/>
            </a:pPr>
            <a:r>
              <a:rPr lang="nl" sz="1000" b="1" u="sng">
                <a:solidFill>
                  <a:schemeClr val="hlink"/>
                </a:solidFill>
                <a:latin typeface="Poppins"/>
                <a:ea typeface="Poppins"/>
                <a:cs typeface="Poppins"/>
                <a:sym typeface="Poppins"/>
                <a:hlinkClick r:id="rId3"/>
              </a:rPr>
              <a:t>Het lespakket #Waarzeggers van FutureNL</a:t>
            </a:r>
            <a:r>
              <a:rPr lang="nl" sz="1000" b="1">
                <a:latin typeface="Poppins"/>
                <a:ea typeface="Poppins"/>
                <a:cs typeface="Poppins"/>
                <a:sym typeface="Poppins"/>
              </a:rPr>
              <a:t> </a:t>
            </a:r>
            <a:r>
              <a:rPr lang="nl" sz="1000">
                <a:latin typeface="Poppins"/>
                <a:ea typeface="Poppins"/>
                <a:cs typeface="Poppins"/>
                <a:sym typeface="Poppins"/>
              </a:rPr>
              <a:t>laat leerlingen uit de bovenbouw kennismaken met journalistiek en strategieën herkennen tegen desinformatie via werkvormen, vlogs en handleidingen.</a:t>
            </a:r>
            <a:endParaRPr sz="1000">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b="1" u="sng">
                <a:solidFill>
                  <a:schemeClr val="hlink"/>
                </a:solidFill>
                <a:latin typeface="Poppins"/>
                <a:ea typeface="Poppins"/>
                <a:cs typeface="Poppins"/>
                <a:sym typeface="Poppins"/>
                <a:hlinkClick r:id="rId4"/>
              </a:rPr>
              <a:t>HackShield in de Klas </a:t>
            </a:r>
            <a:r>
              <a:rPr lang="nl" sz="1000">
                <a:latin typeface="Poppins"/>
                <a:ea typeface="Poppins"/>
                <a:cs typeface="Poppins"/>
                <a:sym typeface="Poppins"/>
              </a:rPr>
              <a:t>door HackShield, gratis lessen van 30–45 minuten met klassenquests over cyberveiligheid, nepnieuws en online dreigingen. Leerlingen worden Cyber Agents.</a:t>
            </a:r>
            <a:endParaRPr sz="1000">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b="1" u="sng">
                <a:solidFill>
                  <a:schemeClr val="hlink"/>
                </a:solidFill>
                <a:latin typeface="Poppins"/>
                <a:ea typeface="Poppins"/>
                <a:cs typeface="Poppins"/>
                <a:sym typeface="Poppins"/>
                <a:hlinkClick r:id="rId5"/>
              </a:rPr>
              <a:t>Digi‑Doener!</a:t>
            </a:r>
            <a:r>
              <a:rPr lang="nl" sz="1000" u="sng">
                <a:solidFill>
                  <a:schemeClr val="hlink"/>
                </a:solidFill>
                <a:latin typeface="Poppins"/>
                <a:ea typeface="Poppins"/>
                <a:cs typeface="Poppins"/>
                <a:sym typeface="Poppins"/>
                <a:hlinkClick r:id="rId5"/>
              </a:rPr>
              <a:t> </a:t>
            </a:r>
            <a:r>
              <a:rPr lang="nl" sz="1000" b="1" u="sng">
                <a:solidFill>
                  <a:schemeClr val="hlink"/>
                </a:solidFill>
                <a:latin typeface="Poppins"/>
                <a:ea typeface="Poppins"/>
                <a:cs typeface="Poppins"/>
                <a:sym typeface="Poppins"/>
                <a:hlinkClick r:id="rId5"/>
              </a:rPr>
              <a:t>van FutureN</a:t>
            </a:r>
            <a:r>
              <a:rPr lang="nl" sz="1000" u="sng">
                <a:solidFill>
                  <a:schemeClr val="hlink"/>
                </a:solidFill>
                <a:latin typeface="Poppins"/>
                <a:ea typeface="Poppins"/>
                <a:cs typeface="Poppins"/>
                <a:sym typeface="Poppins"/>
                <a:hlinkClick r:id="rId5"/>
              </a:rPr>
              <a:t>L</a:t>
            </a:r>
            <a:r>
              <a:rPr lang="nl" sz="1000">
                <a:solidFill>
                  <a:schemeClr val="dk1"/>
                </a:solidFill>
                <a:latin typeface="Poppins"/>
                <a:ea typeface="Poppins"/>
                <a:cs typeface="Poppins"/>
                <a:sym typeface="Poppins"/>
              </a:rPr>
              <a:t>, kant‑en‑klare, interactieve lessen waarin kinderen creatieve digitale geletterdheid oefenen.</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b="1" u="sng">
                <a:solidFill>
                  <a:schemeClr val="hlink"/>
                </a:solidFill>
                <a:latin typeface="Poppins"/>
                <a:ea typeface="Poppins"/>
                <a:cs typeface="Poppins"/>
                <a:sym typeface="Poppins"/>
                <a:hlinkClick r:id="rId6"/>
              </a:rPr>
              <a:t>Online Masters</a:t>
            </a:r>
            <a:r>
              <a:rPr lang="nl" sz="1000">
                <a:solidFill>
                  <a:schemeClr val="dk1"/>
                </a:solidFill>
                <a:latin typeface="Poppins"/>
                <a:ea typeface="Poppins"/>
                <a:cs typeface="Poppins"/>
                <a:sym typeface="Poppins"/>
              </a:rPr>
              <a:t> ontwikkeld door VodafoneZiggo een lesprogramma voor digitale geletterdheid voor bovenbouw PO en onderbouw VO.</a:t>
            </a:r>
            <a:r>
              <a:rPr lang="nl" sz="1000">
                <a:solidFill>
                  <a:schemeClr val="dk1"/>
                </a:solidFill>
                <a:uFill>
                  <a:noFill/>
                </a:uFill>
                <a:latin typeface="Poppins"/>
                <a:ea typeface="Poppins"/>
                <a:cs typeface="Poppins"/>
                <a:sym typeface="Poppins"/>
                <a:hlinkClick r:id="rId7">
                  <a:extLst>
                    <a:ext uri="{A12FA001-AC4F-418D-AE19-62706E023703}">
                      <ahyp:hlinkClr xmlns:ahyp="http://schemas.microsoft.com/office/drawing/2018/hyperlinkcolor" val="tx"/>
                    </a:ext>
                  </a:extLst>
                </a:hlinkClick>
              </a:rPr>
              <a:t> </a:t>
            </a:r>
            <a:endParaRPr sz="1000" u="sng">
              <a:solidFill>
                <a:schemeClr val="hlink"/>
              </a:solidFill>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b="1" u="sng">
                <a:solidFill>
                  <a:schemeClr val="hlink"/>
                </a:solidFill>
                <a:latin typeface="Poppins"/>
                <a:ea typeface="Poppins"/>
                <a:cs typeface="Poppins"/>
                <a:sym typeface="Poppins"/>
                <a:hlinkClick r:id="rId8"/>
              </a:rPr>
              <a:t>De InternetHelden</a:t>
            </a:r>
            <a:r>
              <a:rPr lang="nl" sz="1000" b="1">
                <a:solidFill>
                  <a:schemeClr val="dk1"/>
                </a:solidFill>
                <a:latin typeface="Poppins"/>
                <a:ea typeface="Poppins"/>
                <a:cs typeface="Poppins"/>
                <a:sym typeface="Poppins"/>
              </a:rPr>
              <a:t> </a:t>
            </a:r>
            <a:r>
              <a:rPr lang="nl" sz="1000">
                <a:solidFill>
                  <a:schemeClr val="dk1"/>
                </a:solidFill>
                <a:latin typeface="Poppins"/>
                <a:ea typeface="Poppins"/>
                <a:cs typeface="Poppins"/>
                <a:sym typeface="Poppins"/>
              </a:rPr>
              <a:t> een mediawijsheidsprogramma van Bureau Jeugd &amp; Media, met 20 korte lessen (o.a. over privacy, veiligheid).</a:t>
            </a:r>
            <a:endParaRPr sz="1000">
              <a:solidFill>
                <a:schemeClr val="dk1"/>
              </a:solidFill>
              <a:latin typeface="Poppins"/>
              <a:ea typeface="Poppins"/>
              <a:cs typeface="Poppins"/>
              <a:sym typeface="Poppins"/>
            </a:endParaRPr>
          </a:p>
          <a:p>
            <a:pPr marL="457200" lvl="0" indent="-292100" algn="l" rtl="0">
              <a:lnSpc>
                <a:spcPct val="150000"/>
              </a:lnSpc>
              <a:spcBef>
                <a:spcPts val="0"/>
              </a:spcBef>
              <a:spcAft>
                <a:spcPts val="0"/>
              </a:spcAft>
              <a:buClr>
                <a:schemeClr val="dk1"/>
              </a:buClr>
              <a:buSzPts val="1000"/>
              <a:buFont typeface="Poppins"/>
              <a:buAutoNum type="arabicPeriod"/>
            </a:pPr>
            <a:r>
              <a:rPr lang="nl" sz="1000" b="1" u="sng">
                <a:solidFill>
                  <a:schemeClr val="hlink"/>
                </a:solidFill>
                <a:latin typeface="Poppins"/>
                <a:ea typeface="Poppins"/>
                <a:cs typeface="Poppins"/>
                <a:sym typeface="Poppins"/>
                <a:hlinkClick r:id="rId9"/>
              </a:rPr>
              <a:t>DigiDuck</a:t>
            </a:r>
            <a:r>
              <a:rPr lang="nl" sz="1000">
                <a:solidFill>
                  <a:schemeClr val="dk1"/>
                </a:solidFill>
                <a:latin typeface="Poppins"/>
                <a:ea typeface="Poppins"/>
                <a:cs typeface="Poppins"/>
                <a:sym typeface="Poppins"/>
              </a:rPr>
              <a:t> In deze speciale editie van de Donald Duck staan online veiligheid en digitale vaardigheden centraal. (online beschikbaar met lesbrief)</a:t>
            </a:r>
            <a:endParaRPr sz="1000">
              <a:solidFill>
                <a:schemeClr val="dk1"/>
              </a:solidFill>
              <a:latin typeface="Poppins"/>
              <a:ea typeface="Poppins"/>
              <a:cs typeface="Poppins"/>
              <a:sym typeface="Poppi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sz="1000">
                <a:solidFill>
                  <a:srgbClr val="222222"/>
                </a:solidFill>
                <a:latin typeface="Poppins"/>
                <a:ea typeface="Poppins"/>
                <a:cs typeface="Poppins"/>
                <a:sym typeface="Poppins"/>
              </a:rPr>
              <a:t>Extra voorbeelden:</a:t>
            </a:r>
            <a:endParaRPr sz="10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nl" sz="1000">
                <a:solidFill>
                  <a:srgbClr val="222222"/>
                </a:solidFill>
                <a:latin typeface="Poppins"/>
                <a:ea typeface="Poppins"/>
                <a:cs typeface="Poppins"/>
                <a:sym typeface="Poppins"/>
              </a:rPr>
              <a:t>Jeugdbibliotheek (gratis)</a:t>
            </a:r>
            <a:endParaRPr sz="10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nl" sz="1000" u="sng">
                <a:solidFill>
                  <a:srgbClr val="1155CC"/>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Lezen voor de lijst</a:t>
            </a:r>
            <a:r>
              <a:rPr lang="nl" sz="1000">
                <a:solidFill>
                  <a:srgbClr val="222222"/>
                </a:solidFill>
                <a:latin typeface="Poppins"/>
                <a:ea typeface="Poppins"/>
                <a:cs typeface="Poppins"/>
                <a:sym typeface="Poppins"/>
              </a:rPr>
              <a:t> (gratis)</a:t>
            </a:r>
            <a:endParaRPr sz="10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nl" sz="1000" u="sng">
                <a:solidFill>
                  <a:srgbClr val="1155CC"/>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Doejedigiding</a:t>
            </a:r>
            <a:r>
              <a:rPr lang="nl" sz="1000">
                <a:solidFill>
                  <a:srgbClr val="222222"/>
                </a:solidFill>
                <a:latin typeface="Poppins"/>
                <a:ea typeface="Poppins"/>
                <a:cs typeface="Poppins"/>
                <a:sym typeface="Poppins"/>
              </a:rPr>
              <a:t> (betaald)</a:t>
            </a:r>
            <a:endParaRPr sz="10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nl" sz="1000" u="sng">
                <a:solidFill>
                  <a:srgbClr val="1155CC"/>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lesmaterialen op Mediawijsheid.nl</a:t>
            </a:r>
            <a:endParaRPr sz="1000">
              <a:solidFill>
                <a:schemeClr val="dk1"/>
              </a:solidFill>
              <a:latin typeface="Poppins Light"/>
              <a:ea typeface="Poppins Light"/>
              <a:cs typeface="Poppins Light"/>
              <a:sym typeface="Poppins Light"/>
            </a:endParaRPr>
          </a:p>
          <a:p>
            <a:pPr marL="0" lvl="0" indent="0" algn="l" rtl="0">
              <a:lnSpc>
                <a:spcPct val="115000"/>
              </a:lnSpc>
              <a:spcBef>
                <a:spcPts val="0"/>
              </a:spcBef>
              <a:spcAft>
                <a:spcPts val="0"/>
              </a:spcAft>
              <a:buSzPts val="1100"/>
              <a:buNone/>
            </a:pPr>
            <a:endParaRPr sz="1000">
              <a:solidFill>
                <a:srgbClr val="222222"/>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Poppins Light"/>
              <a:ea typeface="Poppins Light"/>
              <a:cs typeface="Poppins Light"/>
              <a:sym typeface="Poppins Light"/>
            </a:endParaRPr>
          </a:p>
          <a:p>
            <a:pPr marL="0" lvl="0" indent="0" algn="l" rtl="0">
              <a:lnSpc>
                <a:spcPct val="100000"/>
              </a:lnSpc>
              <a:spcBef>
                <a:spcPts val="0"/>
              </a:spcBef>
              <a:spcAft>
                <a:spcPts val="0"/>
              </a:spcAft>
              <a:buSzPts val="1100"/>
              <a:buNone/>
            </a:pPr>
            <a:endParaRPr sz="1000">
              <a:latin typeface="Poppins"/>
              <a:ea typeface="Poppins"/>
              <a:cs typeface="Poppins"/>
              <a:sym typeface="Poppi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Lespakketten die aansluiten bij het  voortgezet onderwijs</a:t>
            </a:r>
            <a:br>
              <a:rPr lang="nl" sz="1000" b="1">
                <a:solidFill>
                  <a:schemeClr val="dk1"/>
                </a:solidFill>
                <a:latin typeface="Poppins"/>
                <a:ea typeface="Poppins"/>
                <a:cs typeface="Poppins"/>
                <a:sym typeface="Poppins"/>
              </a:rPr>
            </a:br>
            <a:r>
              <a:rPr lang="nl" sz="1000">
                <a:solidFill>
                  <a:schemeClr val="dk1"/>
                </a:solidFill>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3"/>
              </a:rPr>
              <a:t>Beeld &amp; Geluid</a:t>
            </a:r>
            <a:br>
              <a:rPr lang="nl" sz="1000">
                <a:solidFill>
                  <a:schemeClr val="dk1"/>
                </a:solidFill>
                <a:latin typeface="Poppins Light"/>
                <a:ea typeface="Poppins Light"/>
                <a:cs typeface="Poppins Light"/>
                <a:sym typeface="Poppins Light"/>
              </a:rPr>
            </a:br>
            <a:r>
              <a:rPr lang="nl" sz="1000">
                <a:solidFill>
                  <a:schemeClr val="dk1"/>
                </a:solidFill>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4"/>
              </a:rPr>
              <a:t>Data Detox Kit</a:t>
            </a:r>
            <a:endParaRPr sz="1000">
              <a:solidFill>
                <a:schemeClr val="dk1"/>
              </a:solidFill>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sz="1000">
                <a:solidFill>
                  <a:schemeClr val="dk1"/>
                </a:solidFill>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5"/>
              </a:rPr>
              <a:t>Isdatechtzo.nl</a:t>
            </a:r>
            <a:br>
              <a:rPr lang="nl" sz="1000">
                <a:solidFill>
                  <a:schemeClr val="dk1"/>
                </a:solidFill>
                <a:latin typeface="Poppins Light"/>
                <a:ea typeface="Poppins Light"/>
                <a:cs typeface="Poppins Light"/>
                <a:sym typeface="Poppins Light"/>
              </a:rPr>
            </a:br>
            <a:r>
              <a:rPr lang="nl" sz="1000">
                <a:solidFill>
                  <a:schemeClr val="dk1"/>
                </a:solidFill>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6"/>
              </a:rPr>
              <a:t>Filterbubbel.nl</a:t>
            </a:r>
            <a:endParaRPr sz="1000">
              <a:solidFill>
                <a:schemeClr val="dk1"/>
              </a:solidFill>
              <a:latin typeface="Poppins Light"/>
              <a:ea typeface="Poppins Light"/>
              <a:cs typeface="Poppins Light"/>
              <a:sym typeface="Poppins Light"/>
            </a:endParaRPr>
          </a:p>
          <a:p>
            <a:pPr marL="0" lvl="0" indent="0" algn="l" rtl="0">
              <a:lnSpc>
                <a:spcPct val="150000"/>
              </a:lnSpc>
              <a:spcBef>
                <a:spcPts val="0"/>
              </a:spcBef>
              <a:spcAft>
                <a:spcPts val="0"/>
              </a:spcAft>
              <a:buSzPts val="1100"/>
              <a:buNone/>
            </a:pPr>
            <a:r>
              <a:rPr lang="nl" sz="1000">
                <a:solidFill>
                  <a:schemeClr val="dk1"/>
                </a:solidFill>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7"/>
              </a:rPr>
              <a:t>Doe je digiding!</a:t>
            </a:r>
            <a:r>
              <a:rPr lang="nl" sz="1000">
                <a:solidFill>
                  <a:schemeClr val="dk1"/>
                </a:solidFill>
                <a:latin typeface="Poppins Light"/>
                <a:ea typeface="Poppins Light"/>
                <a:cs typeface="Poppins Light"/>
                <a:sym typeface="Poppins Light"/>
              </a:rPr>
              <a:t> </a:t>
            </a:r>
            <a:br>
              <a:rPr lang="nl" sz="1000">
                <a:solidFill>
                  <a:schemeClr val="dk1"/>
                </a:solidFill>
                <a:latin typeface="Poppins Light"/>
                <a:ea typeface="Poppins Light"/>
                <a:cs typeface="Poppins Light"/>
                <a:sym typeface="Poppins Light"/>
              </a:rPr>
            </a:br>
            <a:r>
              <a:rPr lang="nl" sz="1000">
                <a:solidFill>
                  <a:schemeClr val="dk1"/>
                </a:solidFill>
                <a:latin typeface="Poppins Light"/>
                <a:ea typeface="Poppins Light"/>
                <a:cs typeface="Poppins Light"/>
                <a:sym typeface="Poppins Light"/>
              </a:rPr>
              <a:t>• </a:t>
            </a:r>
            <a:r>
              <a:rPr lang="nl" sz="1000" u="sng">
                <a:solidFill>
                  <a:schemeClr val="hlink"/>
                </a:solidFill>
                <a:latin typeface="Poppins Light"/>
                <a:ea typeface="Poppins Light"/>
                <a:cs typeface="Poppins Light"/>
                <a:sym typeface="Poppins Light"/>
                <a:hlinkClick r:id="rId8"/>
              </a:rPr>
              <a:t>DigitaleBalans.nl</a:t>
            </a:r>
            <a:r>
              <a:rPr lang="nl" sz="1000">
                <a:solidFill>
                  <a:schemeClr val="dk1"/>
                </a:solidFill>
                <a:latin typeface="Poppins Light"/>
                <a:ea typeface="Poppins Light"/>
                <a:cs typeface="Poppins Light"/>
                <a:sym typeface="Poppins Light"/>
              </a:rPr>
              <a:t> (zelftest met les)</a:t>
            </a:r>
            <a:endParaRPr sz="1000">
              <a:solidFill>
                <a:schemeClr val="dk1"/>
              </a:solidFill>
              <a:latin typeface="Poppins Light"/>
              <a:ea typeface="Poppins Light"/>
              <a:cs typeface="Poppins Light"/>
              <a:sym typeface="Poppins 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nl" sz="1000">
                <a:solidFill>
                  <a:srgbClr val="E53329"/>
                </a:solidFill>
                <a:latin typeface="Poppins"/>
                <a:ea typeface="Poppins"/>
                <a:cs typeface="Poppins"/>
                <a:sym typeface="Poppins"/>
              </a:rPr>
              <a:t>Note: Deze slide hoeft </a:t>
            </a:r>
            <a:r>
              <a:rPr lang="nl" sz="1000" u="sng">
                <a:solidFill>
                  <a:srgbClr val="E53329"/>
                </a:solidFill>
                <a:latin typeface="Poppins"/>
                <a:ea typeface="Poppins"/>
                <a:cs typeface="Poppins"/>
                <a:sym typeface="Poppins"/>
              </a:rPr>
              <a:t>niet</a:t>
            </a:r>
            <a:r>
              <a:rPr lang="nl" sz="1000">
                <a:solidFill>
                  <a:srgbClr val="E53329"/>
                </a:solidFill>
                <a:latin typeface="Poppins"/>
                <a:ea typeface="Poppins"/>
                <a:cs typeface="Poppins"/>
                <a:sym typeface="Poppins"/>
              </a:rPr>
              <a:t> in de versie voor scholen te zitten. Klik dan met rechtermuisklik op deze dia hier aan de linkerzijde en zet ‘dia overslaan’ aan.</a:t>
            </a:r>
            <a:endParaRPr sz="1000">
              <a:solidFill>
                <a:srgbClr val="E53329"/>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nl" sz="1300" b="1">
                <a:solidFill>
                  <a:schemeClr val="dk1"/>
                </a:solidFill>
                <a:latin typeface="Poppins"/>
                <a:ea typeface="Poppins"/>
                <a:cs typeface="Poppins"/>
                <a:sym typeface="Poppins"/>
              </a:rPr>
              <a:t>Discussievragen</a:t>
            </a:r>
            <a:endParaRPr sz="1300" b="1">
              <a:solidFill>
                <a:schemeClr val="dk1"/>
              </a:solidFill>
              <a:latin typeface="Poppins"/>
              <a:ea typeface="Poppins"/>
              <a:cs typeface="Poppins"/>
              <a:sym typeface="Poppins"/>
            </a:endParaRPr>
          </a:p>
          <a:p>
            <a:pPr marL="457200" lvl="0" indent="-298450" algn="l" rtl="0">
              <a:lnSpc>
                <a:spcPct val="115000"/>
              </a:lnSpc>
              <a:spcBef>
                <a:spcPts val="120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Wanneer is een activiteit volgens jullie écht een succes?</a:t>
            </a:r>
            <a:endParaRPr>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Wat maakt een verhaal tot een echt </a:t>
            </a:r>
            <a:r>
              <a:rPr lang="nl" i="1">
                <a:solidFill>
                  <a:schemeClr val="dk1"/>
                </a:solidFill>
                <a:latin typeface="Poppins"/>
                <a:ea typeface="Poppins"/>
                <a:cs typeface="Poppins"/>
                <a:sym typeface="Poppins"/>
              </a:rPr>
              <a:t>succesverhaal</a:t>
            </a:r>
            <a:r>
              <a:rPr lang="nl">
                <a:solidFill>
                  <a:schemeClr val="dk1"/>
                </a:solidFill>
                <a:latin typeface="Poppins"/>
                <a:ea typeface="Poppins"/>
                <a:cs typeface="Poppins"/>
                <a:sym typeface="Poppins"/>
              </a:rPr>
              <a:t>?</a:t>
            </a:r>
            <a:endParaRPr>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Hoe merk je dat een activiteit bijdraagt aan mediabewuste groei?</a:t>
            </a:r>
            <a:endParaRPr>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Hoe weten jullie dat het werkt — meten, voelen, horen?</a:t>
            </a:r>
            <a:endParaRPr>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Wat kunnen anderen van jullie aanpak leren?</a:t>
            </a:r>
            <a:endParaRPr>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Zou dit ook op een andere school kunnen werken? Waarom (niet)?</a:t>
            </a:r>
            <a:endParaRPr>
              <a:solidFill>
                <a:schemeClr val="dk1"/>
              </a:solidFill>
              <a:latin typeface="Poppins"/>
              <a:ea typeface="Poppins"/>
              <a:cs typeface="Poppins"/>
              <a:sym typeface="Poppins"/>
            </a:endParaRPr>
          </a:p>
          <a:p>
            <a:pPr marL="457200" lvl="0" indent="-298450" algn="l" rtl="0">
              <a:lnSpc>
                <a:spcPct val="115000"/>
              </a:lnSpc>
              <a:spcBef>
                <a:spcPts val="0"/>
              </a:spcBef>
              <a:spcAft>
                <a:spcPts val="0"/>
              </a:spcAft>
              <a:buClr>
                <a:schemeClr val="dk1"/>
              </a:buClr>
              <a:buSzPts val="1100"/>
              <a:buFont typeface="Poppins"/>
              <a:buAutoNum type="arabicPeriod"/>
            </a:pPr>
            <a:r>
              <a:rPr lang="nl">
                <a:solidFill>
                  <a:schemeClr val="dk1"/>
                </a:solidFill>
                <a:latin typeface="Poppins"/>
                <a:ea typeface="Poppins"/>
                <a:cs typeface="Poppins"/>
                <a:sym typeface="Poppins"/>
              </a:rPr>
              <a:t>Welke elementen waren doorslaggevend voor het succes?</a:t>
            </a:r>
            <a:endParaRPr>
              <a:solidFill>
                <a:schemeClr val="dk1"/>
              </a:solidFill>
              <a:latin typeface="Poppins"/>
              <a:ea typeface="Poppins"/>
              <a:cs typeface="Poppins"/>
              <a:sym typeface="Poppins"/>
            </a:endParaRPr>
          </a:p>
          <a:p>
            <a:pPr marL="0" lvl="0" indent="0" algn="l" rtl="0">
              <a:lnSpc>
                <a:spcPct val="150000"/>
              </a:lnSpc>
              <a:spcBef>
                <a:spcPts val="1200"/>
              </a:spcBef>
              <a:spcAft>
                <a:spcPts val="0"/>
              </a:spcAft>
              <a:buSzPts val="1100"/>
              <a:buNone/>
            </a:pPr>
            <a:endParaRPr b="1">
              <a:latin typeface="Poppins"/>
              <a:ea typeface="Poppins"/>
              <a:cs typeface="Poppins"/>
              <a:sym typeface="Poppi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200"/>
              </a:spcBef>
              <a:spcAft>
                <a:spcPts val="0"/>
              </a:spcAft>
              <a:buClr>
                <a:schemeClr val="dk1"/>
              </a:buClr>
              <a:buSzPts val="1100"/>
              <a:buFont typeface="Arial"/>
              <a:buNone/>
            </a:pPr>
            <a:r>
              <a:rPr lang="nl">
                <a:latin typeface="Poppins"/>
                <a:ea typeface="Poppins"/>
                <a:cs typeface="Poppins"/>
                <a:sym typeface="Poppins"/>
              </a:rPr>
              <a:t>Deze inspiratiegids is bedoeld voor bibliotheekprofessionals die zich verder willen verdiepen in het thema. Je vindt er volop ideeën en voorbeelden om direct mee de school in te nemen. Daarnaast worden een aantal belangrijke campagnes uitgelicht waarop jouw bibliotheek kan aansluiten. De gids is bedoeld om te inspireren, te activeren en te laten zien hoe laagdrempelig jij als bibliotheekprofessional met dit onderwerp aan de slag kunt gaan.</a:t>
            </a:r>
            <a:endParaRPr>
              <a:latin typeface="Poppins"/>
              <a:ea typeface="Poppins"/>
              <a:cs typeface="Poppins"/>
              <a:sym typeface="Poppins"/>
            </a:endParaRPr>
          </a:p>
          <a:p>
            <a:pPr marL="0" lvl="0" indent="0" algn="l" rtl="0">
              <a:lnSpc>
                <a:spcPct val="150000"/>
              </a:lnSpc>
              <a:spcBef>
                <a:spcPts val="1200"/>
              </a:spcBef>
              <a:spcAft>
                <a:spcPts val="0"/>
              </a:spcAft>
              <a:buSzPts val="1100"/>
              <a:buNone/>
            </a:pPr>
            <a:endParaRPr>
              <a:latin typeface="Poppins"/>
              <a:ea typeface="Poppins"/>
              <a:cs typeface="Poppins"/>
              <a:sym typeface="Poppi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900">
              <a:latin typeface="Poppins Light"/>
              <a:ea typeface="Poppins Light"/>
              <a:cs typeface="Poppins Light"/>
              <a:sym typeface="Poppins 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sz="1200">
                <a:latin typeface="Poppins"/>
                <a:ea typeface="Poppins"/>
                <a:cs typeface="Poppins"/>
                <a:sym typeface="Poppins"/>
              </a:rPr>
              <a:t>Vermeld hier evt nog jullie contactgegevens voor vragen achteraf. </a:t>
            </a:r>
            <a:endParaRPr sz="1200">
              <a:latin typeface="Poppins"/>
              <a:ea typeface="Poppins"/>
              <a:cs typeface="Poppins"/>
              <a:sym typeface="Poppins"/>
            </a:endParaRPr>
          </a:p>
          <a:p>
            <a:pPr marL="457200" lvl="0" indent="0" algn="l" rtl="0">
              <a:lnSpc>
                <a:spcPct val="100000"/>
              </a:lnSpc>
              <a:spcBef>
                <a:spcPts val="0"/>
              </a:spcBef>
              <a:spcAft>
                <a:spcPts val="0"/>
              </a:spcAft>
              <a:buSzPts val="1100"/>
              <a:buNone/>
            </a:pPr>
            <a:endParaRPr>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Binnenkomer 1: Van ‘gaan-modus’ naar ‘bewuste modus’ (gedragspatronen in het algemeen)</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Start met een korte reflectie:</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Wanneer merk je dat je gedachteloos scrollt of klikt?</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Wanneer neem je wél bewust de tijd om te lezen of te kiezen wat je tot je neemt?</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i="1">
                <a:solidFill>
                  <a:schemeClr val="dk1"/>
                </a:solidFill>
                <a:latin typeface="Poppins"/>
                <a:ea typeface="Poppins"/>
                <a:cs typeface="Poppins"/>
                <a:sym typeface="Poppins"/>
              </a:rPr>
              <a:t>Doel: bewust worden van je eigen ‘gaan-modus’ vs. ‘bewuste modus’.</a:t>
            </a:r>
            <a:endParaRPr sz="1000" i="1">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Koppeling naar de bibliotheek</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Hoe kan de bibliotheek bezoekers helpen om bewuster om te gaan met informatie?</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 Welke verantwoordelijkheid ligt bij ons: signaleren, begeleiden, oefenen?</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solidFill>
                  <a:schemeClr val="dk1"/>
                </a:solidFill>
                <a:latin typeface="Poppins"/>
                <a:ea typeface="Poppins"/>
                <a:cs typeface="Poppins"/>
                <a:sym typeface="Poppins"/>
              </a:rPr>
              <a:t>Urgentie</a:t>
            </a:r>
            <a:endParaRPr sz="1000" b="1">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solidFill>
                  <a:schemeClr val="dk1"/>
                </a:solidFill>
                <a:latin typeface="Poppins"/>
                <a:ea typeface="Poppins"/>
                <a:cs typeface="Poppins"/>
                <a:sym typeface="Poppins"/>
              </a:rPr>
              <a:t>De bibliotheek is altijd een toegangspoort tot kennis geweest. In een tijd van overvloedige en vaak misleidende informatie is het vanzelfsprekend dat bibliotheken en scholen mensen helpen kritisch te lezen, te kiezen en actief deel te nemen aan de samenleving.</a:t>
            </a:r>
            <a:endParaRPr sz="1000">
              <a:solidFill>
                <a:schemeClr val="dk1"/>
              </a:solidFill>
              <a:latin typeface="Poppins"/>
              <a:ea typeface="Poppins"/>
              <a:cs typeface="Poppins"/>
              <a:sym typeface="Poppins"/>
            </a:endParaRPr>
          </a:p>
          <a:p>
            <a:pPr marL="0" lvl="0" indent="0" algn="l" rtl="0">
              <a:lnSpc>
                <a:spcPct val="150000"/>
              </a:lnSpc>
              <a:spcBef>
                <a:spcPts val="0"/>
              </a:spcBef>
              <a:spcAft>
                <a:spcPts val="0"/>
              </a:spcAft>
              <a:buSzPts val="1100"/>
              <a:buNone/>
            </a:pPr>
            <a:endParaRPr sz="100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200"/>
              </a:spcBef>
              <a:spcAft>
                <a:spcPts val="0"/>
              </a:spcAft>
              <a:buClr>
                <a:schemeClr val="dk1"/>
              </a:buClr>
              <a:buSzPts val="1100"/>
              <a:buFont typeface="Arial"/>
              <a:buNone/>
            </a:pPr>
            <a:r>
              <a:rPr lang="nl" sz="1000" b="1">
                <a:solidFill>
                  <a:schemeClr val="dk1"/>
                </a:solidFill>
                <a:latin typeface="Poppins"/>
                <a:ea typeface="Poppins"/>
                <a:cs typeface="Poppins"/>
                <a:sym typeface="Poppins"/>
              </a:rPr>
              <a:t>Digitale geletterdheid is als leren zwemmen in een zee vol mogelijkheden.</a:t>
            </a:r>
            <a:endParaRPr sz="1000" b="1">
              <a:solidFill>
                <a:schemeClr val="dk1"/>
              </a:solidFill>
              <a:latin typeface="Poppins"/>
              <a:ea typeface="Poppins"/>
              <a:cs typeface="Poppins"/>
              <a:sym typeface="Poppins"/>
            </a:endParaRPr>
          </a:p>
          <a:p>
            <a:pPr marL="0" lvl="0" indent="0" algn="l" rtl="0">
              <a:lnSpc>
                <a:spcPct val="150000"/>
              </a:lnSpc>
              <a:spcBef>
                <a:spcPts val="1200"/>
              </a:spcBef>
              <a:spcAft>
                <a:spcPts val="0"/>
              </a:spcAft>
              <a:buClr>
                <a:schemeClr val="dk1"/>
              </a:buClr>
              <a:buSzPts val="1100"/>
              <a:buFont typeface="Arial"/>
              <a:buNone/>
            </a:pPr>
            <a:r>
              <a:rPr lang="nl" sz="1000">
                <a:solidFill>
                  <a:schemeClr val="dk1"/>
                </a:solidFill>
                <a:latin typeface="Poppins"/>
                <a:ea typeface="Poppins"/>
                <a:cs typeface="Poppins"/>
                <a:sym typeface="Poppins"/>
              </a:rPr>
              <a:t>Soms voelt het rustig en vertrouwd, soms woelig en onvoorspelbaar. Zelfs ervaren zwemmers komen golven en stromingen tegen die hen opnieuw uitdagen.</a:t>
            </a:r>
            <a:endParaRPr sz="1000">
              <a:solidFill>
                <a:schemeClr val="dk1"/>
              </a:solidFill>
              <a:latin typeface="Poppins"/>
              <a:ea typeface="Poppins"/>
              <a:cs typeface="Poppins"/>
              <a:sym typeface="Poppins"/>
            </a:endParaRPr>
          </a:p>
          <a:p>
            <a:pPr marL="0" lvl="0" indent="0" algn="l" rtl="0">
              <a:lnSpc>
                <a:spcPct val="150000"/>
              </a:lnSpc>
              <a:spcBef>
                <a:spcPts val="1200"/>
              </a:spcBef>
              <a:spcAft>
                <a:spcPts val="0"/>
              </a:spcAft>
              <a:buClr>
                <a:schemeClr val="dk1"/>
              </a:buClr>
              <a:buSzPts val="1100"/>
              <a:buFont typeface="Arial"/>
              <a:buNone/>
            </a:pPr>
            <a:r>
              <a:rPr lang="nl" sz="1000">
                <a:solidFill>
                  <a:schemeClr val="dk1"/>
                </a:solidFill>
                <a:latin typeface="Poppins"/>
                <a:ea typeface="Poppins"/>
                <a:cs typeface="Poppins"/>
                <a:sym typeface="Poppins"/>
              </a:rPr>
              <a:t>In deze sessie zetten we de eerste slagen. We verkennen begrippen, tools en kansen binnen bibliotheek en onderwijs. Niet om direct de hele zee te beheersen, maar om stap voor stap vrijer en zelfverzekerder te worden.</a:t>
            </a:r>
            <a:endParaRPr sz="1000">
              <a:solidFill>
                <a:schemeClr val="dk1"/>
              </a:solidFill>
              <a:latin typeface="Poppins"/>
              <a:ea typeface="Poppins"/>
              <a:cs typeface="Poppins"/>
              <a:sym typeface="Poppins"/>
            </a:endParaRPr>
          </a:p>
          <a:p>
            <a:pPr marL="0" lvl="0" indent="0" algn="l" rtl="0">
              <a:lnSpc>
                <a:spcPct val="150000"/>
              </a:lnSpc>
              <a:spcBef>
                <a:spcPts val="1200"/>
              </a:spcBef>
              <a:spcAft>
                <a:spcPts val="0"/>
              </a:spcAft>
              <a:buClr>
                <a:schemeClr val="dk1"/>
              </a:buClr>
              <a:buSzPts val="1100"/>
              <a:buFont typeface="Arial"/>
              <a:buNone/>
            </a:pPr>
            <a:r>
              <a:rPr lang="nl" sz="1000">
                <a:solidFill>
                  <a:schemeClr val="dk1"/>
                </a:solidFill>
                <a:latin typeface="Poppins"/>
                <a:ea typeface="Poppins"/>
                <a:cs typeface="Poppins"/>
                <a:sym typeface="Poppins"/>
              </a:rPr>
              <a:t>Want jong en oud: we moeten allemaal leren zwemmen in deze digitale zee — op een manier die past bij wat we al kennen, maar altijd met een kritische en bewuste houding.</a:t>
            </a:r>
            <a:endParaRPr sz="1000">
              <a:solidFill>
                <a:schemeClr val="dk1"/>
              </a:solidFill>
              <a:latin typeface="Poppins"/>
              <a:ea typeface="Poppins"/>
              <a:cs typeface="Poppins"/>
              <a:sym typeface="Poppins"/>
            </a:endParaRPr>
          </a:p>
          <a:p>
            <a:pPr marL="0" lvl="0" indent="0" algn="l" rtl="0">
              <a:lnSpc>
                <a:spcPct val="150000"/>
              </a:lnSpc>
              <a:spcBef>
                <a:spcPts val="1200"/>
              </a:spcBef>
              <a:spcAft>
                <a:spcPts val="0"/>
              </a:spcAft>
              <a:buClr>
                <a:schemeClr val="dk1"/>
              </a:buClr>
              <a:buSzPts val="1100"/>
              <a:buFont typeface="Arial"/>
              <a:buNone/>
            </a:pPr>
            <a:endParaRPr sz="1000" b="1">
              <a:solidFill>
                <a:schemeClr val="dk1"/>
              </a:solidFill>
              <a:latin typeface="Poppins"/>
              <a:ea typeface="Poppins"/>
              <a:cs typeface="Poppins"/>
              <a:sym typeface="Poppi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nl" sz="1000" b="1">
                <a:solidFill>
                  <a:srgbClr val="3F3C3E"/>
                </a:solidFill>
                <a:latin typeface="Poppins"/>
                <a:ea typeface="Poppins"/>
                <a:cs typeface="Poppins"/>
                <a:sym typeface="Poppins"/>
              </a:rPr>
              <a:t>Doel van de inspiratiesessie (PO of VO, 1,5 uur):</a:t>
            </a:r>
            <a:endParaRPr sz="1000" b="1">
              <a:solidFill>
                <a:srgbClr val="3F3C3E"/>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rgbClr val="3F3C3E"/>
                </a:solidFill>
                <a:latin typeface="Poppins"/>
                <a:ea typeface="Poppins"/>
                <a:cs typeface="Poppins"/>
                <a:sym typeface="Poppins"/>
              </a:rPr>
              <a:t>• Ontdekken hoe laagdrempelig je als bibliotheek mediabewuste informatievaardigheden kunt inzetten.</a:t>
            </a:r>
            <a:endParaRPr sz="1000">
              <a:solidFill>
                <a:srgbClr val="3F3C3E"/>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rgbClr val="3F3C3E"/>
                </a:solidFill>
                <a:latin typeface="Poppins"/>
                <a:ea typeface="Poppins"/>
                <a:cs typeface="Poppins"/>
                <a:sym typeface="Poppins"/>
              </a:rPr>
              <a:t>• Inspiratie opdoen met visuele en praktische voorbeelden.</a:t>
            </a:r>
            <a:endParaRPr sz="1000">
              <a:solidFill>
                <a:srgbClr val="3F3C3E"/>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rgbClr val="3F3C3E"/>
                </a:solidFill>
                <a:latin typeface="Poppins"/>
                <a:ea typeface="Poppins"/>
                <a:cs typeface="Poppins"/>
                <a:sym typeface="Poppins"/>
              </a:rPr>
              <a:t>• Leren digitale geletterdheid koppelen aan taal, digitaal burgerschap en digitale inclusie.</a:t>
            </a:r>
            <a:endParaRPr sz="1000">
              <a:solidFill>
                <a:srgbClr val="3F3C3E"/>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a:solidFill>
                  <a:srgbClr val="3F3C3E"/>
                </a:solidFill>
                <a:latin typeface="Poppins"/>
                <a:ea typeface="Poppins"/>
                <a:cs typeface="Poppins"/>
                <a:sym typeface="Poppins"/>
              </a:rPr>
              <a:t>• Zelfverzekerder in gesprek gaan over deze thema’s met collega’s, bezoekers en scholen.</a:t>
            </a:r>
            <a:endParaRPr sz="1000">
              <a:solidFill>
                <a:srgbClr val="3F3C3E"/>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nl" sz="1000" b="1">
                <a:latin typeface="Poppins"/>
                <a:ea typeface="Poppins"/>
                <a:cs typeface="Poppins"/>
                <a:sym typeface="Poppins"/>
              </a:rPr>
              <a:t>Binnenkomer 2 : Bewustwording eigen informatievaardigheden (concrete dagelijkse situatie)</a:t>
            </a:r>
            <a:endParaRPr sz="1000" b="1">
              <a:latin typeface="Poppins"/>
              <a:ea typeface="Poppins"/>
              <a:cs typeface="Poppins"/>
              <a:sym typeface="Poppins"/>
            </a:endParaRPr>
          </a:p>
          <a:p>
            <a:pPr marL="457200" lvl="0" indent="45720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a:latin typeface="Poppins"/>
                <a:ea typeface="Poppins"/>
                <a:cs typeface="Poppins"/>
                <a:sym typeface="Poppins"/>
              </a:rPr>
              <a:t>Stel de groep drie vragen:</a:t>
            </a:r>
            <a:endParaRPr sz="1000">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a:latin typeface="Poppins"/>
                <a:ea typeface="Poppins"/>
                <a:cs typeface="Poppins"/>
                <a:sym typeface="Poppins"/>
              </a:rPr>
              <a:t>Welke informatie kwam er vanochtend als eerste bij je binnen (geluid, geur, beeld, bericht)?</a:t>
            </a:r>
            <a:endParaRPr sz="1000">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a:latin typeface="Poppins"/>
                <a:ea typeface="Poppins"/>
                <a:cs typeface="Poppins"/>
                <a:sym typeface="Poppins"/>
              </a:rPr>
              <a:t>Welke informatie heb je zelf actief opgezocht (telefoon, krant, partner, computer, bushalte, collega)?</a:t>
            </a:r>
            <a:endParaRPr sz="1000">
              <a:latin typeface="Poppins"/>
              <a:ea typeface="Poppins"/>
              <a:cs typeface="Poppins"/>
              <a:sym typeface="Poppins"/>
            </a:endParaRPr>
          </a:p>
          <a:p>
            <a:pPr marL="457200" lvl="0" indent="-292100" algn="l" rtl="0">
              <a:lnSpc>
                <a:spcPct val="150000"/>
              </a:lnSpc>
              <a:spcBef>
                <a:spcPts val="0"/>
              </a:spcBef>
              <a:spcAft>
                <a:spcPts val="0"/>
              </a:spcAft>
              <a:buSzPts val="1000"/>
              <a:buFont typeface="Poppins"/>
              <a:buAutoNum type="arabicPeriod"/>
            </a:pPr>
            <a:r>
              <a:rPr lang="nl" sz="1000">
                <a:latin typeface="Poppins"/>
                <a:ea typeface="Poppins"/>
                <a:cs typeface="Poppins"/>
                <a:sym typeface="Poppins"/>
              </a:rPr>
              <a:t>Was dat echt informatief (nieuws, bericht) of eerder iets als WhatsApp of social media?</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i="1">
                <a:latin typeface="Poppins"/>
                <a:ea typeface="Poppins"/>
                <a:cs typeface="Poppins"/>
                <a:sym typeface="Poppins"/>
              </a:rPr>
              <a:t>Doel: deelnemers laten ervaren hoe snel en onbewust informatie al binnenkomt en welke keuzes je daarin maakt.</a:t>
            </a:r>
            <a:endParaRPr sz="1000" i="1">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nl" sz="1000" b="1">
                <a:highlight>
                  <a:srgbClr val="FABD8E"/>
                </a:highlight>
                <a:latin typeface="Poppins"/>
                <a:ea typeface="Poppins"/>
                <a:cs typeface="Poppins"/>
                <a:sym typeface="Poppins"/>
              </a:rPr>
              <a:t>Zie linkjes naar de bronnen zelf in de informatiebundel. </a:t>
            </a:r>
            <a:endParaRPr sz="1000" b="1">
              <a:highlight>
                <a:srgbClr val="FABD8E"/>
              </a:highlight>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b="1">
              <a:highlight>
                <a:srgbClr val="FABD8E"/>
              </a:highlight>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b="1">
                <a:latin typeface="Poppins"/>
                <a:ea typeface="Poppins"/>
                <a:cs typeface="Poppins"/>
                <a:sym typeface="Poppins"/>
              </a:rPr>
              <a:t>Waarom is dit nodig?</a:t>
            </a:r>
            <a:br>
              <a:rPr lang="nl" sz="1000">
                <a:latin typeface="Poppins"/>
                <a:ea typeface="Poppins"/>
                <a:cs typeface="Poppins"/>
                <a:sym typeface="Poppins"/>
              </a:rPr>
            </a:br>
            <a:r>
              <a:rPr lang="nl" sz="1000">
                <a:latin typeface="Poppins"/>
                <a:ea typeface="Poppins"/>
                <a:cs typeface="Poppins"/>
                <a:sym typeface="Poppins"/>
              </a:rPr>
              <a:t>Bespreek: hadden jullie dit verwacht? Verbaast het je? Wat vind je ervan? Voel je je verantwoordelijk om hier positief aan te gaan bijdragen?</a:t>
            </a: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3"/>
              </a:rPr>
              <a:t>- 20% van alle volwassenen (ongeveer 3 miljoen) is onvoldoende digitaal vaardig. </a:t>
            </a: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4"/>
              </a:rPr>
              <a:t>- 95% van de Nederlands (12+) is dagelijks online te vinden</a:t>
            </a: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5"/>
              </a:rPr>
              <a:t>- 1 op de 3 scholieren struikelt over basale digitale ­vaardigheden.</a:t>
            </a: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6"/>
              </a:rPr>
              <a:t>- 60% van de jongeren vindt dat ze te veel schermtijd hebben</a:t>
            </a:r>
            <a:endParaRPr sz="10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nl" sz="1000" u="sng">
                <a:solidFill>
                  <a:schemeClr val="hlink"/>
                </a:solidFill>
                <a:latin typeface="Poppins"/>
                <a:ea typeface="Poppins"/>
                <a:cs typeface="Poppins"/>
                <a:sym typeface="Poppins"/>
                <a:hlinkClick r:id="rId7"/>
              </a:rPr>
              <a:t>- 78% van de jongeren gebruikt sociale media om op de hoogte te blijven van wat er speelt.</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u="sng">
                <a:solidFill>
                  <a:schemeClr val="hlink"/>
                </a:solidFill>
                <a:latin typeface="Poppins"/>
                <a:ea typeface="Poppins"/>
                <a:cs typeface="Poppins"/>
                <a:sym typeface="Poppins"/>
                <a:hlinkClick r:id="rId8"/>
              </a:rPr>
              <a:t>- 40% van de Nederlanders is onvoldoende vaardig in informatievaardigheden.</a:t>
            </a:r>
            <a:endParaRPr sz="1000">
              <a:latin typeface="Poppins"/>
              <a:ea typeface="Poppins"/>
              <a:cs typeface="Poppins"/>
              <a:sym typeface="Poppins"/>
            </a:endParaRPr>
          </a:p>
          <a:p>
            <a:pPr marL="0" lvl="0" indent="0" algn="l" rtl="0">
              <a:lnSpc>
                <a:spcPct val="150000"/>
              </a:lnSpc>
              <a:spcBef>
                <a:spcPts val="0"/>
              </a:spcBef>
              <a:spcAft>
                <a:spcPts val="0"/>
              </a:spcAft>
              <a:buSzPts val="1100"/>
              <a:buNone/>
            </a:pPr>
            <a:endParaRPr sz="1000">
              <a:latin typeface="Poppins"/>
              <a:ea typeface="Poppins"/>
              <a:cs typeface="Poppins"/>
              <a:sym typeface="Poppins"/>
            </a:endParaRPr>
          </a:p>
          <a:p>
            <a:pPr marL="0" lvl="0" indent="0" algn="l" rtl="0">
              <a:lnSpc>
                <a:spcPct val="150000"/>
              </a:lnSpc>
              <a:spcBef>
                <a:spcPts val="0"/>
              </a:spcBef>
              <a:spcAft>
                <a:spcPts val="0"/>
              </a:spcAft>
              <a:buSzPts val="1100"/>
              <a:buNone/>
            </a:pPr>
            <a:r>
              <a:rPr lang="nl" sz="1000" b="1">
                <a:latin typeface="Poppins"/>
                <a:ea typeface="Poppins"/>
                <a:cs typeface="Poppins"/>
                <a:sym typeface="Poppins"/>
              </a:rPr>
              <a:t>Conclusie: er zijn nog genoeg kansen om ons gezamenlijk in te zetten voor een betere beleving van (digitale) informatie en hieraan bij te dragen als bibliotheek of school!</a:t>
            </a:r>
            <a:endParaRPr sz="1000" b="1">
              <a:latin typeface="Poppins"/>
              <a:ea typeface="Poppins"/>
              <a:cs typeface="Poppins"/>
              <a:sym typeface="Poppi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nl" sz="1000" b="1">
                <a:solidFill>
                  <a:schemeClr val="dk1"/>
                </a:solidFill>
                <a:latin typeface="Poppins"/>
                <a:ea typeface="Poppins"/>
                <a:cs typeface="Poppins"/>
                <a:sym typeface="Poppins"/>
              </a:rPr>
              <a:t>Digitale inclusie</a:t>
            </a:r>
            <a:r>
              <a:rPr lang="nl" sz="1000">
                <a:solidFill>
                  <a:schemeClr val="dk1"/>
                </a:solidFill>
                <a:latin typeface="Poppins"/>
                <a:ea typeface="Poppins"/>
                <a:cs typeface="Poppins"/>
                <a:sym typeface="Poppins"/>
              </a:rPr>
              <a:t> betekent dat iedereen – ongeacht leeftijd, achtergrond of beperking – </a:t>
            </a:r>
            <a:r>
              <a:rPr lang="nl" sz="1000" b="1">
                <a:solidFill>
                  <a:schemeClr val="dk1"/>
                </a:solidFill>
                <a:latin typeface="Poppins"/>
                <a:ea typeface="Poppins"/>
                <a:cs typeface="Poppins"/>
                <a:sym typeface="Poppins"/>
              </a:rPr>
              <a:t>mee kan doen in de digitale samenleving</a:t>
            </a:r>
            <a:r>
              <a:rPr lang="nl" sz="1000">
                <a:solidFill>
                  <a:schemeClr val="dk1"/>
                </a:solidFill>
                <a:latin typeface="Poppins"/>
                <a:ea typeface="Poppins"/>
                <a:cs typeface="Poppins"/>
                <a:sym typeface="Poppins"/>
              </a:rPr>
              <a:t>.</a:t>
            </a:r>
            <a:br>
              <a:rPr lang="nl" sz="1000">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 Dat vraagt om twee dingen:</a:t>
            </a:r>
            <a:endParaRPr sz="1000">
              <a:solidFill>
                <a:schemeClr val="dk1"/>
              </a:solidFill>
              <a:latin typeface="Poppins"/>
              <a:ea typeface="Poppins"/>
              <a:cs typeface="Poppins"/>
              <a:sym typeface="Poppins"/>
            </a:endParaRPr>
          </a:p>
          <a:p>
            <a:pPr marL="457200" lvl="0" indent="-292100" algn="l" rtl="0">
              <a:lnSpc>
                <a:spcPct val="115000"/>
              </a:lnSpc>
              <a:spcBef>
                <a:spcPts val="1200"/>
              </a:spcBef>
              <a:spcAft>
                <a:spcPts val="0"/>
              </a:spcAft>
              <a:buClr>
                <a:schemeClr val="dk1"/>
              </a:buClr>
              <a:buSzPts val="1000"/>
              <a:buFont typeface="Poppins"/>
              <a:buAutoNum type="arabicPeriod"/>
            </a:pPr>
            <a:r>
              <a:rPr lang="nl" sz="1000" b="1">
                <a:solidFill>
                  <a:schemeClr val="dk1"/>
                </a:solidFill>
                <a:latin typeface="Poppins"/>
                <a:ea typeface="Poppins"/>
                <a:cs typeface="Poppins"/>
                <a:sym typeface="Poppins"/>
              </a:rPr>
              <a:t>Toegang</a:t>
            </a:r>
            <a:r>
              <a:rPr lang="nl" sz="1000">
                <a:solidFill>
                  <a:schemeClr val="dk1"/>
                </a:solidFill>
                <a:latin typeface="Poppins"/>
                <a:ea typeface="Poppins"/>
                <a:cs typeface="Poppins"/>
                <a:sym typeface="Poppins"/>
              </a:rPr>
              <a:t> tot apparaten, internet en wifi.</a:t>
            </a:r>
            <a:endParaRPr sz="1000">
              <a:solidFill>
                <a:schemeClr val="dk1"/>
              </a:solidFill>
              <a:latin typeface="Poppins"/>
              <a:ea typeface="Poppins"/>
              <a:cs typeface="Poppins"/>
              <a:sym typeface="Poppins"/>
            </a:endParaRPr>
          </a:p>
          <a:p>
            <a:pPr marL="457200" lvl="0" indent="-292100" algn="l" rtl="0">
              <a:lnSpc>
                <a:spcPct val="115000"/>
              </a:lnSpc>
              <a:spcBef>
                <a:spcPts val="0"/>
              </a:spcBef>
              <a:spcAft>
                <a:spcPts val="0"/>
              </a:spcAft>
              <a:buClr>
                <a:schemeClr val="dk1"/>
              </a:buClr>
              <a:buSzPts val="1000"/>
              <a:buFont typeface="Poppins"/>
              <a:buAutoNum type="arabicPeriod"/>
            </a:pPr>
            <a:r>
              <a:rPr lang="nl" sz="1000" b="1">
                <a:solidFill>
                  <a:schemeClr val="dk1"/>
                </a:solidFill>
                <a:latin typeface="Poppins"/>
                <a:ea typeface="Poppins"/>
                <a:cs typeface="Poppins"/>
                <a:sym typeface="Poppins"/>
              </a:rPr>
              <a:t>Vaardigheden en ondersteuning</a:t>
            </a:r>
            <a:r>
              <a:rPr lang="nl" sz="1000">
                <a:solidFill>
                  <a:schemeClr val="dk1"/>
                </a:solidFill>
                <a:latin typeface="Poppins"/>
                <a:ea typeface="Poppins"/>
                <a:cs typeface="Poppins"/>
                <a:sym typeface="Poppins"/>
              </a:rPr>
              <a:t> om die middelen bewust en veilig te gebruiken.</a:t>
            </a:r>
            <a:br>
              <a:rPr lang="nl" sz="10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nl" sz="1000" b="1">
                <a:solidFill>
                  <a:schemeClr val="dk1"/>
                </a:solidFill>
                <a:latin typeface="Poppins"/>
                <a:ea typeface="Poppins"/>
                <a:cs typeface="Poppins"/>
                <a:sym typeface="Poppins"/>
              </a:rPr>
              <a:t>Waarom bibliotheken een sleutelrol hebben:</a:t>
            </a:r>
            <a:br>
              <a:rPr lang="nl" sz="1000" b="1">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Bibliotheken, scholen, welzijnsorganisaties, bedrijven en gemeenten vormen samen een lokaal netwerk. Bibliotheken signaleren wie moeite heeft met digitale vaardigheden en verwijzen door naar passende hulp of trainingen. Zo ontstaat een keten van ondersteuning rondom de niet-digivaardige burger.</a:t>
            </a:r>
            <a:endParaRPr sz="10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nl" sz="1000" b="1">
                <a:solidFill>
                  <a:schemeClr val="dk1"/>
                </a:solidFill>
                <a:latin typeface="Poppins"/>
                <a:ea typeface="Poppins"/>
                <a:cs typeface="Poppins"/>
                <a:sym typeface="Poppins"/>
              </a:rPr>
              <a:t>Voorbeelden uit de bibliotheekpraktijk:</a:t>
            </a:r>
            <a:endParaRPr sz="1000" b="1">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nl" sz="1000">
                <a:solidFill>
                  <a:schemeClr val="dk1"/>
                </a:solidFill>
                <a:latin typeface="Poppins"/>
                <a:ea typeface="Poppins"/>
                <a:cs typeface="Poppins"/>
                <a:sym typeface="Poppins"/>
              </a:rPr>
              <a:t>• Klik &amp; Tik cursussen.</a:t>
            </a:r>
            <a:br>
              <a:rPr lang="nl" sz="1000">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 Informatiepunten Digitale Overheid (IDO).</a:t>
            </a:r>
            <a:br>
              <a:rPr lang="nl" sz="1000">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 Toegankelijke technologie zoals schermlezers.</a:t>
            </a:r>
            <a:br>
              <a:rPr lang="nl" sz="1000">
                <a:solidFill>
                  <a:schemeClr val="dk1"/>
                </a:solidFill>
                <a:latin typeface="Poppins"/>
                <a:ea typeface="Poppins"/>
                <a:cs typeface="Poppins"/>
                <a:sym typeface="Poppins"/>
              </a:rPr>
            </a:br>
            <a:br>
              <a:rPr lang="nl" sz="1000">
                <a:solidFill>
                  <a:schemeClr val="dk1"/>
                </a:solidFill>
                <a:latin typeface="Poppins"/>
                <a:ea typeface="Poppins"/>
                <a:cs typeface="Poppins"/>
                <a:sym typeface="Poppins"/>
              </a:rPr>
            </a:br>
            <a:r>
              <a:rPr lang="nl" sz="1000" b="1">
                <a:solidFill>
                  <a:schemeClr val="dk1"/>
                </a:solidFill>
                <a:latin typeface="Poppins"/>
                <a:ea typeface="Poppins"/>
                <a:cs typeface="Poppins"/>
                <a:sym typeface="Poppins"/>
              </a:rPr>
              <a:t>Kernboodschap:</a:t>
            </a:r>
            <a:r>
              <a:rPr lang="nl" sz="1000">
                <a:solidFill>
                  <a:schemeClr val="dk1"/>
                </a:solidFill>
                <a:latin typeface="Poppins"/>
                <a:ea typeface="Poppins"/>
                <a:cs typeface="Poppins"/>
                <a:sym typeface="Poppins"/>
              </a:rPr>
              <a:t> Digitale inclusie vraagt om samenwerking. Alleen met een sterk lokaal netwerk kan iedereen profiteren van de kansen van de digitale samenleving.</a:t>
            </a:r>
            <a:br>
              <a:rPr lang="nl" sz="1000">
                <a:solidFill>
                  <a:schemeClr val="dk1"/>
                </a:solidFill>
                <a:latin typeface="Poppins"/>
                <a:ea typeface="Poppins"/>
                <a:cs typeface="Poppins"/>
                <a:sym typeface="Poppins"/>
              </a:rPr>
            </a:br>
            <a:r>
              <a:rPr lang="nl" sz="1000">
                <a:solidFill>
                  <a:schemeClr val="dk1"/>
                </a:solidFill>
                <a:latin typeface="Poppins"/>
                <a:ea typeface="Poppins"/>
                <a:cs typeface="Poppins"/>
                <a:sym typeface="Poppins"/>
              </a:rPr>
              <a:t>Meer informatie:</a:t>
            </a:r>
            <a:r>
              <a:rPr lang="nl" sz="10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 </a:t>
            </a:r>
            <a:r>
              <a:rPr lang="nl" sz="1000" u="sng">
                <a:solidFill>
                  <a:schemeClr val="hlink"/>
                </a:solidFill>
                <a:latin typeface="Poppins"/>
                <a:ea typeface="Poppins"/>
                <a:cs typeface="Poppins"/>
                <a:sym typeface="Poppins"/>
                <a:hlinkClick r:id="rId3"/>
              </a:rPr>
              <a:t>KB – Digitale inclusie</a:t>
            </a:r>
            <a:endParaRPr sz="1000" u="sng">
              <a:solidFill>
                <a:schemeClr val="hlink"/>
              </a:solidFill>
              <a:latin typeface="Poppins"/>
              <a:ea typeface="Poppins"/>
              <a:cs typeface="Poppins"/>
              <a:sym typeface="Poppins"/>
            </a:endParaRPr>
          </a:p>
          <a:p>
            <a:pPr marL="0" lvl="0" indent="0" algn="l" rtl="0">
              <a:lnSpc>
                <a:spcPct val="150000"/>
              </a:lnSpc>
              <a:spcBef>
                <a:spcPts val="1200"/>
              </a:spcBef>
              <a:spcAft>
                <a:spcPts val="1200"/>
              </a:spcAft>
              <a:buSzPts val="1100"/>
              <a:buNone/>
            </a:pPr>
            <a:endParaRPr sz="1000" b="1">
              <a:solidFill>
                <a:schemeClr val="dk1"/>
              </a:solidFill>
              <a:latin typeface="Poppins"/>
              <a:ea typeface="Poppins"/>
              <a:cs typeface="Poppins"/>
              <a:sym typeface="Poppi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open.overheid.nl/documenten/d353545a-402e-4ec0-b2af-4b565d36a948/fil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W5rJmkWBY-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gif"/><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gi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3.jpeg"/><Relationship Id="rId7"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RJcz3yjO2u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402750" y="356588"/>
            <a:ext cx="8338500" cy="2495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711"/>
              <a:buFont typeface="Arial"/>
              <a:buNone/>
            </a:pPr>
            <a:r>
              <a:rPr lang="nl" sz="1711" b="1" i="0" u="none" strike="noStrike" cap="none" dirty="0">
                <a:solidFill>
                  <a:srgbClr val="000000"/>
                </a:solidFill>
                <a:latin typeface="Poppins"/>
                <a:ea typeface="Poppins"/>
                <a:cs typeface="Poppins"/>
                <a:sym typeface="Poppins"/>
              </a:rPr>
              <a:t>Presentatie </a:t>
            </a:r>
            <a:r>
              <a:rPr lang="nl" sz="1711" b="1" i="0" u="none" strike="noStrike" cap="none" dirty="0">
                <a:solidFill>
                  <a:srgbClr val="F37920"/>
                </a:solidFill>
                <a:latin typeface="Poppins"/>
                <a:ea typeface="Poppins"/>
                <a:cs typeface="Poppins"/>
                <a:sym typeface="Poppins"/>
              </a:rPr>
              <a:t>‘Introductie mediabewuste informatievaardigheden’ </a:t>
            </a:r>
            <a:endParaRPr sz="1711" b="1" i="0" u="none" strike="noStrike" cap="none" dirty="0">
              <a:solidFill>
                <a:srgbClr val="F3792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600"/>
              <a:buFont typeface="Arial"/>
              <a:buNone/>
            </a:pPr>
            <a:br>
              <a:rPr lang="nl" sz="2600" b="0" i="0" u="none" strike="noStrike" cap="none" dirty="0">
                <a:solidFill>
                  <a:srgbClr val="000000"/>
                </a:solidFill>
                <a:latin typeface="Poppins Light"/>
                <a:ea typeface="Poppins Light"/>
                <a:cs typeface="Poppins Light"/>
                <a:sym typeface="Poppins Light"/>
              </a:rPr>
            </a:br>
            <a:r>
              <a:rPr lang="nl" sz="1700" b="0" i="0" u="none" strike="noStrike" cap="none" dirty="0">
                <a:solidFill>
                  <a:srgbClr val="000000"/>
                </a:solidFill>
                <a:latin typeface="Poppins Light"/>
                <a:ea typeface="Poppins Light"/>
                <a:cs typeface="Poppins Light"/>
                <a:sym typeface="Poppins Light"/>
              </a:rPr>
              <a:t>Maak een kopie van deze presentatie: </a:t>
            </a:r>
            <a:endParaRPr sz="1700" b="0" i="0" u="none" strike="noStrike" cap="none" dirty="0">
              <a:solidFill>
                <a:srgbClr val="000000"/>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Poppins Light"/>
              <a:ea typeface="Poppins Light"/>
              <a:cs typeface="Poppins Light"/>
              <a:sym typeface="Poppins Light"/>
            </a:endParaRPr>
          </a:p>
          <a:p>
            <a:pPr marL="457200" marR="0" lvl="0" indent="-336550" algn="l" rtl="0">
              <a:lnSpc>
                <a:spcPct val="100000"/>
              </a:lnSpc>
              <a:spcBef>
                <a:spcPts val="0"/>
              </a:spcBef>
              <a:spcAft>
                <a:spcPts val="0"/>
              </a:spcAft>
              <a:buClr>
                <a:srgbClr val="000000"/>
              </a:buClr>
              <a:buSzPts val="1700"/>
              <a:buFont typeface="Poppins Light"/>
              <a:buAutoNum type="arabicPeriod"/>
            </a:pPr>
            <a:r>
              <a:rPr lang="nl" sz="1700" b="0" i="0" u="none" strike="noStrike" cap="none" dirty="0">
                <a:solidFill>
                  <a:srgbClr val="000000"/>
                </a:solidFill>
                <a:latin typeface="Poppins Light"/>
                <a:ea typeface="Poppins Light"/>
                <a:cs typeface="Poppins Light"/>
                <a:sym typeface="Poppins Light"/>
              </a:rPr>
              <a:t>Log in op je Google Account</a:t>
            </a:r>
            <a:endParaRPr sz="1700" b="0" i="0" u="none" strike="noStrike" cap="none" dirty="0">
              <a:solidFill>
                <a:srgbClr val="000000"/>
              </a:solidFill>
              <a:latin typeface="Poppins Light"/>
              <a:ea typeface="Poppins Light"/>
              <a:cs typeface="Poppins Light"/>
              <a:sym typeface="Poppins Light"/>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Poppins Light"/>
              <a:ea typeface="Poppins Light"/>
              <a:cs typeface="Poppins Light"/>
              <a:sym typeface="Poppins Light"/>
            </a:endParaRPr>
          </a:p>
          <a:p>
            <a:pPr marL="457200" marR="0" lvl="0" indent="-336550" algn="l" rtl="0">
              <a:lnSpc>
                <a:spcPct val="100000"/>
              </a:lnSpc>
              <a:spcBef>
                <a:spcPts val="0"/>
              </a:spcBef>
              <a:spcAft>
                <a:spcPts val="0"/>
              </a:spcAft>
              <a:buClr>
                <a:srgbClr val="000000"/>
              </a:buClr>
              <a:buSzPts val="1700"/>
              <a:buFont typeface="Poppins Light"/>
              <a:buAutoNum type="arabicPeriod"/>
            </a:pPr>
            <a:r>
              <a:rPr lang="nl" sz="1700" b="0" i="0" u="none" strike="noStrike" cap="none" dirty="0">
                <a:solidFill>
                  <a:srgbClr val="000000"/>
                </a:solidFill>
                <a:latin typeface="Poppins Light"/>
                <a:ea typeface="Poppins Light"/>
                <a:cs typeface="Poppins Light"/>
                <a:sym typeface="Poppins Light"/>
              </a:rPr>
              <a:t>Bestand &gt; Kopie maken &gt; Hele presentatie</a:t>
            </a:r>
            <a:endParaRPr sz="1700" b="0" i="0" u="none" strike="noStrike" cap="none" dirty="0">
              <a:solidFill>
                <a:srgbClr val="000000"/>
              </a:solidFill>
              <a:latin typeface="Poppins Light"/>
              <a:ea typeface="Poppins Light"/>
              <a:cs typeface="Poppins Light"/>
              <a:sym typeface="Poppins Light"/>
            </a:endParaRPr>
          </a:p>
        </p:txBody>
      </p:sp>
      <p:pic>
        <p:nvPicPr>
          <p:cNvPr id="55" name="Google Shape;55;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39625" y="2189075"/>
            <a:ext cx="2258225" cy="2597825"/>
          </a:xfrm>
          <a:prstGeom prst="rect">
            <a:avLst/>
          </a:prstGeom>
          <a:noFill/>
          <a:ln>
            <a:noFill/>
          </a:ln>
        </p:spPr>
      </p:pic>
      <p:cxnSp>
        <p:nvCxnSpPr>
          <p:cNvPr id="56" name="Google Shape;56;p1"/>
          <p:cNvCxnSpPr/>
          <p:nvPr/>
        </p:nvCxnSpPr>
        <p:spPr>
          <a:xfrm>
            <a:off x="2944207" y="4147807"/>
            <a:ext cx="1188900" cy="0"/>
          </a:xfrm>
          <a:prstGeom prst="straightConnector1">
            <a:avLst/>
          </a:prstGeom>
          <a:noFill/>
          <a:ln w="19050" cap="flat" cmpd="sng">
            <a:solidFill>
              <a:srgbClr val="598600"/>
            </a:solidFill>
            <a:prstDash val="solid"/>
            <a:round/>
            <a:headEnd type="none" w="sm" len="sm"/>
            <a:tailEnd type="none" w="sm" len="sm"/>
          </a:ln>
        </p:spPr>
      </p:cxnSp>
      <p:pic>
        <p:nvPicPr>
          <p:cNvPr id="57" name="Google Shape;5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32084" y="3954186"/>
            <a:ext cx="261096" cy="261099"/>
          </a:xfrm>
          <a:prstGeom prst="rect">
            <a:avLst/>
          </a:prstGeom>
          <a:noFill/>
          <a:ln>
            <a:noFill/>
          </a:ln>
        </p:spPr>
      </p:pic>
      <p:pic>
        <p:nvPicPr>
          <p:cNvPr id="58" name="Google Shape;58;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25250" y="4525814"/>
            <a:ext cx="261096" cy="261099"/>
          </a:xfrm>
          <a:prstGeom prst="rect">
            <a:avLst/>
          </a:prstGeom>
          <a:noFill/>
          <a:ln>
            <a:noFill/>
          </a:ln>
        </p:spPr>
      </p:pic>
      <p:pic>
        <p:nvPicPr>
          <p:cNvPr id="59" name="Google Shape;59;p1"/>
          <p:cNvPicPr preferRelativeResize="0"/>
          <p:nvPr/>
        </p:nvPicPr>
        <p:blipFill rotWithShape="1">
          <a:blip r:embed="rId5">
            <a:alphaModFix/>
          </a:blip>
          <a:srcRect/>
          <a:stretch/>
        </p:blipFill>
        <p:spPr>
          <a:xfrm>
            <a:off x="667338" y="3153125"/>
            <a:ext cx="4848225" cy="1581150"/>
          </a:xfrm>
          <a:prstGeom prst="rect">
            <a:avLst/>
          </a:prstGeom>
          <a:noFill/>
          <a:ln>
            <a:noFill/>
          </a:ln>
        </p:spPr>
      </p:pic>
      <p:sp>
        <p:nvSpPr>
          <p:cNvPr id="60" name="Google Shape;60;p1"/>
          <p:cNvSpPr txBox="1"/>
          <p:nvPr/>
        </p:nvSpPr>
        <p:spPr>
          <a:xfrm>
            <a:off x="6660675" y="4868525"/>
            <a:ext cx="2403600" cy="222300"/>
          </a:xfrm>
          <a:prstGeom prst="rect">
            <a:avLst/>
          </a:prstGeom>
          <a:noFill/>
          <a:ln>
            <a:noFill/>
          </a:ln>
        </p:spPr>
        <p:txBody>
          <a:bodyPr spcFirstLastPara="1" wrap="square" lIns="91425" tIns="45700" rIns="91425" bIns="45700" anchor="b" anchorCtr="0">
            <a:normAutofit/>
          </a:bodyPr>
          <a:lstStyle/>
          <a:p>
            <a:pPr marL="0" marR="0" lvl="0" indent="0" algn="r" rtl="0">
              <a:lnSpc>
                <a:spcPct val="100000"/>
              </a:lnSpc>
              <a:spcBef>
                <a:spcPts val="0"/>
              </a:spcBef>
              <a:spcAft>
                <a:spcPts val="0"/>
              </a:spcAft>
              <a:buClr>
                <a:srgbClr val="000000"/>
              </a:buClr>
              <a:buSzPts val="810"/>
              <a:buFont typeface="Arial"/>
              <a:buNone/>
            </a:pPr>
            <a:r>
              <a:rPr lang="nl" sz="810" b="0" i="0" u="none" strike="noStrike" cap="none">
                <a:solidFill>
                  <a:schemeClr val="dk2"/>
                </a:solidFill>
                <a:latin typeface="Poppins SemiBold"/>
                <a:ea typeface="Poppins SemiBold"/>
                <a:cs typeface="Poppins SemiBold"/>
                <a:sym typeface="Poppins SemiBold"/>
              </a:rPr>
              <a:t>Laatste update: </a:t>
            </a:r>
            <a:r>
              <a:rPr lang="nl" sz="810">
                <a:solidFill>
                  <a:schemeClr val="dk2"/>
                </a:solidFill>
                <a:latin typeface="Poppins SemiBold"/>
                <a:ea typeface="Poppins SemiBold"/>
                <a:cs typeface="Poppins SemiBold"/>
                <a:sym typeface="Poppins SemiBold"/>
              </a:rPr>
              <a:t>oktober</a:t>
            </a:r>
            <a:r>
              <a:rPr lang="nl" sz="810" b="0" i="0" u="none" strike="noStrike" cap="none">
                <a:solidFill>
                  <a:schemeClr val="dk2"/>
                </a:solidFill>
                <a:latin typeface="Poppins SemiBold"/>
                <a:ea typeface="Poppins SemiBold"/>
                <a:cs typeface="Poppins SemiBold"/>
                <a:sym typeface="Poppins SemiBold"/>
              </a:rPr>
              <a:t> 2025</a:t>
            </a:r>
            <a:endParaRPr sz="800" b="0" i="0" u="none" strike="noStrike" cap="none">
              <a:solidFill>
                <a:schemeClr val="dk2"/>
              </a:solidFill>
              <a:latin typeface="Poppins SemiBold"/>
              <a:ea typeface="Poppins SemiBold"/>
              <a:cs typeface="Poppins SemiBold"/>
              <a:sym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2000" y="-228600"/>
            <a:ext cx="7200000" cy="4068000"/>
          </a:xfrm>
          <a:prstGeom prst="rect">
            <a:avLst/>
          </a:prstGeom>
          <a:noFill/>
          <a:ln>
            <a:noFill/>
          </a:ln>
        </p:spPr>
      </p:pic>
      <p:sp>
        <p:nvSpPr>
          <p:cNvPr id="180" name="Google Shape;180;p12"/>
          <p:cNvSpPr txBox="1"/>
          <p:nvPr/>
        </p:nvSpPr>
        <p:spPr>
          <a:xfrm>
            <a:off x="0" y="3433275"/>
            <a:ext cx="9144000" cy="9234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3700"/>
              <a:buFont typeface="Arial"/>
              <a:buNone/>
            </a:pPr>
            <a:r>
              <a:rPr lang="nl" sz="3700" b="0" i="0" u="none" strike="noStrike" cap="none">
                <a:solidFill>
                  <a:srgbClr val="3F3C3E"/>
                </a:solidFill>
                <a:latin typeface="Poppins SemiBold"/>
                <a:ea typeface="Poppins SemiBold"/>
                <a:cs typeface="Poppins SemiBold"/>
                <a:sym typeface="Poppins SemiBold"/>
              </a:rPr>
              <a:t>digitale geletterdheid</a:t>
            </a:r>
            <a:endParaRPr sz="1000" b="0" i="0" u="none" strike="noStrike" cap="none">
              <a:solidFill>
                <a:srgbClr val="000000"/>
              </a:solidFill>
              <a:latin typeface="Poppins SemiBold"/>
              <a:ea typeface="Poppins SemiBold"/>
              <a:cs typeface="Poppins SemiBold"/>
              <a:sym typeface="Poppins SemiBold"/>
            </a:endParaRPr>
          </a:p>
        </p:txBody>
      </p:sp>
      <p:sp>
        <p:nvSpPr>
          <p:cNvPr id="181" name="Google Shape;181;p12"/>
          <p:cNvSpPr txBox="1"/>
          <p:nvPr/>
        </p:nvSpPr>
        <p:spPr>
          <a:xfrm>
            <a:off x="1224300" y="4208950"/>
            <a:ext cx="6695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nl" sz="1200" b="0" i="0" u="none" strike="noStrike" cap="none">
                <a:solidFill>
                  <a:srgbClr val="3F3C3E"/>
                </a:solidFill>
                <a:latin typeface="Poppins Light"/>
                <a:ea typeface="Poppins Light"/>
                <a:cs typeface="Poppins Light"/>
                <a:sym typeface="Poppins Light"/>
              </a:rPr>
              <a:t>Je bent digitaal geletterd als je kritische mediavaardigheden hebt ontwikkeld waardoor je bewuste keuzes kunt maken in een wereld vol offline en online media. </a:t>
            </a:r>
            <a:endParaRPr sz="15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778c8ebe5a_0_20"/>
          <p:cNvSpPr txBox="1"/>
          <p:nvPr/>
        </p:nvSpPr>
        <p:spPr>
          <a:xfrm>
            <a:off x="2739350" y="610200"/>
            <a:ext cx="4570200" cy="453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5100"/>
              <a:buFont typeface="Arial"/>
              <a:buNone/>
            </a:pPr>
            <a:r>
              <a:rPr lang="nl" sz="2200" b="0" i="0" u="none" strike="noStrike" cap="none">
                <a:solidFill>
                  <a:srgbClr val="F47920"/>
                </a:solidFill>
                <a:latin typeface="Poppins ExtraBold"/>
                <a:ea typeface="Poppins ExtraBold"/>
                <a:cs typeface="Poppins ExtraBold"/>
                <a:sym typeface="Poppins ExtraBold"/>
              </a:rPr>
              <a:t>A.	</a:t>
            </a:r>
            <a:r>
              <a:rPr lang="nl" sz="1170" b="0" i="0" u="none" strike="noStrike" cap="none">
                <a:solidFill>
                  <a:schemeClr val="dk1"/>
                </a:solidFill>
                <a:latin typeface="Poppins SemiBold"/>
                <a:ea typeface="Poppins SemiBold"/>
                <a:cs typeface="Poppins SemiBold"/>
                <a:sym typeface="Poppins SemiBold"/>
              </a:rPr>
              <a:t>Digitale systemen</a:t>
            </a:r>
            <a:br>
              <a:rPr lang="nl" sz="2200" b="0" i="0" u="none" strike="noStrike" cap="none">
                <a:solidFill>
                  <a:srgbClr val="F47920"/>
                </a:solidFill>
                <a:latin typeface="Poppins ExtraBold"/>
                <a:ea typeface="Poppins ExtraBold"/>
                <a:cs typeface="Poppins ExtraBold"/>
                <a:sym typeface="Poppins ExtraBold"/>
              </a:rPr>
            </a:br>
            <a:r>
              <a:rPr lang="nl" sz="2200" b="0" i="0" u="none" strike="noStrike" cap="none">
                <a:solidFill>
                  <a:srgbClr val="F47920"/>
                </a:solidFill>
                <a:latin typeface="Poppins ExtraBold"/>
                <a:ea typeface="Poppins ExtraBold"/>
                <a:cs typeface="Poppins ExtraBold"/>
                <a:sym typeface="Poppins ExtraBold"/>
              </a:rPr>
              <a:t>B.	</a:t>
            </a:r>
            <a:r>
              <a:rPr lang="nl" sz="1170" b="0" i="0" u="none" strike="noStrike" cap="none">
                <a:solidFill>
                  <a:schemeClr val="dk1"/>
                </a:solidFill>
                <a:latin typeface="Poppins SemiBold"/>
                <a:ea typeface="Poppins SemiBold"/>
                <a:cs typeface="Poppins SemiBold"/>
                <a:sym typeface="Poppins SemiBold"/>
              </a:rPr>
              <a:t>Digitale media en informatie</a:t>
            </a:r>
            <a:br>
              <a:rPr lang="nl" sz="2200" b="0" i="0" u="none" strike="noStrike" cap="none">
                <a:solidFill>
                  <a:srgbClr val="F47920"/>
                </a:solidFill>
                <a:latin typeface="Poppins ExtraBold"/>
                <a:ea typeface="Poppins ExtraBold"/>
                <a:cs typeface="Poppins ExtraBold"/>
                <a:sym typeface="Poppins ExtraBold"/>
              </a:rPr>
            </a:br>
            <a:r>
              <a:rPr lang="nl" sz="2200" b="0" i="0" u="none" strike="noStrike" cap="none">
                <a:solidFill>
                  <a:srgbClr val="F47920"/>
                </a:solidFill>
                <a:latin typeface="Poppins ExtraBold"/>
                <a:ea typeface="Poppins ExtraBold"/>
                <a:cs typeface="Poppins ExtraBold"/>
                <a:sym typeface="Poppins ExtraBold"/>
              </a:rPr>
              <a:t>C.	</a:t>
            </a:r>
            <a:r>
              <a:rPr lang="nl" sz="1170" b="0" i="0" u="none" strike="noStrike" cap="none">
                <a:solidFill>
                  <a:schemeClr val="dk1"/>
                </a:solidFill>
                <a:latin typeface="Poppins SemiBold"/>
                <a:ea typeface="Poppins SemiBold"/>
                <a:cs typeface="Poppins SemiBold"/>
                <a:sym typeface="Poppins SemiBold"/>
              </a:rPr>
              <a:t>Data</a:t>
            </a:r>
            <a:br>
              <a:rPr lang="nl" sz="2200" b="0" i="0" u="none" strike="noStrike" cap="none">
                <a:solidFill>
                  <a:srgbClr val="F47920"/>
                </a:solidFill>
                <a:latin typeface="Poppins ExtraBold"/>
                <a:ea typeface="Poppins ExtraBold"/>
                <a:cs typeface="Poppins ExtraBold"/>
                <a:sym typeface="Poppins ExtraBold"/>
              </a:rPr>
            </a:br>
            <a:r>
              <a:rPr lang="nl" sz="2200" b="0" i="0" u="none" strike="noStrike" cap="none">
                <a:solidFill>
                  <a:srgbClr val="F47920"/>
                </a:solidFill>
                <a:latin typeface="Poppins ExtraBold"/>
                <a:ea typeface="Poppins ExtraBold"/>
                <a:cs typeface="Poppins ExtraBold"/>
                <a:sym typeface="Poppins ExtraBold"/>
              </a:rPr>
              <a:t>D.	</a:t>
            </a:r>
            <a:r>
              <a:rPr lang="nl" sz="1170" b="0" i="0" u="none" strike="noStrike" cap="none">
                <a:solidFill>
                  <a:schemeClr val="dk1"/>
                </a:solidFill>
                <a:latin typeface="Poppins SemiBold"/>
                <a:ea typeface="Poppins SemiBold"/>
                <a:cs typeface="Poppins SemiBold"/>
                <a:sym typeface="Poppins SemiBold"/>
              </a:rPr>
              <a:t>Artificiële intelligentie (AI)</a:t>
            </a:r>
            <a:br>
              <a:rPr lang="nl" sz="2200" b="0" i="0" u="none" strike="noStrike" cap="none">
                <a:solidFill>
                  <a:srgbClr val="F47920"/>
                </a:solidFill>
                <a:latin typeface="Poppins ExtraBold"/>
                <a:ea typeface="Poppins ExtraBold"/>
                <a:cs typeface="Poppins ExtraBold"/>
                <a:sym typeface="Poppins ExtraBold"/>
              </a:rPr>
            </a:br>
            <a:br>
              <a:rPr lang="nl" sz="2200" b="0" i="0" u="none" strike="noStrike" cap="none">
                <a:solidFill>
                  <a:srgbClr val="F47920"/>
                </a:solidFill>
                <a:latin typeface="Poppins ExtraBold"/>
                <a:ea typeface="Poppins ExtraBold"/>
                <a:cs typeface="Poppins ExtraBold"/>
                <a:sym typeface="Poppins ExtraBold"/>
              </a:rPr>
            </a:br>
            <a:r>
              <a:rPr lang="nl" sz="2200" b="0" i="0" u="none" strike="noStrike" cap="none">
                <a:solidFill>
                  <a:srgbClr val="F47920"/>
                </a:solidFill>
                <a:latin typeface="Poppins ExtraBold"/>
                <a:ea typeface="Poppins ExtraBold"/>
                <a:cs typeface="Poppins ExtraBold"/>
                <a:sym typeface="Poppins ExtraBold"/>
              </a:rPr>
              <a:t>A.	</a:t>
            </a:r>
            <a:r>
              <a:rPr lang="nl" sz="1170" b="0" i="0" u="none" strike="noStrike" cap="none">
                <a:solidFill>
                  <a:schemeClr val="dk1"/>
                </a:solidFill>
                <a:latin typeface="Poppins SemiBold"/>
                <a:ea typeface="Poppins SemiBold"/>
                <a:cs typeface="Poppins SemiBold"/>
                <a:sym typeface="Poppins SemiBold"/>
              </a:rPr>
              <a:t>Creëren met digitale technologie</a:t>
            </a:r>
            <a:endParaRPr sz="2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000000"/>
              </a:buClr>
              <a:buSzPts val="5100"/>
              <a:buFont typeface="Arial"/>
              <a:buNone/>
            </a:pPr>
            <a:r>
              <a:rPr lang="nl" sz="2200" b="0" i="0" u="none" strike="noStrike" cap="none">
                <a:solidFill>
                  <a:srgbClr val="F47920"/>
                </a:solidFill>
                <a:latin typeface="Poppins ExtraBold"/>
                <a:ea typeface="Poppins ExtraBold"/>
                <a:cs typeface="Poppins ExtraBold"/>
                <a:sym typeface="Poppins ExtraBold"/>
              </a:rPr>
              <a:t>B.	</a:t>
            </a:r>
            <a:r>
              <a:rPr lang="nl" sz="1170" b="0" i="0" u="none" strike="noStrike" cap="none">
                <a:solidFill>
                  <a:schemeClr val="dk1"/>
                </a:solidFill>
                <a:latin typeface="Poppins SemiBold"/>
                <a:ea typeface="Poppins SemiBold"/>
                <a:cs typeface="Poppins SemiBold"/>
                <a:sym typeface="Poppins SemiBold"/>
              </a:rPr>
              <a:t>Programmeren</a:t>
            </a:r>
            <a:endParaRPr sz="2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000000"/>
              </a:buClr>
              <a:buSzPts val="5100"/>
              <a:buFont typeface="Arial"/>
              <a:buNone/>
            </a:pPr>
            <a:endParaRPr sz="2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chemeClr val="dk1"/>
              </a:buClr>
              <a:buSzPts val="5100"/>
              <a:buFont typeface="Arial"/>
              <a:buNone/>
            </a:pPr>
            <a:r>
              <a:rPr lang="nl" sz="2200" b="0" i="0" u="none" strike="noStrike" cap="none">
                <a:solidFill>
                  <a:srgbClr val="F47920"/>
                </a:solidFill>
                <a:latin typeface="Poppins ExtraBold"/>
                <a:ea typeface="Poppins ExtraBold"/>
                <a:cs typeface="Poppins ExtraBold"/>
                <a:sym typeface="Poppins ExtraBold"/>
              </a:rPr>
              <a:t>A.	</a:t>
            </a:r>
            <a:r>
              <a:rPr lang="nl" sz="1170" b="0" i="0" u="none" strike="noStrike" cap="none">
                <a:solidFill>
                  <a:schemeClr val="dk1"/>
                </a:solidFill>
                <a:latin typeface="Poppins SemiBold"/>
                <a:ea typeface="Poppins SemiBold"/>
                <a:cs typeface="Poppins SemiBold"/>
                <a:sym typeface="Poppins SemiBold"/>
              </a:rPr>
              <a:t>Veiligheid en privacy</a:t>
            </a:r>
            <a:endParaRPr sz="2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000000"/>
              </a:buClr>
              <a:buSzPts val="5100"/>
              <a:buFont typeface="Arial"/>
              <a:buNone/>
            </a:pPr>
            <a:r>
              <a:rPr lang="nl" sz="2200" b="0" i="0" u="none" strike="noStrike" cap="none">
                <a:solidFill>
                  <a:srgbClr val="F47920"/>
                </a:solidFill>
                <a:latin typeface="Poppins ExtraBold"/>
                <a:ea typeface="Poppins ExtraBold"/>
                <a:cs typeface="Poppins ExtraBold"/>
                <a:sym typeface="Poppins ExtraBold"/>
              </a:rPr>
              <a:t>B.	</a:t>
            </a:r>
            <a:r>
              <a:rPr lang="nl" sz="1170" b="0" i="0" u="none" strike="noStrike" cap="none">
                <a:solidFill>
                  <a:schemeClr val="dk1"/>
                </a:solidFill>
                <a:latin typeface="Poppins SemiBold"/>
                <a:ea typeface="Poppins SemiBold"/>
                <a:cs typeface="Poppins SemiBold"/>
                <a:sym typeface="Poppins SemiBold"/>
              </a:rPr>
              <a:t>Digitale technologie, jezelf en de ander</a:t>
            </a:r>
            <a:endParaRPr sz="2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000000"/>
              </a:buClr>
              <a:buSzPts val="5100"/>
              <a:buFont typeface="Arial"/>
              <a:buNone/>
            </a:pPr>
            <a:r>
              <a:rPr lang="nl" sz="2200" b="0" i="0" u="none" strike="noStrike" cap="none">
                <a:solidFill>
                  <a:srgbClr val="F47920"/>
                </a:solidFill>
                <a:latin typeface="Poppins ExtraBold"/>
                <a:ea typeface="Poppins ExtraBold"/>
                <a:cs typeface="Poppins ExtraBold"/>
                <a:sym typeface="Poppins ExtraBold"/>
              </a:rPr>
              <a:t>C.	</a:t>
            </a:r>
            <a:r>
              <a:rPr lang="nl" sz="1170" b="0" i="0" u="none" strike="noStrike" cap="none">
                <a:solidFill>
                  <a:schemeClr val="dk1"/>
                </a:solidFill>
                <a:latin typeface="Poppins SemiBold"/>
                <a:ea typeface="Poppins SemiBold"/>
                <a:cs typeface="Poppins SemiBold"/>
                <a:sym typeface="Poppins SemiBold"/>
              </a:rPr>
              <a:t>Digitale technologie, de samenleving en de wereld</a:t>
            </a:r>
            <a:endParaRPr sz="2200" b="0" i="0" u="none" strike="noStrike" cap="none">
              <a:solidFill>
                <a:srgbClr val="F47920"/>
              </a:solidFill>
              <a:latin typeface="Poppins ExtraBold"/>
              <a:ea typeface="Poppins ExtraBold"/>
              <a:cs typeface="Poppins ExtraBold"/>
              <a:sym typeface="Poppins ExtraBold"/>
            </a:endParaRPr>
          </a:p>
        </p:txBody>
      </p:sp>
      <p:sp>
        <p:nvSpPr>
          <p:cNvPr id="187" name="Google Shape;187;g3778c8ebe5a_0_20"/>
          <p:cNvSpPr txBox="1"/>
          <p:nvPr/>
        </p:nvSpPr>
        <p:spPr>
          <a:xfrm>
            <a:off x="199650" y="640900"/>
            <a:ext cx="2346300" cy="929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5100"/>
              <a:buFont typeface="Arial"/>
              <a:buNone/>
            </a:pPr>
            <a:r>
              <a:rPr lang="nl" sz="1200" b="0" i="0" u="none" strike="noStrike" cap="none">
                <a:solidFill>
                  <a:srgbClr val="F47920"/>
                </a:solidFill>
                <a:latin typeface="Poppins ExtraBold"/>
                <a:ea typeface="Poppins ExtraBold"/>
                <a:cs typeface="Poppins ExtraBold"/>
                <a:sym typeface="Poppins ExtraBold"/>
              </a:rPr>
              <a:t>22. Praktische kennis &amp; vaardigheden</a:t>
            </a:r>
            <a:br>
              <a:rPr lang="nl" sz="1200" b="0" i="0" u="none" strike="noStrike" cap="none">
                <a:solidFill>
                  <a:srgbClr val="F47920"/>
                </a:solidFill>
                <a:latin typeface="Poppins ExtraBold"/>
                <a:ea typeface="Poppins ExtraBold"/>
                <a:cs typeface="Poppins ExtraBold"/>
                <a:sym typeface="Poppins ExtraBold"/>
              </a:rPr>
            </a:br>
            <a:br>
              <a:rPr lang="nl" sz="1200" b="0" i="0" u="none" strike="noStrike" cap="none">
                <a:solidFill>
                  <a:srgbClr val="F47920"/>
                </a:solidFill>
                <a:latin typeface="Poppins ExtraBold"/>
                <a:ea typeface="Poppins ExtraBold"/>
                <a:cs typeface="Poppins ExtraBold"/>
                <a:sym typeface="Poppins ExtraBold"/>
              </a:rPr>
            </a:br>
            <a:r>
              <a:rPr lang="nl" sz="1000" b="0" i="0" u="none" strike="noStrike" cap="none">
                <a:solidFill>
                  <a:schemeClr val="dk1"/>
                </a:solidFill>
                <a:latin typeface="Poppins"/>
                <a:ea typeface="Poppins"/>
                <a:cs typeface="Poppins"/>
                <a:sym typeface="Poppins"/>
              </a:rPr>
              <a:t>De leerling zet digitale technologie en digitale media in</a:t>
            </a:r>
            <a:endParaRPr sz="1000" b="0" i="0" u="none" strike="noStrike" cap="none">
              <a:solidFill>
                <a:schemeClr val="dk1"/>
              </a:solidFill>
              <a:latin typeface="Poppins"/>
              <a:ea typeface="Poppins"/>
              <a:cs typeface="Poppins"/>
              <a:sym typeface="Poppins"/>
            </a:endParaRPr>
          </a:p>
        </p:txBody>
      </p:sp>
      <p:sp>
        <p:nvSpPr>
          <p:cNvPr id="188" name="Google Shape;188;g3778c8ebe5a_0_20"/>
          <p:cNvSpPr txBox="1"/>
          <p:nvPr/>
        </p:nvSpPr>
        <p:spPr>
          <a:xfrm>
            <a:off x="199650" y="2618150"/>
            <a:ext cx="2539800" cy="929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5100"/>
              <a:buFont typeface="Arial"/>
              <a:buNone/>
            </a:pPr>
            <a:r>
              <a:rPr lang="nl" sz="1200" b="0" i="0" u="none" strike="noStrike" cap="none">
                <a:solidFill>
                  <a:srgbClr val="F47920"/>
                </a:solidFill>
                <a:latin typeface="Poppins ExtraBold"/>
                <a:ea typeface="Poppins ExtraBold"/>
                <a:cs typeface="Poppins ExtraBold"/>
                <a:sym typeface="Poppins ExtraBold"/>
              </a:rPr>
              <a:t>23. Ontwerpen en maken</a:t>
            </a:r>
            <a:br>
              <a:rPr lang="nl" sz="1200" b="0" i="0" u="none" strike="noStrike" cap="none">
                <a:solidFill>
                  <a:srgbClr val="F47920"/>
                </a:solidFill>
                <a:latin typeface="Poppins ExtraBold"/>
                <a:ea typeface="Poppins ExtraBold"/>
                <a:cs typeface="Poppins ExtraBold"/>
                <a:sym typeface="Poppins ExtraBold"/>
              </a:rPr>
            </a:br>
            <a:br>
              <a:rPr lang="nl" sz="1200" b="0" i="0" u="none" strike="noStrike" cap="none">
                <a:solidFill>
                  <a:srgbClr val="F47920"/>
                </a:solidFill>
                <a:latin typeface="Poppins ExtraBold"/>
                <a:ea typeface="Poppins ExtraBold"/>
                <a:cs typeface="Poppins ExtraBold"/>
                <a:sym typeface="Poppins ExtraBold"/>
              </a:rPr>
            </a:br>
            <a:r>
              <a:rPr lang="nl" sz="1000" b="0" i="0" u="none" strike="noStrike" cap="none">
                <a:solidFill>
                  <a:schemeClr val="dk1"/>
                </a:solidFill>
                <a:latin typeface="Poppins"/>
                <a:ea typeface="Poppins"/>
                <a:cs typeface="Poppins"/>
                <a:sym typeface="Poppins"/>
              </a:rPr>
              <a:t>De leerling creëert digitale producten</a:t>
            </a:r>
            <a:endParaRPr sz="1000" b="0" i="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5100"/>
              <a:buFont typeface="Arial"/>
              <a:buNone/>
            </a:pPr>
            <a:endParaRPr sz="1200" b="0" i="0" u="none" strike="noStrike" cap="none">
              <a:solidFill>
                <a:srgbClr val="F47920"/>
              </a:solidFill>
              <a:latin typeface="Poppins ExtraBold"/>
              <a:ea typeface="Poppins ExtraBold"/>
              <a:cs typeface="Poppins ExtraBold"/>
              <a:sym typeface="Poppins ExtraBold"/>
            </a:endParaRPr>
          </a:p>
        </p:txBody>
      </p:sp>
      <p:sp>
        <p:nvSpPr>
          <p:cNvPr id="189" name="Google Shape;189;g3778c8ebe5a_0_20"/>
          <p:cNvSpPr txBox="1"/>
          <p:nvPr/>
        </p:nvSpPr>
        <p:spPr>
          <a:xfrm>
            <a:off x="199650" y="3792225"/>
            <a:ext cx="2613300" cy="929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5100"/>
              <a:buFont typeface="Arial"/>
              <a:buNone/>
            </a:pPr>
            <a:r>
              <a:rPr lang="nl" sz="1200" b="0" i="0" u="none" strike="noStrike" cap="none">
                <a:solidFill>
                  <a:srgbClr val="F47920"/>
                </a:solidFill>
                <a:latin typeface="Poppins ExtraBold"/>
                <a:ea typeface="Poppins ExtraBold"/>
                <a:cs typeface="Poppins ExtraBold"/>
                <a:sym typeface="Poppins ExtraBold"/>
              </a:rPr>
              <a:t>24. De gedigitaliseerde wereld</a:t>
            </a:r>
            <a:endParaRPr sz="1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000000"/>
              </a:buClr>
              <a:buSzPts val="5100"/>
              <a:buFont typeface="Arial"/>
              <a:buNone/>
            </a:pPr>
            <a:endParaRPr sz="1200" b="0" i="0" u="none" strike="noStrike" cap="none">
              <a:solidFill>
                <a:srgbClr val="F47920"/>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000000"/>
              </a:buClr>
              <a:buSzPts val="5100"/>
              <a:buFont typeface="Arial"/>
              <a:buNone/>
            </a:pPr>
            <a:r>
              <a:rPr lang="nl" sz="1000" b="0" i="0" u="none" strike="noStrike" cap="none">
                <a:solidFill>
                  <a:schemeClr val="dk1"/>
                </a:solidFill>
                <a:latin typeface="Poppins"/>
                <a:ea typeface="Poppins"/>
                <a:cs typeface="Poppins"/>
                <a:sym typeface="Poppins"/>
              </a:rPr>
              <a:t>De leerling participeert in de gedigitaliseerde wereld</a:t>
            </a:r>
            <a:endParaRPr sz="1200" b="0" i="0" u="none" strike="noStrike" cap="none">
              <a:solidFill>
                <a:srgbClr val="F47920"/>
              </a:solidFill>
              <a:latin typeface="Poppins ExtraBold"/>
              <a:ea typeface="Poppins ExtraBold"/>
              <a:cs typeface="Poppins ExtraBold"/>
              <a:sym typeface="Poppins ExtraBold"/>
            </a:endParaRPr>
          </a:p>
        </p:txBody>
      </p:sp>
      <p:cxnSp>
        <p:nvCxnSpPr>
          <p:cNvPr id="190" name="Google Shape;190;g3778c8ebe5a_0_20"/>
          <p:cNvCxnSpPr/>
          <p:nvPr/>
        </p:nvCxnSpPr>
        <p:spPr>
          <a:xfrm>
            <a:off x="293775" y="560825"/>
            <a:ext cx="2376900" cy="0"/>
          </a:xfrm>
          <a:prstGeom prst="straightConnector1">
            <a:avLst/>
          </a:prstGeom>
          <a:noFill/>
          <a:ln w="9525" cap="flat" cmpd="sng">
            <a:solidFill>
              <a:schemeClr val="dk2"/>
            </a:solidFill>
            <a:prstDash val="solid"/>
            <a:round/>
            <a:headEnd type="none" w="sm" len="sm"/>
            <a:tailEnd type="none" w="sm" len="sm"/>
          </a:ln>
        </p:spPr>
      </p:cxnSp>
      <p:cxnSp>
        <p:nvCxnSpPr>
          <p:cNvPr id="191" name="Google Shape;191;g3778c8ebe5a_0_20"/>
          <p:cNvCxnSpPr/>
          <p:nvPr/>
        </p:nvCxnSpPr>
        <p:spPr>
          <a:xfrm>
            <a:off x="2812950" y="560825"/>
            <a:ext cx="2376900" cy="0"/>
          </a:xfrm>
          <a:prstGeom prst="straightConnector1">
            <a:avLst/>
          </a:prstGeom>
          <a:noFill/>
          <a:ln w="9525" cap="flat" cmpd="sng">
            <a:solidFill>
              <a:schemeClr val="dk2"/>
            </a:solidFill>
            <a:prstDash val="solid"/>
            <a:round/>
            <a:headEnd type="none" w="sm" len="sm"/>
            <a:tailEnd type="none" w="sm" len="sm"/>
          </a:ln>
        </p:spPr>
      </p:cxnSp>
      <p:cxnSp>
        <p:nvCxnSpPr>
          <p:cNvPr id="192" name="Google Shape;192;g3778c8ebe5a_0_20"/>
          <p:cNvCxnSpPr/>
          <p:nvPr/>
        </p:nvCxnSpPr>
        <p:spPr>
          <a:xfrm>
            <a:off x="293775" y="2381450"/>
            <a:ext cx="2376900" cy="0"/>
          </a:xfrm>
          <a:prstGeom prst="straightConnector1">
            <a:avLst/>
          </a:prstGeom>
          <a:noFill/>
          <a:ln w="9525" cap="flat" cmpd="sng">
            <a:solidFill>
              <a:schemeClr val="dk2"/>
            </a:solidFill>
            <a:prstDash val="solid"/>
            <a:round/>
            <a:headEnd type="none" w="sm" len="sm"/>
            <a:tailEnd type="none" w="sm" len="sm"/>
          </a:ln>
        </p:spPr>
      </p:cxnSp>
      <p:cxnSp>
        <p:nvCxnSpPr>
          <p:cNvPr id="193" name="Google Shape;193;g3778c8ebe5a_0_20"/>
          <p:cNvCxnSpPr/>
          <p:nvPr/>
        </p:nvCxnSpPr>
        <p:spPr>
          <a:xfrm>
            <a:off x="2812950" y="2381450"/>
            <a:ext cx="2376900" cy="0"/>
          </a:xfrm>
          <a:prstGeom prst="straightConnector1">
            <a:avLst/>
          </a:prstGeom>
          <a:noFill/>
          <a:ln w="9525" cap="flat" cmpd="sng">
            <a:solidFill>
              <a:schemeClr val="dk2"/>
            </a:solidFill>
            <a:prstDash val="solid"/>
            <a:round/>
            <a:headEnd type="none" w="sm" len="sm"/>
            <a:tailEnd type="none" w="sm" len="sm"/>
          </a:ln>
        </p:spPr>
      </p:cxnSp>
      <p:cxnSp>
        <p:nvCxnSpPr>
          <p:cNvPr id="194" name="Google Shape;194;g3778c8ebe5a_0_20"/>
          <p:cNvCxnSpPr/>
          <p:nvPr/>
        </p:nvCxnSpPr>
        <p:spPr>
          <a:xfrm>
            <a:off x="293775" y="3547850"/>
            <a:ext cx="2376900" cy="0"/>
          </a:xfrm>
          <a:prstGeom prst="straightConnector1">
            <a:avLst/>
          </a:prstGeom>
          <a:noFill/>
          <a:ln w="9525" cap="flat" cmpd="sng">
            <a:solidFill>
              <a:schemeClr val="dk2"/>
            </a:solidFill>
            <a:prstDash val="solid"/>
            <a:round/>
            <a:headEnd type="none" w="sm" len="sm"/>
            <a:tailEnd type="none" w="sm" len="sm"/>
          </a:ln>
        </p:spPr>
      </p:cxnSp>
      <p:cxnSp>
        <p:nvCxnSpPr>
          <p:cNvPr id="195" name="Google Shape;195;g3778c8ebe5a_0_20"/>
          <p:cNvCxnSpPr/>
          <p:nvPr/>
        </p:nvCxnSpPr>
        <p:spPr>
          <a:xfrm>
            <a:off x="2812950" y="3547850"/>
            <a:ext cx="2376900" cy="0"/>
          </a:xfrm>
          <a:prstGeom prst="straightConnector1">
            <a:avLst/>
          </a:prstGeom>
          <a:noFill/>
          <a:ln w="9525" cap="flat" cmpd="sng">
            <a:solidFill>
              <a:schemeClr val="dk2"/>
            </a:solidFill>
            <a:prstDash val="solid"/>
            <a:round/>
            <a:headEnd type="none" w="sm" len="sm"/>
            <a:tailEnd type="none" w="sm" len="sm"/>
          </a:ln>
        </p:spPr>
      </p:cxnSp>
      <p:sp>
        <p:nvSpPr>
          <p:cNvPr id="196" name="Google Shape;196;g3778c8ebe5a_0_20"/>
          <p:cNvSpPr txBox="1"/>
          <p:nvPr/>
        </p:nvSpPr>
        <p:spPr>
          <a:xfrm>
            <a:off x="199650" y="186925"/>
            <a:ext cx="2346300" cy="293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5100"/>
              <a:buFont typeface="Arial"/>
              <a:buNone/>
            </a:pPr>
            <a:r>
              <a:rPr lang="nl" sz="1500" b="0" i="0" u="none" strike="noStrike" cap="none">
                <a:solidFill>
                  <a:schemeClr val="dk1"/>
                </a:solidFill>
                <a:latin typeface="Poppins ExtraBold"/>
                <a:ea typeface="Poppins ExtraBold"/>
                <a:cs typeface="Poppins ExtraBold"/>
                <a:sym typeface="Poppins ExtraBold"/>
              </a:rPr>
              <a:t>Domein</a:t>
            </a:r>
            <a:endParaRPr sz="1500" b="0" i="0" u="none" strike="noStrike" cap="none">
              <a:solidFill>
                <a:schemeClr val="dk1"/>
              </a:solidFill>
              <a:latin typeface="Poppins ExtraBold"/>
              <a:ea typeface="Poppins ExtraBold"/>
              <a:cs typeface="Poppins ExtraBold"/>
              <a:sym typeface="Poppins ExtraBold"/>
            </a:endParaRPr>
          </a:p>
        </p:txBody>
      </p:sp>
      <p:sp>
        <p:nvSpPr>
          <p:cNvPr id="197" name="Google Shape;197;g3778c8ebe5a_0_20"/>
          <p:cNvSpPr txBox="1"/>
          <p:nvPr/>
        </p:nvSpPr>
        <p:spPr>
          <a:xfrm>
            <a:off x="2739350" y="186925"/>
            <a:ext cx="2346300" cy="293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5100"/>
              <a:buFont typeface="Arial"/>
              <a:buNone/>
            </a:pPr>
            <a:r>
              <a:rPr lang="nl" sz="1500" b="0" i="0" u="none" strike="noStrike" cap="none">
                <a:solidFill>
                  <a:schemeClr val="dk1"/>
                </a:solidFill>
                <a:latin typeface="Poppins ExtraBold"/>
                <a:ea typeface="Poppins ExtraBold"/>
                <a:cs typeface="Poppins ExtraBold"/>
                <a:sym typeface="Poppins ExtraBold"/>
              </a:rPr>
              <a:t>Kerndoel (concept)</a:t>
            </a:r>
            <a:endParaRPr sz="1500" b="0" i="0" u="none" strike="noStrike" cap="none">
              <a:solidFill>
                <a:schemeClr val="dk1"/>
              </a:solidFill>
              <a:latin typeface="Poppins ExtraBold"/>
              <a:ea typeface="Poppins ExtraBold"/>
              <a:cs typeface="Poppins ExtraBold"/>
              <a:sym typeface="Poppins ExtraBold"/>
            </a:endParaRPr>
          </a:p>
        </p:txBody>
      </p:sp>
      <p:pic>
        <p:nvPicPr>
          <p:cNvPr id="198" name="Google Shape;198;g3778c8ebe5a_0_20" title="Scherm­afbeelding 2025-09-01 om 11.52.04.png">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18" y="480625"/>
            <a:ext cx="2725550" cy="2393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838" y="0"/>
            <a:ext cx="7158323" cy="4026551"/>
          </a:xfrm>
          <a:prstGeom prst="rect">
            <a:avLst/>
          </a:prstGeom>
          <a:noFill/>
          <a:ln>
            <a:noFill/>
          </a:ln>
        </p:spPr>
      </p:pic>
      <p:sp>
        <p:nvSpPr>
          <p:cNvPr id="204" name="Google Shape;204;p13"/>
          <p:cNvSpPr txBox="1"/>
          <p:nvPr/>
        </p:nvSpPr>
        <p:spPr>
          <a:xfrm>
            <a:off x="0" y="3433275"/>
            <a:ext cx="9144000" cy="9234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3700"/>
              <a:buFont typeface="Arial"/>
              <a:buNone/>
            </a:pPr>
            <a:r>
              <a:rPr lang="nl" sz="3700" b="0" i="0" u="none" strike="noStrike" cap="none">
                <a:solidFill>
                  <a:srgbClr val="3F3C3E"/>
                </a:solidFill>
                <a:latin typeface="Poppins SemiBold"/>
                <a:ea typeface="Poppins SemiBold"/>
                <a:cs typeface="Poppins SemiBold"/>
                <a:sym typeface="Poppins SemiBold"/>
              </a:rPr>
              <a:t>digitaal burgerschap</a:t>
            </a:r>
            <a:endParaRPr sz="1000" b="0" i="0" u="none" strike="noStrike" cap="none">
              <a:solidFill>
                <a:srgbClr val="000000"/>
              </a:solidFill>
              <a:latin typeface="Poppins SemiBold"/>
              <a:ea typeface="Poppins SemiBold"/>
              <a:cs typeface="Poppins SemiBold"/>
              <a:sym typeface="Poppins SemiBold"/>
            </a:endParaRPr>
          </a:p>
        </p:txBody>
      </p:sp>
      <p:sp>
        <p:nvSpPr>
          <p:cNvPr id="205" name="Google Shape;205;p13"/>
          <p:cNvSpPr txBox="1"/>
          <p:nvPr/>
        </p:nvSpPr>
        <p:spPr>
          <a:xfrm>
            <a:off x="1224300" y="4208950"/>
            <a:ext cx="6695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nl" sz="1200" b="0" i="0" u="none" strike="noStrike" cap="none">
                <a:solidFill>
                  <a:srgbClr val="3F3C3E"/>
                </a:solidFill>
                <a:latin typeface="Poppins Light"/>
                <a:ea typeface="Poppins Light"/>
                <a:cs typeface="Poppins Light"/>
                <a:sym typeface="Poppins Light"/>
              </a:rPr>
              <a:t>Als digitaal burger ben je online betrokken bij de samenleving en kun je op een verstandige, vaardige en veilige manier meedoen en bijdragen.</a:t>
            </a:r>
            <a:endParaRPr sz="15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4800" y="-141125"/>
            <a:ext cx="5414400" cy="3058739"/>
          </a:xfrm>
          <a:prstGeom prst="rect">
            <a:avLst/>
          </a:prstGeom>
          <a:noFill/>
          <a:ln>
            <a:noFill/>
          </a:ln>
        </p:spPr>
      </p:pic>
      <p:sp>
        <p:nvSpPr>
          <p:cNvPr id="211" name="Google Shape;211;p14"/>
          <p:cNvSpPr txBox="1"/>
          <p:nvPr/>
        </p:nvSpPr>
        <p:spPr>
          <a:xfrm>
            <a:off x="0" y="2494650"/>
            <a:ext cx="9144000" cy="7971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100"/>
              <a:buFont typeface="Arial"/>
              <a:buNone/>
            </a:pPr>
            <a:r>
              <a:rPr lang="nl" sz="2100" b="0" i="0" u="none" strike="noStrike" cap="none">
                <a:solidFill>
                  <a:srgbClr val="3F3C3E"/>
                </a:solidFill>
                <a:latin typeface="Poppins SemiBold"/>
                <a:ea typeface="Poppins SemiBold"/>
                <a:cs typeface="Poppins SemiBold"/>
                <a:sym typeface="Poppins SemiBold"/>
              </a:rPr>
              <a:t>mediabewuste informatievaardigheden</a:t>
            </a:r>
            <a:endParaRPr sz="100" b="0" i="0" u="none" strike="noStrike" cap="none">
              <a:solidFill>
                <a:srgbClr val="000000"/>
              </a:solidFill>
              <a:latin typeface="Poppins SemiBold"/>
              <a:ea typeface="Poppins SemiBold"/>
              <a:cs typeface="Poppins SemiBold"/>
              <a:sym typeface="Poppins SemiBold"/>
            </a:endParaRPr>
          </a:p>
        </p:txBody>
      </p:sp>
      <p:sp>
        <p:nvSpPr>
          <p:cNvPr id="212" name="Google Shape;212;p14"/>
          <p:cNvSpPr txBox="1"/>
          <p:nvPr/>
        </p:nvSpPr>
        <p:spPr>
          <a:xfrm>
            <a:off x="1752750" y="3157875"/>
            <a:ext cx="57537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nl" sz="1200" b="0" i="0" u="none" strike="noStrike" cap="none">
                <a:solidFill>
                  <a:srgbClr val="3F3C3E"/>
                </a:solidFill>
                <a:latin typeface="Poppins Light"/>
                <a:ea typeface="Poppins Light"/>
                <a:cs typeface="Poppins Light"/>
                <a:sym typeface="Poppins Light"/>
              </a:rPr>
              <a:t>Met </a:t>
            </a:r>
            <a:r>
              <a:rPr lang="nl" sz="1200" b="1" i="0" u="none" strike="noStrike" cap="none">
                <a:solidFill>
                  <a:srgbClr val="3F3C3E"/>
                </a:solidFill>
                <a:latin typeface="Poppins"/>
                <a:ea typeface="Poppins"/>
                <a:cs typeface="Poppins"/>
                <a:sym typeface="Poppins"/>
              </a:rPr>
              <a:t>goede, bewuste informatievaardigheden</a:t>
            </a:r>
            <a:r>
              <a:rPr lang="nl" sz="1200" b="0" i="0" u="none" strike="noStrike" cap="none">
                <a:solidFill>
                  <a:srgbClr val="3F3C3E"/>
                </a:solidFill>
                <a:latin typeface="Poppins Light"/>
                <a:ea typeface="Poppins Light"/>
                <a:cs typeface="Poppins Light"/>
                <a:sym typeface="Poppins Light"/>
              </a:rPr>
              <a:t> word je weerbaarder tegen desinformatie, misinformatie. Je weet welke informatie waarvoor dient. Én je weet hoe je jouw zoekvraag beantwoord krijgt.</a:t>
            </a:r>
            <a:endParaRPr sz="1200" b="0" i="0" u="none" strike="noStrike" cap="none">
              <a:solidFill>
                <a:srgbClr val="3F3C3E"/>
              </a:solidFill>
              <a:latin typeface="Poppins Light"/>
              <a:ea typeface="Poppins Light"/>
              <a:cs typeface="Poppins Light"/>
              <a:sym typeface="Poppins Light"/>
            </a:endParaRPr>
          </a:p>
          <a:p>
            <a:pPr marL="0" marR="0" lvl="0" indent="0" algn="l" rtl="0">
              <a:lnSpc>
                <a:spcPct val="150000"/>
              </a:lnSpc>
              <a:spcBef>
                <a:spcPts val="0"/>
              </a:spcBef>
              <a:spcAft>
                <a:spcPts val="0"/>
              </a:spcAft>
              <a:buClr>
                <a:schemeClr val="dk1"/>
              </a:buClr>
              <a:buSzPts val="1100"/>
              <a:buFont typeface="Arial"/>
              <a:buNone/>
            </a:pPr>
            <a:endParaRPr sz="1200" b="1" i="0" u="none" strike="noStrike" cap="none">
              <a:solidFill>
                <a:srgbClr val="3F3C3E"/>
              </a:solidFill>
              <a:latin typeface="Poppins"/>
              <a:ea typeface="Poppins"/>
              <a:cs typeface="Poppins"/>
              <a:sym typeface="Poppins"/>
            </a:endParaRPr>
          </a:p>
          <a:p>
            <a:pPr marL="0" marR="0" lvl="0" indent="0" algn="l" rtl="0">
              <a:lnSpc>
                <a:spcPct val="150000"/>
              </a:lnSpc>
              <a:spcBef>
                <a:spcPts val="0"/>
              </a:spcBef>
              <a:spcAft>
                <a:spcPts val="0"/>
              </a:spcAft>
              <a:buClr>
                <a:schemeClr val="dk1"/>
              </a:buClr>
              <a:buSzPts val="1100"/>
              <a:buFont typeface="Arial"/>
              <a:buNone/>
            </a:pPr>
            <a:r>
              <a:rPr lang="nl" sz="1200" b="1" i="0" u="none" strike="noStrike" cap="none">
                <a:solidFill>
                  <a:srgbClr val="3F3C3E"/>
                </a:solidFill>
                <a:latin typeface="Poppins"/>
                <a:ea typeface="Poppins"/>
                <a:cs typeface="Poppins"/>
                <a:sym typeface="Poppins"/>
              </a:rPr>
              <a:t>Informatievaardigheden</a:t>
            </a:r>
            <a:r>
              <a:rPr lang="nl" sz="1200" b="0" i="0" u="none" strike="noStrike" cap="none">
                <a:solidFill>
                  <a:srgbClr val="3F3C3E"/>
                </a:solidFill>
                <a:latin typeface="Poppins Light"/>
                <a:ea typeface="Poppins Light"/>
                <a:cs typeface="Poppins Light"/>
                <a:sym typeface="Poppins Light"/>
              </a:rPr>
              <a:t> is jouw vermogen om te kunnen zoeken, vinden, beoordelen en verwerken van informatie, zowel offline als online.</a:t>
            </a:r>
            <a:endParaRPr sz="1200" b="0" i="0" u="none" strike="noStrike" cap="none">
              <a:solidFill>
                <a:srgbClr val="3F3C3E"/>
              </a:solidFill>
              <a:latin typeface="Poppins Light"/>
              <a:ea typeface="Poppins Light"/>
              <a:cs typeface="Poppins Light"/>
              <a:sym typeface="Poppins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p16"/>
          <p:cNvGrpSpPr/>
          <p:nvPr/>
        </p:nvGrpSpPr>
        <p:grpSpPr>
          <a:xfrm>
            <a:off x="5150905" y="623411"/>
            <a:ext cx="3217756" cy="3217978"/>
            <a:chOff x="8045767" y="3745991"/>
            <a:chExt cx="1378172" cy="1378267"/>
          </a:xfrm>
        </p:grpSpPr>
        <p:sp>
          <p:nvSpPr>
            <p:cNvPr id="218" name="Google Shape;218;p16"/>
            <p:cNvSpPr/>
            <p:nvPr/>
          </p:nvSpPr>
          <p:spPr>
            <a:xfrm>
              <a:off x="8045767"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19" name="Google Shape;219;p16"/>
            <p:cNvSpPr/>
            <p:nvPr/>
          </p:nvSpPr>
          <p:spPr>
            <a:xfrm>
              <a:off x="8217979"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0" name="Google Shape;220;p16"/>
            <p:cNvSpPr/>
            <p:nvPr/>
          </p:nvSpPr>
          <p:spPr>
            <a:xfrm>
              <a:off x="8390286"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1" name="Google Shape;221;p16"/>
            <p:cNvSpPr/>
            <p:nvPr/>
          </p:nvSpPr>
          <p:spPr>
            <a:xfrm>
              <a:off x="8562593"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2" name="Google Shape;222;p16"/>
            <p:cNvSpPr/>
            <p:nvPr/>
          </p:nvSpPr>
          <p:spPr>
            <a:xfrm>
              <a:off x="8734805"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3" name="Google Shape;223;p16"/>
            <p:cNvSpPr/>
            <p:nvPr/>
          </p:nvSpPr>
          <p:spPr>
            <a:xfrm>
              <a:off x="8907112"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4" name="Google Shape;224;p16"/>
            <p:cNvSpPr/>
            <p:nvPr/>
          </p:nvSpPr>
          <p:spPr>
            <a:xfrm>
              <a:off x="9079420"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5" name="Google Shape;225;p16"/>
            <p:cNvSpPr/>
            <p:nvPr/>
          </p:nvSpPr>
          <p:spPr>
            <a:xfrm>
              <a:off x="9251632"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6" name="Google Shape;226;p16"/>
            <p:cNvSpPr/>
            <p:nvPr/>
          </p:nvSpPr>
          <p:spPr>
            <a:xfrm>
              <a:off x="8045767"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7" name="Google Shape;227;p16"/>
            <p:cNvSpPr/>
            <p:nvPr/>
          </p:nvSpPr>
          <p:spPr>
            <a:xfrm>
              <a:off x="8217979"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8" name="Google Shape;228;p16"/>
            <p:cNvSpPr/>
            <p:nvPr/>
          </p:nvSpPr>
          <p:spPr>
            <a:xfrm>
              <a:off x="8390286"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29" name="Google Shape;229;p16"/>
            <p:cNvSpPr/>
            <p:nvPr/>
          </p:nvSpPr>
          <p:spPr>
            <a:xfrm>
              <a:off x="8562593"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0" name="Google Shape;230;p16"/>
            <p:cNvSpPr/>
            <p:nvPr/>
          </p:nvSpPr>
          <p:spPr>
            <a:xfrm>
              <a:off x="8734805"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1" name="Google Shape;231;p16"/>
            <p:cNvSpPr/>
            <p:nvPr/>
          </p:nvSpPr>
          <p:spPr>
            <a:xfrm>
              <a:off x="8907112"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2" name="Google Shape;232;p16"/>
            <p:cNvSpPr/>
            <p:nvPr/>
          </p:nvSpPr>
          <p:spPr>
            <a:xfrm>
              <a:off x="9079420"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3" name="Google Shape;233;p16"/>
            <p:cNvSpPr/>
            <p:nvPr/>
          </p:nvSpPr>
          <p:spPr>
            <a:xfrm>
              <a:off x="9251632"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4" name="Google Shape;234;p16"/>
            <p:cNvSpPr/>
            <p:nvPr/>
          </p:nvSpPr>
          <p:spPr>
            <a:xfrm>
              <a:off x="8045767"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5" name="Google Shape;235;p16"/>
            <p:cNvSpPr/>
            <p:nvPr/>
          </p:nvSpPr>
          <p:spPr>
            <a:xfrm>
              <a:off x="8217979"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6" name="Google Shape;236;p16"/>
            <p:cNvSpPr/>
            <p:nvPr/>
          </p:nvSpPr>
          <p:spPr>
            <a:xfrm>
              <a:off x="8390286"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7" name="Google Shape;237;p16"/>
            <p:cNvSpPr/>
            <p:nvPr/>
          </p:nvSpPr>
          <p:spPr>
            <a:xfrm>
              <a:off x="8562593"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8" name="Google Shape;238;p16"/>
            <p:cNvSpPr/>
            <p:nvPr/>
          </p:nvSpPr>
          <p:spPr>
            <a:xfrm>
              <a:off x="8734805"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39" name="Google Shape;239;p16"/>
            <p:cNvSpPr/>
            <p:nvPr/>
          </p:nvSpPr>
          <p:spPr>
            <a:xfrm>
              <a:off x="8907112"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0" name="Google Shape;240;p16"/>
            <p:cNvSpPr/>
            <p:nvPr/>
          </p:nvSpPr>
          <p:spPr>
            <a:xfrm>
              <a:off x="9079420"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1" name="Google Shape;241;p16"/>
            <p:cNvSpPr/>
            <p:nvPr/>
          </p:nvSpPr>
          <p:spPr>
            <a:xfrm>
              <a:off x="9251632"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2" name="Google Shape;242;p16"/>
            <p:cNvSpPr/>
            <p:nvPr/>
          </p:nvSpPr>
          <p:spPr>
            <a:xfrm>
              <a:off x="8045767"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3" name="Google Shape;243;p16"/>
            <p:cNvSpPr/>
            <p:nvPr/>
          </p:nvSpPr>
          <p:spPr>
            <a:xfrm>
              <a:off x="8217979"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4" name="Google Shape;244;p16"/>
            <p:cNvSpPr/>
            <p:nvPr/>
          </p:nvSpPr>
          <p:spPr>
            <a:xfrm>
              <a:off x="8390286"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5" name="Google Shape;245;p16"/>
            <p:cNvSpPr/>
            <p:nvPr/>
          </p:nvSpPr>
          <p:spPr>
            <a:xfrm>
              <a:off x="8562593"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6" name="Google Shape;246;p16"/>
            <p:cNvSpPr/>
            <p:nvPr/>
          </p:nvSpPr>
          <p:spPr>
            <a:xfrm>
              <a:off x="8734805"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7" name="Google Shape;247;p16"/>
            <p:cNvSpPr/>
            <p:nvPr/>
          </p:nvSpPr>
          <p:spPr>
            <a:xfrm>
              <a:off x="8907112"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8" name="Google Shape;248;p16"/>
            <p:cNvSpPr/>
            <p:nvPr/>
          </p:nvSpPr>
          <p:spPr>
            <a:xfrm>
              <a:off x="9079420"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49" name="Google Shape;249;p16"/>
            <p:cNvSpPr/>
            <p:nvPr/>
          </p:nvSpPr>
          <p:spPr>
            <a:xfrm>
              <a:off x="9251632"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0" name="Google Shape;250;p16"/>
            <p:cNvSpPr/>
            <p:nvPr/>
          </p:nvSpPr>
          <p:spPr>
            <a:xfrm>
              <a:off x="8045767"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1" name="Google Shape;251;p16"/>
            <p:cNvSpPr/>
            <p:nvPr/>
          </p:nvSpPr>
          <p:spPr>
            <a:xfrm>
              <a:off x="8217979"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2" name="Google Shape;252;p16"/>
            <p:cNvSpPr/>
            <p:nvPr/>
          </p:nvSpPr>
          <p:spPr>
            <a:xfrm>
              <a:off x="8390286"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3" name="Google Shape;253;p16"/>
            <p:cNvSpPr/>
            <p:nvPr/>
          </p:nvSpPr>
          <p:spPr>
            <a:xfrm>
              <a:off x="8562593"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4" name="Google Shape;254;p16"/>
            <p:cNvSpPr/>
            <p:nvPr/>
          </p:nvSpPr>
          <p:spPr>
            <a:xfrm>
              <a:off x="8734805"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5" name="Google Shape;255;p16"/>
            <p:cNvSpPr/>
            <p:nvPr/>
          </p:nvSpPr>
          <p:spPr>
            <a:xfrm>
              <a:off x="8907112"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6" name="Google Shape;256;p16"/>
            <p:cNvSpPr/>
            <p:nvPr/>
          </p:nvSpPr>
          <p:spPr>
            <a:xfrm>
              <a:off x="9079420"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7" name="Google Shape;257;p16"/>
            <p:cNvSpPr/>
            <p:nvPr/>
          </p:nvSpPr>
          <p:spPr>
            <a:xfrm>
              <a:off x="9251632"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8" name="Google Shape;258;p16"/>
            <p:cNvSpPr/>
            <p:nvPr/>
          </p:nvSpPr>
          <p:spPr>
            <a:xfrm>
              <a:off x="8045767"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59" name="Google Shape;259;p16"/>
            <p:cNvSpPr/>
            <p:nvPr/>
          </p:nvSpPr>
          <p:spPr>
            <a:xfrm>
              <a:off x="8217979"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0" name="Google Shape;260;p16"/>
            <p:cNvSpPr/>
            <p:nvPr/>
          </p:nvSpPr>
          <p:spPr>
            <a:xfrm>
              <a:off x="8390286"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1" name="Google Shape;261;p16"/>
            <p:cNvSpPr/>
            <p:nvPr/>
          </p:nvSpPr>
          <p:spPr>
            <a:xfrm>
              <a:off x="8562593"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2" name="Google Shape;262;p16"/>
            <p:cNvSpPr/>
            <p:nvPr/>
          </p:nvSpPr>
          <p:spPr>
            <a:xfrm>
              <a:off x="8734805"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3" name="Google Shape;263;p16"/>
            <p:cNvSpPr/>
            <p:nvPr/>
          </p:nvSpPr>
          <p:spPr>
            <a:xfrm>
              <a:off x="8907112"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4" name="Google Shape;264;p16"/>
            <p:cNvSpPr/>
            <p:nvPr/>
          </p:nvSpPr>
          <p:spPr>
            <a:xfrm>
              <a:off x="9079420"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5" name="Google Shape;265;p16"/>
            <p:cNvSpPr/>
            <p:nvPr/>
          </p:nvSpPr>
          <p:spPr>
            <a:xfrm>
              <a:off x="9251632"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6" name="Google Shape;266;p16"/>
            <p:cNvSpPr/>
            <p:nvPr/>
          </p:nvSpPr>
          <p:spPr>
            <a:xfrm>
              <a:off x="8045767"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7" name="Google Shape;267;p16"/>
            <p:cNvSpPr/>
            <p:nvPr/>
          </p:nvSpPr>
          <p:spPr>
            <a:xfrm>
              <a:off x="8217979"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8" name="Google Shape;268;p16"/>
            <p:cNvSpPr/>
            <p:nvPr/>
          </p:nvSpPr>
          <p:spPr>
            <a:xfrm>
              <a:off x="8390286"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69" name="Google Shape;269;p16"/>
            <p:cNvSpPr/>
            <p:nvPr/>
          </p:nvSpPr>
          <p:spPr>
            <a:xfrm>
              <a:off x="8562593"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0" name="Google Shape;270;p16"/>
            <p:cNvSpPr/>
            <p:nvPr/>
          </p:nvSpPr>
          <p:spPr>
            <a:xfrm>
              <a:off x="8734805"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1" name="Google Shape;271;p16"/>
            <p:cNvSpPr/>
            <p:nvPr/>
          </p:nvSpPr>
          <p:spPr>
            <a:xfrm>
              <a:off x="8907112"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2" name="Google Shape;272;p16"/>
            <p:cNvSpPr/>
            <p:nvPr/>
          </p:nvSpPr>
          <p:spPr>
            <a:xfrm>
              <a:off x="9079420"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3" name="Google Shape;273;p16"/>
            <p:cNvSpPr/>
            <p:nvPr/>
          </p:nvSpPr>
          <p:spPr>
            <a:xfrm>
              <a:off x="9251632"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4" name="Google Shape;274;p16"/>
            <p:cNvSpPr/>
            <p:nvPr/>
          </p:nvSpPr>
          <p:spPr>
            <a:xfrm>
              <a:off x="8045767"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5" name="Google Shape;275;p16"/>
            <p:cNvSpPr/>
            <p:nvPr/>
          </p:nvSpPr>
          <p:spPr>
            <a:xfrm>
              <a:off x="8217979"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6" name="Google Shape;276;p16"/>
            <p:cNvSpPr/>
            <p:nvPr/>
          </p:nvSpPr>
          <p:spPr>
            <a:xfrm>
              <a:off x="8390286"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7" name="Google Shape;277;p16"/>
            <p:cNvSpPr/>
            <p:nvPr/>
          </p:nvSpPr>
          <p:spPr>
            <a:xfrm>
              <a:off x="8562593"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8" name="Google Shape;278;p16"/>
            <p:cNvSpPr/>
            <p:nvPr/>
          </p:nvSpPr>
          <p:spPr>
            <a:xfrm>
              <a:off x="8734805"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79" name="Google Shape;279;p16"/>
            <p:cNvSpPr/>
            <p:nvPr/>
          </p:nvSpPr>
          <p:spPr>
            <a:xfrm>
              <a:off x="8907112"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0" name="Google Shape;280;p16"/>
            <p:cNvSpPr/>
            <p:nvPr/>
          </p:nvSpPr>
          <p:spPr>
            <a:xfrm>
              <a:off x="9079420"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1" name="Google Shape;281;p16"/>
            <p:cNvSpPr/>
            <p:nvPr/>
          </p:nvSpPr>
          <p:spPr>
            <a:xfrm>
              <a:off x="9251632"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grpSp>
      <p:grpSp>
        <p:nvGrpSpPr>
          <p:cNvPr id="282" name="Google Shape;282;p16"/>
          <p:cNvGrpSpPr/>
          <p:nvPr/>
        </p:nvGrpSpPr>
        <p:grpSpPr>
          <a:xfrm>
            <a:off x="1835305" y="623411"/>
            <a:ext cx="3217756" cy="3217978"/>
            <a:chOff x="8045767" y="3745991"/>
            <a:chExt cx="1378172" cy="1378267"/>
          </a:xfrm>
        </p:grpSpPr>
        <p:sp>
          <p:nvSpPr>
            <p:cNvPr id="283" name="Google Shape;283;p16"/>
            <p:cNvSpPr/>
            <p:nvPr/>
          </p:nvSpPr>
          <p:spPr>
            <a:xfrm>
              <a:off x="8045767"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4" name="Google Shape;284;p16"/>
            <p:cNvSpPr/>
            <p:nvPr/>
          </p:nvSpPr>
          <p:spPr>
            <a:xfrm>
              <a:off x="8217979"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5" name="Google Shape;285;p16"/>
            <p:cNvSpPr/>
            <p:nvPr/>
          </p:nvSpPr>
          <p:spPr>
            <a:xfrm>
              <a:off x="8390286"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6" name="Google Shape;286;p16"/>
            <p:cNvSpPr/>
            <p:nvPr/>
          </p:nvSpPr>
          <p:spPr>
            <a:xfrm>
              <a:off x="8562593"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7" name="Google Shape;287;p16"/>
            <p:cNvSpPr/>
            <p:nvPr/>
          </p:nvSpPr>
          <p:spPr>
            <a:xfrm>
              <a:off x="8734805"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8" name="Google Shape;288;p16"/>
            <p:cNvSpPr/>
            <p:nvPr/>
          </p:nvSpPr>
          <p:spPr>
            <a:xfrm>
              <a:off x="8907112" y="374599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89" name="Google Shape;289;p16"/>
            <p:cNvSpPr/>
            <p:nvPr/>
          </p:nvSpPr>
          <p:spPr>
            <a:xfrm>
              <a:off x="9079420"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0" name="Google Shape;290;p16"/>
            <p:cNvSpPr/>
            <p:nvPr/>
          </p:nvSpPr>
          <p:spPr>
            <a:xfrm>
              <a:off x="9251632" y="374599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1" name="Google Shape;291;p16"/>
            <p:cNvSpPr/>
            <p:nvPr/>
          </p:nvSpPr>
          <p:spPr>
            <a:xfrm>
              <a:off x="8045767"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2" name="Google Shape;292;p16"/>
            <p:cNvSpPr/>
            <p:nvPr/>
          </p:nvSpPr>
          <p:spPr>
            <a:xfrm>
              <a:off x="8217979"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3" name="Google Shape;293;p16"/>
            <p:cNvSpPr/>
            <p:nvPr/>
          </p:nvSpPr>
          <p:spPr>
            <a:xfrm>
              <a:off x="8390286"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4" name="Google Shape;294;p16"/>
            <p:cNvSpPr/>
            <p:nvPr/>
          </p:nvSpPr>
          <p:spPr>
            <a:xfrm>
              <a:off x="8562593"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5" name="Google Shape;295;p16"/>
            <p:cNvSpPr/>
            <p:nvPr/>
          </p:nvSpPr>
          <p:spPr>
            <a:xfrm>
              <a:off x="8734805"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6" name="Google Shape;296;p16"/>
            <p:cNvSpPr/>
            <p:nvPr/>
          </p:nvSpPr>
          <p:spPr>
            <a:xfrm>
              <a:off x="8907112" y="391829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7" name="Google Shape;297;p16"/>
            <p:cNvSpPr/>
            <p:nvPr/>
          </p:nvSpPr>
          <p:spPr>
            <a:xfrm>
              <a:off x="9079420"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8" name="Google Shape;298;p16"/>
            <p:cNvSpPr/>
            <p:nvPr/>
          </p:nvSpPr>
          <p:spPr>
            <a:xfrm>
              <a:off x="9251632" y="391829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299" name="Google Shape;299;p16"/>
            <p:cNvSpPr/>
            <p:nvPr/>
          </p:nvSpPr>
          <p:spPr>
            <a:xfrm>
              <a:off x="8045767"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0" name="Google Shape;300;p16"/>
            <p:cNvSpPr/>
            <p:nvPr/>
          </p:nvSpPr>
          <p:spPr>
            <a:xfrm>
              <a:off x="8217979"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1" name="Google Shape;301;p16"/>
            <p:cNvSpPr/>
            <p:nvPr/>
          </p:nvSpPr>
          <p:spPr>
            <a:xfrm>
              <a:off x="8390286"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2" name="Google Shape;302;p16"/>
            <p:cNvSpPr/>
            <p:nvPr/>
          </p:nvSpPr>
          <p:spPr>
            <a:xfrm>
              <a:off x="8562593"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3" name="Google Shape;303;p16"/>
            <p:cNvSpPr/>
            <p:nvPr/>
          </p:nvSpPr>
          <p:spPr>
            <a:xfrm>
              <a:off x="8734805"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4" name="Google Shape;304;p16"/>
            <p:cNvSpPr/>
            <p:nvPr/>
          </p:nvSpPr>
          <p:spPr>
            <a:xfrm>
              <a:off x="8907112" y="4090606"/>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5" name="Google Shape;305;p16"/>
            <p:cNvSpPr/>
            <p:nvPr/>
          </p:nvSpPr>
          <p:spPr>
            <a:xfrm>
              <a:off x="9079420"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6" name="Google Shape;306;p16"/>
            <p:cNvSpPr/>
            <p:nvPr/>
          </p:nvSpPr>
          <p:spPr>
            <a:xfrm>
              <a:off x="9251632" y="4090606"/>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7" name="Google Shape;307;p16"/>
            <p:cNvSpPr/>
            <p:nvPr/>
          </p:nvSpPr>
          <p:spPr>
            <a:xfrm>
              <a:off x="8045767"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8" name="Google Shape;308;p16"/>
            <p:cNvSpPr/>
            <p:nvPr/>
          </p:nvSpPr>
          <p:spPr>
            <a:xfrm>
              <a:off x="8217979"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09" name="Google Shape;309;p16"/>
            <p:cNvSpPr/>
            <p:nvPr/>
          </p:nvSpPr>
          <p:spPr>
            <a:xfrm>
              <a:off x="8390286"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0" name="Google Shape;310;p16"/>
            <p:cNvSpPr/>
            <p:nvPr/>
          </p:nvSpPr>
          <p:spPr>
            <a:xfrm>
              <a:off x="8562593"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1" name="Google Shape;311;p16"/>
            <p:cNvSpPr/>
            <p:nvPr/>
          </p:nvSpPr>
          <p:spPr>
            <a:xfrm>
              <a:off x="8734805"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2" name="Google Shape;312;p16"/>
            <p:cNvSpPr/>
            <p:nvPr/>
          </p:nvSpPr>
          <p:spPr>
            <a:xfrm>
              <a:off x="8907112" y="4262818"/>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3" name="Google Shape;313;p16"/>
            <p:cNvSpPr/>
            <p:nvPr/>
          </p:nvSpPr>
          <p:spPr>
            <a:xfrm>
              <a:off x="9079420"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4" name="Google Shape;314;p16"/>
            <p:cNvSpPr/>
            <p:nvPr/>
          </p:nvSpPr>
          <p:spPr>
            <a:xfrm>
              <a:off x="9251632" y="4262818"/>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5" name="Google Shape;315;p16"/>
            <p:cNvSpPr/>
            <p:nvPr/>
          </p:nvSpPr>
          <p:spPr>
            <a:xfrm>
              <a:off x="8045767"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6" name="Google Shape;316;p16"/>
            <p:cNvSpPr/>
            <p:nvPr/>
          </p:nvSpPr>
          <p:spPr>
            <a:xfrm>
              <a:off x="8217979"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7" name="Google Shape;317;p16"/>
            <p:cNvSpPr/>
            <p:nvPr/>
          </p:nvSpPr>
          <p:spPr>
            <a:xfrm>
              <a:off x="8390286"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8" name="Google Shape;318;p16"/>
            <p:cNvSpPr/>
            <p:nvPr/>
          </p:nvSpPr>
          <p:spPr>
            <a:xfrm>
              <a:off x="8562593"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19" name="Google Shape;319;p16"/>
            <p:cNvSpPr/>
            <p:nvPr/>
          </p:nvSpPr>
          <p:spPr>
            <a:xfrm>
              <a:off x="8734805"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0" name="Google Shape;320;p16"/>
            <p:cNvSpPr/>
            <p:nvPr/>
          </p:nvSpPr>
          <p:spPr>
            <a:xfrm>
              <a:off x="8907112" y="4435125"/>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1" name="Google Shape;321;p16"/>
            <p:cNvSpPr/>
            <p:nvPr/>
          </p:nvSpPr>
          <p:spPr>
            <a:xfrm>
              <a:off x="9079420"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2" name="Google Shape;322;p16"/>
            <p:cNvSpPr/>
            <p:nvPr/>
          </p:nvSpPr>
          <p:spPr>
            <a:xfrm>
              <a:off x="9251632" y="4435125"/>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3" name="Google Shape;323;p16"/>
            <p:cNvSpPr/>
            <p:nvPr/>
          </p:nvSpPr>
          <p:spPr>
            <a:xfrm>
              <a:off x="8045767"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4" name="Google Shape;324;p16"/>
            <p:cNvSpPr/>
            <p:nvPr/>
          </p:nvSpPr>
          <p:spPr>
            <a:xfrm>
              <a:off x="8217979"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5" name="Google Shape;325;p16"/>
            <p:cNvSpPr/>
            <p:nvPr/>
          </p:nvSpPr>
          <p:spPr>
            <a:xfrm>
              <a:off x="8390286"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6" name="Google Shape;326;p16"/>
            <p:cNvSpPr/>
            <p:nvPr/>
          </p:nvSpPr>
          <p:spPr>
            <a:xfrm>
              <a:off x="8562593"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7" name="Google Shape;327;p16"/>
            <p:cNvSpPr/>
            <p:nvPr/>
          </p:nvSpPr>
          <p:spPr>
            <a:xfrm>
              <a:off x="8734805"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8" name="Google Shape;328;p16"/>
            <p:cNvSpPr/>
            <p:nvPr/>
          </p:nvSpPr>
          <p:spPr>
            <a:xfrm>
              <a:off x="8907112" y="4607432"/>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29" name="Google Shape;329;p16"/>
            <p:cNvSpPr/>
            <p:nvPr/>
          </p:nvSpPr>
          <p:spPr>
            <a:xfrm>
              <a:off x="9079420"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0" name="Google Shape;330;p16"/>
            <p:cNvSpPr/>
            <p:nvPr/>
          </p:nvSpPr>
          <p:spPr>
            <a:xfrm>
              <a:off x="9251632" y="4607432"/>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1" name="Google Shape;331;p16"/>
            <p:cNvSpPr/>
            <p:nvPr/>
          </p:nvSpPr>
          <p:spPr>
            <a:xfrm>
              <a:off x="8045767"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2" name="Google Shape;332;p16"/>
            <p:cNvSpPr/>
            <p:nvPr/>
          </p:nvSpPr>
          <p:spPr>
            <a:xfrm>
              <a:off x="8217979"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3" name="Google Shape;333;p16"/>
            <p:cNvSpPr/>
            <p:nvPr/>
          </p:nvSpPr>
          <p:spPr>
            <a:xfrm>
              <a:off x="8390286"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4" name="Google Shape;334;p16"/>
            <p:cNvSpPr/>
            <p:nvPr/>
          </p:nvSpPr>
          <p:spPr>
            <a:xfrm>
              <a:off x="8562593"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5" name="Google Shape;335;p16"/>
            <p:cNvSpPr/>
            <p:nvPr/>
          </p:nvSpPr>
          <p:spPr>
            <a:xfrm>
              <a:off x="8734805"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6" name="Google Shape;336;p16"/>
            <p:cNvSpPr/>
            <p:nvPr/>
          </p:nvSpPr>
          <p:spPr>
            <a:xfrm>
              <a:off x="8907112" y="4779644"/>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7" name="Google Shape;337;p16"/>
            <p:cNvSpPr/>
            <p:nvPr/>
          </p:nvSpPr>
          <p:spPr>
            <a:xfrm>
              <a:off x="9079420"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8" name="Google Shape;338;p16"/>
            <p:cNvSpPr/>
            <p:nvPr/>
          </p:nvSpPr>
          <p:spPr>
            <a:xfrm>
              <a:off x="9251632" y="4779644"/>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39" name="Google Shape;339;p16"/>
            <p:cNvSpPr/>
            <p:nvPr/>
          </p:nvSpPr>
          <p:spPr>
            <a:xfrm>
              <a:off x="8045767"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0" name="Google Shape;340;p16"/>
            <p:cNvSpPr/>
            <p:nvPr/>
          </p:nvSpPr>
          <p:spPr>
            <a:xfrm>
              <a:off x="8217979"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1" name="Google Shape;341;p16"/>
            <p:cNvSpPr/>
            <p:nvPr/>
          </p:nvSpPr>
          <p:spPr>
            <a:xfrm>
              <a:off x="8390286"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2" name="Google Shape;342;p16"/>
            <p:cNvSpPr/>
            <p:nvPr/>
          </p:nvSpPr>
          <p:spPr>
            <a:xfrm>
              <a:off x="8562593"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3" name="Google Shape;343;p16"/>
            <p:cNvSpPr/>
            <p:nvPr/>
          </p:nvSpPr>
          <p:spPr>
            <a:xfrm>
              <a:off x="8734805"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4" name="Google Shape;344;p16"/>
            <p:cNvSpPr/>
            <p:nvPr/>
          </p:nvSpPr>
          <p:spPr>
            <a:xfrm>
              <a:off x="8907112" y="4951951"/>
              <a:ext cx="172307" cy="172307"/>
            </a:xfrm>
            <a:custGeom>
              <a:avLst/>
              <a:gdLst/>
              <a:ahLst/>
              <a:cxnLst/>
              <a:rect l="l" t="t" r="r" b="b"/>
              <a:pathLst>
                <a:path w="172307" h="172307" extrusionOk="0">
                  <a:moveTo>
                    <a:pt x="0" y="0"/>
                  </a:moveTo>
                  <a:lnTo>
                    <a:pt x="172308" y="0"/>
                  </a:lnTo>
                  <a:lnTo>
                    <a:pt x="172308"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5" name="Google Shape;345;p16"/>
            <p:cNvSpPr/>
            <p:nvPr/>
          </p:nvSpPr>
          <p:spPr>
            <a:xfrm>
              <a:off x="9079420"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6" name="Google Shape;346;p16"/>
            <p:cNvSpPr/>
            <p:nvPr/>
          </p:nvSpPr>
          <p:spPr>
            <a:xfrm>
              <a:off x="9251632" y="4951951"/>
              <a:ext cx="172307" cy="172307"/>
            </a:xfrm>
            <a:custGeom>
              <a:avLst/>
              <a:gdLst/>
              <a:ahLst/>
              <a:cxnLst/>
              <a:rect l="l" t="t" r="r" b="b"/>
              <a:pathLst>
                <a:path w="172307" h="172307" extrusionOk="0">
                  <a:moveTo>
                    <a:pt x="0" y="0"/>
                  </a:moveTo>
                  <a:lnTo>
                    <a:pt x="172307" y="0"/>
                  </a:lnTo>
                  <a:lnTo>
                    <a:pt x="172307" y="172307"/>
                  </a:lnTo>
                  <a:lnTo>
                    <a:pt x="0" y="172307"/>
                  </a:lnTo>
                  <a:close/>
                </a:path>
              </a:pathLst>
            </a:custGeom>
            <a:solidFill>
              <a:srgbClr val="FFFFFF"/>
            </a:solidFill>
            <a:ln w="12700" cap="rnd" cmpd="sng">
              <a:solidFill>
                <a:srgbClr val="F4A45B"/>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grpSp>
      <p:sp>
        <p:nvSpPr>
          <p:cNvPr id="347" name="Google Shape;347;p16"/>
          <p:cNvSpPr/>
          <p:nvPr/>
        </p:nvSpPr>
        <p:spPr>
          <a:xfrm rot="-5887806" flipH="1">
            <a:off x="7219328" y="3077782"/>
            <a:ext cx="1241324" cy="1297291"/>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8" name="Google Shape;348;p16"/>
          <p:cNvSpPr/>
          <p:nvPr/>
        </p:nvSpPr>
        <p:spPr>
          <a:xfrm rot="8979868">
            <a:off x="5404530" y="1529699"/>
            <a:ext cx="784537" cy="1216995"/>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49" name="Google Shape;349;p16"/>
          <p:cNvSpPr/>
          <p:nvPr/>
        </p:nvSpPr>
        <p:spPr>
          <a:xfrm rot="-8969739" flipH="1">
            <a:off x="6298654" y="2723738"/>
            <a:ext cx="750967" cy="1188991"/>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50" name="Google Shape;350;p16"/>
          <p:cNvSpPr/>
          <p:nvPr/>
        </p:nvSpPr>
        <p:spPr>
          <a:xfrm rot="8979868">
            <a:off x="5770305" y="738199"/>
            <a:ext cx="784537" cy="1216995"/>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51" name="Google Shape;351;p16"/>
          <p:cNvSpPr/>
          <p:nvPr/>
        </p:nvSpPr>
        <p:spPr>
          <a:xfrm rot="1120015">
            <a:off x="4172935" y="279359"/>
            <a:ext cx="783542" cy="1215452"/>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52" name="Google Shape;352;p16"/>
          <p:cNvSpPr/>
          <p:nvPr/>
        </p:nvSpPr>
        <p:spPr>
          <a:xfrm rot="2285787">
            <a:off x="2517922" y="1449055"/>
            <a:ext cx="796676" cy="1240641"/>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53" name="Google Shape;353;p16"/>
          <p:cNvSpPr/>
          <p:nvPr/>
        </p:nvSpPr>
        <p:spPr>
          <a:xfrm>
            <a:off x="159825" y="1343525"/>
            <a:ext cx="2081400" cy="15963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54" name="Google Shape;354;p16"/>
          <p:cNvSpPr txBox="1"/>
          <p:nvPr/>
        </p:nvSpPr>
        <p:spPr>
          <a:xfrm>
            <a:off x="151325" y="109725"/>
            <a:ext cx="4681200" cy="555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nl" sz="3000" b="1" i="0" u="none" strike="noStrike" cap="none">
                <a:solidFill>
                  <a:srgbClr val="3F3C3E"/>
                </a:solidFill>
                <a:latin typeface="Poppins"/>
                <a:ea typeface="Poppins"/>
                <a:cs typeface="Poppins"/>
                <a:sym typeface="Poppins"/>
              </a:rPr>
              <a:t>Wat doe ik </a:t>
            </a:r>
            <a:endParaRPr sz="3000" b="1" i="0" u="none" strike="noStrike" cap="none">
              <a:solidFill>
                <a:srgbClr val="3F3C3E"/>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3000"/>
              <a:buFont typeface="Arial"/>
              <a:buNone/>
            </a:pPr>
            <a:r>
              <a:rPr lang="nl" sz="3000" b="1" i="0" u="none" strike="noStrike" cap="none">
                <a:solidFill>
                  <a:srgbClr val="3F3C3E"/>
                </a:solidFill>
                <a:latin typeface="Poppins"/>
                <a:ea typeface="Poppins"/>
                <a:cs typeface="Poppins"/>
                <a:sym typeface="Poppins"/>
              </a:rPr>
              <a:t>met informatie?</a:t>
            </a:r>
            <a:endParaRPr sz="3000" b="1" i="0" u="none" strike="noStrike" cap="none">
              <a:solidFill>
                <a:srgbClr val="3F3C3E"/>
              </a:solidFill>
              <a:latin typeface="Poppins"/>
              <a:ea typeface="Poppins"/>
              <a:cs typeface="Poppins"/>
              <a:sym typeface="Poppins"/>
            </a:endParaRPr>
          </a:p>
        </p:txBody>
      </p:sp>
      <p:sp>
        <p:nvSpPr>
          <p:cNvPr id="355" name="Google Shape;355;p16"/>
          <p:cNvSpPr txBox="1"/>
          <p:nvPr/>
        </p:nvSpPr>
        <p:spPr>
          <a:xfrm>
            <a:off x="253575" y="1440667"/>
            <a:ext cx="1928100" cy="10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Waar zie jij belangrijke informatie? </a:t>
            </a:r>
            <a:endParaRPr sz="1000" b="1"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800"/>
              <a:buFont typeface="Arial"/>
              <a:buNone/>
            </a:pPr>
            <a:r>
              <a:rPr lang="nl" sz="1000" b="0" i="0" u="none" strike="noStrike" cap="none">
                <a:solidFill>
                  <a:srgbClr val="3F3C3E"/>
                </a:solidFill>
                <a:latin typeface="Poppins Light"/>
                <a:ea typeface="Poppins Light"/>
                <a:cs typeface="Poppins Light"/>
                <a:sym typeface="Poppins Light"/>
              </a:rPr>
              <a:t>Op het journaal, in een interview, via sociale media, een YouTube-video of misschien van de buurvrouw?</a:t>
            </a:r>
            <a:endParaRPr sz="800" b="0" i="0" u="none" strike="noStrike" cap="none">
              <a:solidFill>
                <a:srgbClr val="3F3C3E"/>
              </a:solidFill>
              <a:latin typeface="Poppins"/>
              <a:ea typeface="Poppins"/>
              <a:cs typeface="Poppins"/>
              <a:sym typeface="Poppins"/>
            </a:endParaRPr>
          </a:p>
        </p:txBody>
      </p:sp>
      <p:sp>
        <p:nvSpPr>
          <p:cNvPr id="356" name="Google Shape;356;p16"/>
          <p:cNvSpPr/>
          <p:nvPr/>
        </p:nvSpPr>
        <p:spPr>
          <a:xfrm>
            <a:off x="2414325" y="1343525"/>
            <a:ext cx="2081400" cy="15963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57" name="Google Shape;357;p16"/>
          <p:cNvSpPr txBox="1"/>
          <p:nvPr/>
        </p:nvSpPr>
        <p:spPr>
          <a:xfrm>
            <a:off x="2527075" y="1470725"/>
            <a:ext cx="1834200" cy="13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Wat doet de informatie met je gevoel? </a:t>
            </a:r>
            <a:endParaRPr sz="1000" b="1"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000"/>
              <a:buFont typeface="Arial"/>
              <a:buNone/>
            </a:pPr>
            <a:r>
              <a:rPr lang="nl" sz="1000" b="0" i="0" u="none" strike="noStrike" cap="none">
                <a:solidFill>
                  <a:srgbClr val="3F3C3E"/>
                </a:solidFill>
                <a:latin typeface="Poppins Light"/>
                <a:ea typeface="Poppins Light"/>
                <a:cs typeface="Poppins Light"/>
                <a:sym typeface="Poppins Light"/>
              </a:rPr>
              <a:t>Word je er boos, blij of verward door? Zet het je aan het denken of bevestigt het wat je al dacht?</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F3C3E"/>
              </a:solidFill>
              <a:latin typeface="Poppins"/>
              <a:ea typeface="Poppins"/>
              <a:cs typeface="Poppins"/>
              <a:sym typeface="Poppins"/>
            </a:endParaRPr>
          </a:p>
        </p:txBody>
      </p:sp>
      <p:sp>
        <p:nvSpPr>
          <p:cNvPr id="358" name="Google Shape;358;p16"/>
          <p:cNvSpPr/>
          <p:nvPr/>
        </p:nvSpPr>
        <p:spPr>
          <a:xfrm>
            <a:off x="4668825" y="256482"/>
            <a:ext cx="2607600" cy="9831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59" name="Google Shape;359;p16"/>
          <p:cNvSpPr txBox="1"/>
          <p:nvPr/>
        </p:nvSpPr>
        <p:spPr>
          <a:xfrm>
            <a:off x="4746775" y="362250"/>
            <a:ext cx="26076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Wie wil jou iets vertellen? </a:t>
            </a:r>
            <a:endParaRPr sz="1000" b="1"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nl" sz="1000" b="0" i="0" u="none" strike="noStrike" cap="none">
                <a:solidFill>
                  <a:srgbClr val="3F3C3E"/>
                </a:solidFill>
                <a:latin typeface="Poppins Light"/>
                <a:ea typeface="Poppins Light"/>
                <a:cs typeface="Poppins Light"/>
                <a:sym typeface="Poppins Light"/>
              </a:rPr>
              <a:t>Komt dit van een betrouwbare nieuwsbron, een journalistiek platform of iemand met een mening?</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F3C3E"/>
              </a:solidFill>
              <a:latin typeface="Poppins Light"/>
              <a:ea typeface="Poppins Light"/>
              <a:cs typeface="Poppins Light"/>
              <a:sym typeface="Poppins Light"/>
            </a:endParaRPr>
          </a:p>
        </p:txBody>
      </p:sp>
      <p:sp>
        <p:nvSpPr>
          <p:cNvPr id="360" name="Google Shape;360;p16"/>
          <p:cNvSpPr/>
          <p:nvPr/>
        </p:nvSpPr>
        <p:spPr>
          <a:xfrm>
            <a:off x="4668825" y="1414889"/>
            <a:ext cx="2607600" cy="9831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61" name="Google Shape;361;p16"/>
          <p:cNvSpPr txBox="1"/>
          <p:nvPr/>
        </p:nvSpPr>
        <p:spPr>
          <a:xfrm>
            <a:off x="4746775" y="1457300"/>
            <a:ext cx="26076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Waarom is het bericht geschreven? </a:t>
            </a:r>
            <a:r>
              <a:rPr lang="nl" sz="1000" b="0" i="0" u="none" strike="noStrike" cap="none">
                <a:solidFill>
                  <a:srgbClr val="3F3C3E"/>
                </a:solidFill>
                <a:latin typeface="Poppins Light"/>
                <a:ea typeface="Poppins Light"/>
                <a:cs typeface="Poppins Light"/>
                <a:sym typeface="Poppins Light"/>
              </a:rPr>
              <a:t>Is de bedoeling om je te informeren, </a:t>
            </a:r>
            <a:br>
              <a:rPr lang="nl" sz="1000" b="0" i="0" u="none" strike="noStrike" cap="none">
                <a:solidFill>
                  <a:srgbClr val="3F3C3E"/>
                </a:solidFill>
                <a:latin typeface="Poppins Light"/>
                <a:ea typeface="Poppins Light"/>
                <a:cs typeface="Poppins Light"/>
                <a:sym typeface="Poppins Light"/>
              </a:rPr>
            </a:br>
            <a:r>
              <a:rPr lang="nl" sz="1000" b="0" i="0" u="none" strike="noStrike" cap="none">
                <a:solidFill>
                  <a:srgbClr val="3F3C3E"/>
                </a:solidFill>
                <a:latin typeface="Poppins Light"/>
                <a:ea typeface="Poppins Light"/>
                <a:cs typeface="Poppins Light"/>
                <a:sym typeface="Poppins Light"/>
              </a:rPr>
              <a:t>te overtuigen of je mening te veranderen? Krijg je verschillende kanten van het verhaal te zien?</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F3C3E"/>
              </a:solidFill>
              <a:latin typeface="Poppins"/>
              <a:ea typeface="Poppins"/>
              <a:cs typeface="Poppins"/>
              <a:sym typeface="Poppins"/>
            </a:endParaRPr>
          </a:p>
        </p:txBody>
      </p:sp>
      <p:sp>
        <p:nvSpPr>
          <p:cNvPr id="362" name="Google Shape;362;p16"/>
          <p:cNvSpPr/>
          <p:nvPr/>
        </p:nvSpPr>
        <p:spPr>
          <a:xfrm>
            <a:off x="4668825" y="2593108"/>
            <a:ext cx="2607600" cy="9831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63" name="Google Shape;363;p16"/>
          <p:cNvSpPr txBox="1"/>
          <p:nvPr/>
        </p:nvSpPr>
        <p:spPr>
          <a:xfrm>
            <a:off x="4746785" y="2698884"/>
            <a:ext cx="24288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Wat is de toon van het bericht? </a:t>
            </a:r>
            <a:br>
              <a:rPr lang="nl" sz="1000" b="1" i="0" u="none" strike="noStrike" cap="none">
                <a:solidFill>
                  <a:srgbClr val="3F3C3E"/>
                </a:solidFill>
                <a:latin typeface="Poppins"/>
                <a:ea typeface="Poppins"/>
                <a:cs typeface="Poppins"/>
                <a:sym typeface="Poppins"/>
              </a:rPr>
            </a:br>
            <a:r>
              <a:rPr lang="nl" sz="1000" b="0" i="0" u="none" strike="noStrike" cap="none">
                <a:solidFill>
                  <a:srgbClr val="3F3C3E"/>
                </a:solidFill>
                <a:latin typeface="Poppins Light"/>
                <a:ea typeface="Poppins Light"/>
                <a:cs typeface="Poppins Light"/>
                <a:sym typeface="Poppins Light"/>
              </a:rPr>
              <a:t>Is het rustig en informatief, vrolijk, overtuigend, bangmakend of dwingend?</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50000"/>
              </a:lnSpc>
              <a:spcBef>
                <a:spcPts val="0"/>
              </a:spcBef>
              <a:spcAft>
                <a:spcPts val="0"/>
              </a:spcAft>
              <a:buClr>
                <a:srgbClr val="000000"/>
              </a:buClr>
              <a:buSzPts val="800"/>
              <a:buFont typeface="Arial"/>
              <a:buNone/>
            </a:pPr>
            <a:endParaRPr sz="800" b="0" i="0" u="none" strike="noStrike" cap="none">
              <a:solidFill>
                <a:srgbClr val="3F3C3E"/>
              </a:solidFill>
              <a:latin typeface="Poppins"/>
              <a:ea typeface="Poppins"/>
              <a:cs typeface="Poppins"/>
              <a:sym typeface="Poppins"/>
            </a:endParaRPr>
          </a:p>
        </p:txBody>
      </p:sp>
      <p:sp>
        <p:nvSpPr>
          <p:cNvPr id="364" name="Google Shape;364;p16"/>
          <p:cNvSpPr/>
          <p:nvPr/>
        </p:nvSpPr>
        <p:spPr>
          <a:xfrm>
            <a:off x="4668825" y="3751515"/>
            <a:ext cx="2607600" cy="9831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65" name="Google Shape;365;p16"/>
          <p:cNvSpPr txBox="1"/>
          <p:nvPr/>
        </p:nvSpPr>
        <p:spPr>
          <a:xfrm>
            <a:off x="4746785" y="3793925"/>
            <a:ext cx="24948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Kloppen de foto's en video's? </a:t>
            </a:r>
            <a:br>
              <a:rPr lang="nl" sz="1000" b="1" i="0" u="none" strike="noStrike" cap="none">
                <a:solidFill>
                  <a:srgbClr val="3F3C3E"/>
                </a:solidFill>
                <a:latin typeface="Poppins"/>
                <a:ea typeface="Poppins"/>
                <a:cs typeface="Poppins"/>
                <a:sym typeface="Poppins"/>
              </a:rPr>
            </a:br>
            <a:r>
              <a:rPr lang="nl" sz="1000" b="0" i="0" u="none" strike="noStrike" cap="none">
                <a:solidFill>
                  <a:srgbClr val="3F3C3E"/>
                </a:solidFill>
                <a:latin typeface="Poppins Light"/>
                <a:ea typeface="Poppins Light"/>
                <a:cs typeface="Poppins Light"/>
                <a:sym typeface="Poppins Light"/>
              </a:rPr>
              <a:t>Zijn de foto’s of video’s echt, of misschien bewerkt (AI)? Worden </a:t>
            </a:r>
            <a:br>
              <a:rPr lang="nl" sz="1000" b="0" i="0" u="none" strike="noStrike" cap="none">
                <a:solidFill>
                  <a:srgbClr val="3F3C3E"/>
                </a:solidFill>
                <a:latin typeface="Poppins Light"/>
                <a:ea typeface="Poppins Light"/>
                <a:cs typeface="Poppins Light"/>
                <a:sym typeface="Poppins Light"/>
              </a:rPr>
            </a:br>
            <a:r>
              <a:rPr lang="nl" sz="1000" b="0" i="0" u="none" strike="noStrike" cap="none">
                <a:solidFill>
                  <a:srgbClr val="3F3C3E"/>
                </a:solidFill>
                <a:latin typeface="Poppins Light"/>
                <a:ea typeface="Poppins Light"/>
                <a:cs typeface="Poppins Light"/>
                <a:sym typeface="Poppins Light"/>
              </a:rPr>
              <a:t>ze ook gebruikt door andere betrouwbare kanalen?</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50000"/>
              </a:lnSpc>
              <a:spcBef>
                <a:spcPts val="0"/>
              </a:spcBef>
              <a:spcAft>
                <a:spcPts val="0"/>
              </a:spcAft>
              <a:buClr>
                <a:srgbClr val="000000"/>
              </a:buClr>
              <a:buSzPts val="800"/>
              <a:buFont typeface="Arial"/>
              <a:buNone/>
            </a:pPr>
            <a:endParaRPr sz="800" b="0" i="0" u="none" strike="noStrike" cap="none">
              <a:solidFill>
                <a:srgbClr val="3F3C3E"/>
              </a:solidFill>
              <a:latin typeface="Poppins"/>
              <a:ea typeface="Poppins"/>
              <a:cs typeface="Poppins"/>
              <a:sym typeface="Poppins"/>
            </a:endParaRPr>
          </a:p>
        </p:txBody>
      </p:sp>
      <p:sp>
        <p:nvSpPr>
          <p:cNvPr id="366" name="Google Shape;366;p16"/>
          <p:cNvSpPr/>
          <p:nvPr/>
        </p:nvSpPr>
        <p:spPr>
          <a:xfrm>
            <a:off x="7492625" y="256475"/>
            <a:ext cx="1521000" cy="2793000"/>
          </a:xfrm>
          <a:prstGeom prst="roundRect">
            <a:avLst>
              <a:gd name="adj" fmla="val 10616"/>
            </a:avLst>
          </a:prstGeom>
          <a:solidFill>
            <a:schemeClr val="lt1"/>
          </a:solidFill>
          <a:ln w="12700" cap="flat" cmpd="sng">
            <a:solidFill>
              <a:srgbClr val="F479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367" name="Google Shape;367;p16"/>
          <p:cNvSpPr txBox="1"/>
          <p:nvPr/>
        </p:nvSpPr>
        <p:spPr>
          <a:xfrm>
            <a:off x="7567325" y="375650"/>
            <a:ext cx="1371600" cy="249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Wat doe je ermee?</a:t>
            </a:r>
            <a:endParaRPr sz="1000" b="1"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nl" sz="1000" b="0" i="0" u="none" strike="noStrike" cap="none">
                <a:solidFill>
                  <a:srgbClr val="3F3C3E"/>
                </a:solidFill>
                <a:latin typeface="Poppins Light"/>
                <a:ea typeface="Poppins Light"/>
                <a:cs typeface="Poppins Light"/>
                <a:sym typeface="Poppins Light"/>
              </a:rPr>
              <a:t>Is je twijfel weg en voelt het betrouwbaar? Gebruik de informatie dan.</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000"/>
              <a:buFont typeface="Arial"/>
              <a:buNone/>
            </a:pPr>
            <a:r>
              <a:rPr lang="nl" sz="1000" b="1" i="0" u="none" strike="noStrike" cap="none">
                <a:solidFill>
                  <a:srgbClr val="3F3C3E"/>
                </a:solidFill>
                <a:latin typeface="Poppins"/>
                <a:ea typeface="Poppins"/>
                <a:cs typeface="Poppins"/>
                <a:sym typeface="Poppins"/>
              </a:rPr>
              <a:t>Twijfel je nog steeds?</a:t>
            </a:r>
            <a:r>
              <a:rPr lang="nl" sz="1000" b="0" i="0" u="none" strike="noStrike" cap="none">
                <a:solidFill>
                  <a:srgbClr val="3F3C3E"/>
                </a:solidFill>
                <a:latin typeface="Poppins Light"/>
                <a:ea typeface="Poppins Light"/>
                <a:cs typeface="Poppins Light"/>
                <a:sym typeface="Poppins Light"/>
              </a:rPr>
              <a:t> </a:t>
            </a:r>
            <a:endParaRPr sz="1000" b="0" i="0" u="none" strike="noStrike" cap="none">
              <a:solidFill>
                <a:srgbClr val="3F3C3E"/>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000"/>
              <a:buFont typeface="Arial"/>
              <a:buNone/>
            </a:pPr>
            <a:r>
              <a:rPr lang="nl" sz="1000" b="0" i="0" u="none" strike="noStrike" cap="none">
                <a:solidFill>
                  <a:srgbClr val="3F3C3E"/>
                </a:solidFill>
                <a:latin typeface="Poppins Light"/>
                <a:ea typeface="Poppins Light"/>
                <a:cs typeface="Poppins Light"/>
                <a:sym typeface="Poppins Light"/>
              </a:rPr>
              <a:t>Ga dan op zoek naar extra bronnen of bespreek het met iemand.</a:t>
            </a:r>
            <a:endParaRPr sz="1000" b="0" i="0" u="none" strike="noStrike" cap="none">
              <a:solidFill>
                <a:srgbClr val="3F3C3E"/>
              </a:solidFill>
              <a:latin typeface="Poppins Light"/>
              <a:ea typeface="Poppins Light"/>
              <a:cs typeface="Poppins Light"/>
              <a:sym typeface="Poppins Light"/>
            </a:endParaRPr>
          </a:p>
        </p:txBody>
      </p:sp>
      <p:sp>
        <p:nvSpPr>
          <p:cNvPr id="368" name="Google Shape;368;p16"/>
          <p:cNvSpPr/>
          <p:nvPr/>
        </p:nvSpPr>
        <p:spPr>
          <a:xfrm>
            <a:off x="2309478" y="2029398"/>
            <a:ext cx="217604" cy="217604"/>
          </a:xfrm>
          <a:custGeom>
            <a:avLst/>
            <a:gdLst/>
            <a:ahLst/>
            <a:cxnLst/>
            <a:rect l="l" t="t" r="r" b="b"/>
            <a:pathLst>
              <a:path w="1145285" h="1145285" extrusionOk="0">
                <a:moveTo>
                  <a:pt x="572643" y="0"/>
                </a:moveTo>
                <a:lnTo>
                  <a:pt x="632270" y="196310"/>
                </a:lnTo>
                <a:lnTo>
                  <a:pt x="749618" y="28004"/>
                </a:lnTo>
                <a:lnTo>
                  <a:pt x="745617" y="233172"/>
                </a:lnTo>
                <a:lnTo>
                  <a:pt x="909257" y="109347"/>
                </a:lnTo>
                <a:lnTo>
                  <a:pt x="842010" y="303276"/>
                </a:lnTo>
                <a:lnTo>
                  <a:pt x="1035939" y="236030"/>
                </a:lnTo>
                <a:lnTo>
                  <a:pt x="912114" y="399669"/>
                </a:lnTo>
                <a:lnTo>
                  <a:pt x="1117282" y="395668"/>
                </a:lnTo>
                <a:lnTo>
                  <a:pt x="948976" y="513017"/>
                </a:lnTo>
                <a:lnTo>
                  <a:pt x="1145286" y="572643"/>
                </a:lnTo>
                <a:lnTo>
                  <a:pt x="948976" y="632270"/>
                </a:lnTo>
                <a:lnTo>
                  <a:pt x="1117282" y="749618"/>
                </a:lnTo>
                <a:lnTo>
                  <a:pt x="912114" y="745617"/>
                </a:lnTo>
                <a:lnTo>
                  <a:pt x="1035939" y="909257"/>
                </a:lnTo>
                <a:lnTo>
                  <a:pt x="842010" y="842010"/>
                </a:lnTo>
                <a:lnTo>
                  <a:pt x="909257" y="1035939"/>
                </a:lnTo>
                <a:lnTo>
                  <a:pt x="745617" y="912114"/>
                </a:lnTo>
                <a:lnTo>
                  <a:pt x="749618" y="1117283"/>
                </a:lnTo>
                <a:lnTo>
                  <a:pt x="632270" y="948976"/>
                </a:lnTo>
                <a:lnTo>
                  <a:pt x="572643" y="1145286"/>
                </a:lnTo>
                <a:lnTo>
                  <a:pt x="513017" y="948976"/>
                </a:lnTo>
                <a:lnTo>
                  <a:pt x="395669" y="1117283"/>
                </a:lnTo>
                <a:lnTo>
                  <a:pt x="399669" y="912114"/>
                </a:lnTo>
                <a:lnTo>
                  <a:pt x="236030" y="1035939"/>
                </a:lnTo>
                <a:lnTo>
                  <a:pt x="303181" y="842010"/>
                </a:lnTo>
                <a:lnTo>
                  <a:pt x="109347" y="909257"/>
                </a:lnTo>
                <a:lnTo>
                  <a:pt x="233172" y="745617"/>
                </a:lnTo>
                <a:lnTo>
                  <a:pt x="28004" y="749618"/>
                </a:lnTo>
                <a:lnTo>
                  <a:pt x="196311" y="632270"/>
                </a:lnTo>
                <a:lnTo>
                  <a:pt x="0" y="572643"/>
                </a:lnTo>
                <a:lnTo>
                  <a:pt x="196311" y="513017"/>
                </a:lnTo>
                <a:lnTo>
                  <a:pt x="28004" y="395668"/>
                </a:lnTo>
                <a:lnTo>
                  <a:pt x="233172" y="399669"/>
                </a:lnTo>
                <a:lnTo>
                  <a:pt x="109347" y="236030"/>
                </a:lnTo>
                <a:lnTo>
                  <a:pt x="303181" y="303276"/>
                </a:lnTo>
                <a:lnTo>
                  <a:pt x="236030" y="109347"/>
                </a:lnTo>
                <a:lnTo>
                  <a:pt x="399669" y="233172"/>
                </a:lnTo>
                <a:lnTo>
                  <a:pt x="395669" y="28004"/>
                </a:lnTo>
                <a:lnTo>
                  <a:pt x="513017" y="196310"/>
                </a:lnTo>
                <a:lnTo>
                  <a:pt x="572643" y="0"/>
                </a:lnTo>
                <a:close/>
              </a:path>
            </a:pathLst>
          </a:custGeom>
          <a:solidFill>
            <a:srgbClr val="F479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69" name="Google Shape;369;p16"/>
          <p:cNvSpPr/>
          <p:nvPr/>
        </p:nvSpPr>
        <p:spPr>
          <a:xfrm>
            <a:off x="4568653" y="778273"/>
            <a:ext cx="217604" cy="217604"/>
          </a:xfrm>
          <a:custGeom>
            <a:avLst/>
            <a:gdLst/>
            <a:ahLst/>
            <a:cxnLst/>
            <a:rect l="l" t="t" r="r" b="b"/>
            <a:pathLst>
              <a:path w="1145285" h="1145285" extrusionOk="0">
                <a:moveTo>
                  <a:pt x="572643" y="0"/>
                </a:moveTo>
                <a:lnTo>
                  <a:pt x="632270" y="196310"/>
                </a:lnTo>
                <a:lnTo>
                  <a:pt x="749618" y="28004"/>
                </a:lnTo>
                <a:lnTo>
                  <a:pt x="745617" y="233172"/>
                </a:lnTo>
                <a:lnTo>
                  <a:pt x="909257" y="109347"/>
                </a:lnTo>
                <a:lnTo>
                  <a:pt x="842010" y="303276"/>
                </a:lnTo>
                <a:lnTo>
                  <a:pt x="1035939" y="236030"/>
                </a:lnTo>
                <a:lnTo>
                  <a:pt x="912114" y="399669"/>
                </a:lnTo>
                <a:lnTo>
                  <a:pt x="1117282" y="395668"/>
                </a:lnTo>
                <a:lnTo>
                  <a:pt x="948976" y="513017"/>
                </a:lnTo>
                <a:lnTo>
                  <a:pt x="1145286" y="572643"/>
                </a:lnTo>
                <a:lnTo>
                  <a:pt x="948976" y="632270"/>
                </a:lnTo>
                <a:lnTo>
                  <a:pt x="1117282" y="749618"/>
                </a:lnTo>
                <a:lnTo>
                  <a:pt x="912114" y="745617"/>
                </a:lnTo>
                <a:lnTo>
                  <a:pt x="1035939" y="909257"/>
                </a:lnTo>
                <a:lnTo>
                  <a:pt x="842010" y="842010"/>
                </a:lnTo>
                <a:lnTo>
                  <a:pt x="909257" y="1035939"/>
                </a:lnTo>
                <a:lnTo>
                  <a:pt x="745617" y="912114"/>
                </a:lnTo>
                <a:lnTo>
                  <a:pt x="749618" y="1117283"/>
                </a:lnTo>
                <a:lnTo>
                  <a:pt x="632270" y="948976"/>
                </a:lnTo>
                <a:lnTo>
                  <a:pt x="572643" y="1145286"/>
                </a:lnTo>
                <a:lnTo>
                  <a:pt x="513017" y="948976"/>
                </a:lnTo>
                <a:lnTo>
                  <a:pt x="395669" y="1117283"/>
                </a:lnTo>
                <a:lnTo>
                  <a:pt x="399669" y="912114"/>
                </a:lnTo>
                <a:lnTo>
                  <a:pt x="236030" y="1035939"/>
                </a:lnTo>
                <a:lnTo>
                  <a:pt x="303181" y="842010"/>
                </a:lnTo>
                <a:lnTo>
                  <a:pt x="109347" y="909257"/>
                </a:lnTo>
                <a:lnTo>
                  <a:pt x="233172" y="745617"/>
                </a:lnTo>
                <a:lnTo>
                  <a:pt x="28004" y="749618"/>
                </a:lnTo>
                <a:lnTo>
                  <a:pt x="196311" y="632270"/>
                </a:lnTo>
                <a:lnTo>
                  <a:pt x="0" y="572643"/>
                </a:lnTo>
                <a:lnTo>
                  <a:pt x="196311" y="513017"/>
                </a:lnTo>
                <a:lnTo>
                  <a:pt x="28004" y="395668"/>
                </a:lnTo>
                <a:lnTo>
                  <a:pt x="233172" y="399669"/>
                </a:lnTo>
                <a:lnTo>
                  <a:pt x="109347" y="236030"/>
                </a:lnTo>
                <a:lnTo>
                  <a:pt x="303181" y="303276"/>
                </a:lnTo>
                <a:lnTo>
                  <a:pt x="236030" y="109347"/>
                </a:lnTo>
                <a:lnTo>
                  <a:pt x="399669" y="233172"/>
                </a:lnTo>
                <a:lnTo>
                  <a:pt x="395669" y="28004"/>
                </a:lnTo>
                <a:lnTo>
                  <a:pt x="513017" y="196310"/>
                </a:lnTo>
                <a:lnTo>
                  <a:pt x="572643" y="0"/>
                </a:lnTo>
                <a:close/>
              </a:path>
            </a:pathLst>
          </a:custGeom>
          <a:solidFill>
            <a:srgbClr val="F479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70" name="Google Shape;370;p16"/>
          <p:cNvSpPr/>
          <p:nvPr/>
        </p:nvSpPr>
        <p:spPr>
          <a:xfrm>
            <a:off x="5999378" y="1306473"/>
            <a:ext cx="217604" cy="217604"/>
          </a:xfrm>
          <a:custGeom>
            <a:avLst/>
            <a:gdLst/>
            <a:ahLst/>
            <a:cxnLst/>
            <a:rect l="l" t="t" r="r" b="b"/>
            <a:pathLst>
              <a:path w="1145285" h="1145285" extrusionOk="0">
                <a:moveTo>
                  <a:pt x="572643" y="0"/>
                </a:moveTo>
                <a:lnTo>
                  <a:pt x="632270" y="196310"/>
                </a:lnTo>
                <a:lnTo>
                  <a:pt x="749618" y="28004"/>
                </a:lnTo>
                <a:lnTo>
                  <a:pt x="745617" y="233172"/>
                </a:lnTo>
                <a:lnTo>
                  <a:pt x="909257" y="109347"/>
                </a:lnTo>
                <a:lnTo>
                  <a:pt x="842010" y="303276"/>
                </a:lnTo>
                <a:lnTo>
                  <a:pt x="1035939" y="236030"/>
                </a:lnTo>
                <a:lnTo>
                  <a:pt x="912114" y="399669"/>
                </a:lnTo>
                <a:lnTo>
                  <a:pt x="1117282" y="395668"/>
                </a:lnTo>
                <a:lnTo>
                  <a:pt x="948976" y="513017"/>
                </a:lnTo>
                <a:lnTo>
                  <a:pt x="1145286" y="572643"/>
                </a:lnTo>
                <a:lnTo>
                  <a:pt x="948976" y="632270"/>
                </a:lnTo>
                <a:lnTo>
                  <a:pt x="1117282" y="749618"/>
                </a:lnTo>
                <a:lnTo>
                  <a:pt x="912114" y="745617"/>
                </a:lnTo>
                <a:lnTo>
                  <a:pt x="1035939" y="909257"/>
                </a:lnTo>
                <a:lnTo>
                  <a:pt x="842010" y="842010"/>
                </a:lnTo>
                <a:lnTo>
                  <a:pt x="909257" y="1035939"/>
                </a:lnTo>
                <a:lnTo>
                  <a:pt x="745617" y="912114"/>
                </a:lnTo>
                <a:lnTo>
                  <a:pt x="749618" y="1117283"/>
                </a:lnTo>
                <a:lnTo>
                  <a:pt x="632270" y="948976"/>
                </a:lnTo>
                <a:lnTo>
                  <a:pt x="572643" y="1145286"/>
                </a:lnTo>
                <a:lnTo>
                  <a:pt x="513017" y="948976"/>
                </a:lnTo>
                <a:lnTo>
                  <a:pt x="395669" y="1117283"/>
                </a:lnTo>
                <a:lnTo>
                  <a:pt x="399669" y="912114"/>
                </a:lnTo>
                <a:lnTo>
                  <a:pt x="236030" y="1035939"/>
                </a:lnTo>
                <a:lnTo>
                  <a:pt x="303181" y="842010"/>
                </a:lnTo>
                <a:lnTo>
                  <a:pt x="109347" y="909257"/>
                </a:lnTo>
                <a:lnTo>
                  <a:pt x="233172" y="745617"/>
                </a:lnTo>
                <a:lnTo>
                  <a:pt x="28004" y="749618"/>
                </a:lnTo>
                <a:lnTo>
                  <a:pt x="196311" y="632270"/>
                </a:lnTo>
                <a:lnTo>
                  <a:pt x="0" y="572643"/>
                </a:lnTo>
                <a:lnTo>
                  <a:pt x="196311" y="513017"/>
                </a:lnTo>
                <a:lnTo>
                  <a:pt x="28004" y="395668"/>
                </a:lnTo>
                <a:lnTo>
                  <a:pt x="233172" y="399669"/>
                </a:lnTo>
                <a:lnTo>
                  <a:pt x="109347" y="236030"/>
                </a:lnTo>
                <a:lnTo>
                  <a:pt x="303181" y="303276"/>
                </a:lnTo>
                <a:lnTo>
                  <a:pt x="236030" y="109347"/>
                </a:lnTo>
                <a:lnTo>
                  <a:pt x="399669" y="233172"/>
                </a:lnTo>
                <a:lnTo>
                  <a:pt x="395669" y="28004"/>
                </a:lnTo>
                <a:lnTo>
                  <a:pt x="513017" y="196310"/>
                </a:lnTo>
                <a:lnTo>
                  <a:pt x="572643" y="0"/>
                </a:lnTo>
                <a:close/>
              </a:path>
            </a:pathLst>
          </a:custGeom>
          <a:solidFill>
            <a:srgbClr val="F479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71" name="Google Shape;371;p16"/>
          <p:cNvSpPr/>
          <p:nvPr/>
        </p:nvSpPr>
        <p:spPr>
          <a:xfrm>
            <a:off x="5491691" y="2467023"/>
            <a:ext cx="217604" cy="217604"/>
          </a:xfrm>
          <a:custGeom>
            <a:avLst/>
            <a:gdLst/>
            <a:ahLst/>
            <a:cxnLst/>
            <a:rect l="l" t="t" r="r" b="b"/>
            <a:pathLst>
              <a:path w="1145285" h="1145285" extrusionOk="0">
                <a:moveTo>
                  <a:pt x="572643" y="0"/>
                </a:moveTo>
                <a:lnTo>
                  <a:pt x="632270" y="196310"/>
                </a:lnTo>
                <a:lnTo>
                  <a:pt x="749618" y="28004"/>
                </a:lnTo>
                <a:lnTo>
                  <a:pt x="745617" y="233172"/>
                </a:lnTo>
                <a:lnTo>
                  <a:pt x="909257" y="109347"/>
                </a:lnTo>
                <a:lnTo>
                  <a:pt x="842010" y="303276"/>
                </a:lnTo>
                <a:lnTo>
                  <a:pt x="1035939" y="236030"/>
                </a:lnTo>
                <a:lnTo>
                  <a:pt x="912114" y="399669"/>
                </a:lnTo>
                <a:lnTo>
                  <a:pt x="1117282" y="395668"/>
                </a:lnTo>
                <a:lnTo>
                  <a:pt x="948976" y="513017"/>
                </a:lnTo>
                <a:lnTo>
                  <a:pt x="1145286" y="572643"/>
                </a:lnTo>
                <a:lnTo>
                  <a:pt x="948976" y="632270"/>
                </a:lnTo>
                <a:lnTo>
                  <a:pt x="1117282" y="749618"/>
                </a:lnTo>
                <a:lnTo>
                  <a:pt x="912114" y="745617"/>
                </a:lnTo>
                <a:lnTo>
                  <a:pt x="1035939" y="909257"/>
                </a:lnTo>
                <a:lnTo>
                  <a:pt x="842010" y="842010"/>
                </a:lnTo>
                <a:lnTo>
                  <a:pt x="909257" y="1035939"/>
                </a:lnTo>
                <a:lnTo>
                  <a:pt x="745617" y="912114"/>
                </a:lnTo>
                <a:lnTo>
                  <a:pt x="749618" y="1117283"/>
                </a:lnTo>
                <a:lnTo>
                  <a:pt x="632270" y="948976"/>
                </a:lnTo>
                <a:lnTo>
                  <a:pt x="572643" y="1145286"/>
                </a:lnTo>
                <a:lnTo>
                  <a:pt x="513017" y="948976"/>
                </a:lnTo>
                <a:lnTo>
                  <a:pt x="395669" y="1117283"/>
                </a:lnTo>
                <a:lnTo>
                  <a:pt x="399669" y="912114"/>
                </a:lnTo>
                <a:lnTo>
                  <a:pt x="236030" y="1035939"/>
                </a:lnTo>
                <a:lnTo>
                  <a:pt x="303181" y="842010"/>
                </a:lnTo>
                <a:lnTo>
                  <a:pt x="109347" y="909257"/>
                </a:lnTo>
                <a:lnTo>
                  <a:pt x="233172" y="745617"/>
                </a:lnTo>
                <a:lnTo>
                  <a:pt x="28004" y="749618"/>
                </a:lnTo>
                <a:lnTo>
                  <a:pt x="196311" y="632270"/>
                </a:lnTo>
                <a:lnTo>
                  <a:pt x="0" y="572643"/>
                </a:lnTo>
                <a:lnTo>
                  <a:pt x="196311" y="513017"/>
                </a:lnTo>
                <a:lnTo>
                  <a:pt x="28004" y="395668"/>
                </a:lnTo>
                <a:lnTo>
                  <a:pt x="233172" y="399669"/>
                </a:lnTo>
                <a:lnTo>
                  <a:pt x="109347" y="236030"/>
                </a:lnTo>
                <a:lnTo>
                  <a:pt x="303181" y="303276"/>
                </a:lnTo>
                <a:lnTo>
                  <a:pt x="236030" y="109347"/>
                </a:lnTo>
                <a:lnTo>
                  <a:pt x="399669" y="233172"/>
                </a:lnTo>
                <a:lnTo>
                  <a:pt x="395669" y="28004"/>
                </a:lnTo>
                <a:lnTo>
                  <a:pt x="513017" y="196310"/>
                </a:lnTo>
                <a:lnTo>
                  <a:pt x="572643" y="0"/>
                </a:lnTo>
                <a:close/>
              </a:path>
            </a:pathLst>
          </a:custGeom>
          <a:solidFill>
            <a:srgbClr val="F479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72" name="Google Shape;372;p16"/>
          <p:cNvSpPr/>
          <p:nvPr/>
        </p:nvSpPr>
        <p:spPr>
          <a:xfrm>
            <a:off x="6709703" y="3636698"/>
            <a:ext cx="217604" cy="217604"/>
          </a:xfrm>
          <a:custGeom>
            <a:avLst/>
            <a:gdLst/>
            <a:ahLst/>
            <a:cxnLst/>
            <a:rect l="l" t="t" r="r" b="b"/>
            <a:pathLst>
              <a:path w="1145285" h="1145285" extrusionOk="0">
                <a:moveTo>
                  <a:pt x="572643" y="0"/>
                </a:moveTo>
                <a:lnTo>
                  <a:pt x="632270" y="196310"/>
                </a:lnTo>
                <a:lnTo>
                  <a:pt x="749618" y="28004"/>
                </a:lnTo>
                <a:lnTo>
                  <a:pt x="745617" y="233172"/>
                </a:lnTo>
                <a:lnTo>
                  <a:pt x="909257" y="109347"/>
                </a:lnTo>
                <a:lnTo>
                  <a:pt x="842010" y="303276"/>
                </a:lnTo>
                <a:lnTo>
                  <a:pt x="1035939" y="236030"/>
                </a:lnTo>
                <a:lnTo>
                  <a:pt x="912114" y="399669"/>
                </a:lnTo>
                <a:lnTo>
                  <a:pt x="1117282" y="395668"/>
                </a:lnTo>
                <a:lnTo>
                  <a:pt x="948976" y="513017"/>
                </a:lnTo>
                <a:lnTo>
                  <a:pt x="1145286" y="572643"/>
                </a:lnTo>
                <a:lnTo>
                  <a:pt x="948976" y="632270"/>
                </a:lnTo>
                <a:lnTo>
                  <a:pt x="1117282" y="749618"/>
                </a:lnTo>
                <a:lnTo>
                  <a:pt x="912114" y="745617"/>
                </a:lnTo>
                <a:lnTo>
                  <a:pt x="1035939" y="909257"/>
                </a:lnTo>
                <a:lnTo>
                  <a:pt x="842010" y="842010"/>
                </a:lnTo>
                <a:lnTo>
                  <a:pt x="909257" y="1035939"/>
                </a:lnTo>
                <a:lnTo>
                  <a:pt x="745617" y="912114"/>
                </a:lnTo>
                <a:lnTo>
                  <a:pt x="749618" y="1117283"/>
                </a:lnTo>
                <a:lnTo>
                  <a:pt x="632270" y="948976"/>
                </a:lnTo>
                <a:lnTo>
                  <a:pt x="572643" y="1145286"/>
                </a:lnTo>
                <a:lnTo>
                  <a:pt x="513017" y="948976"/>
                </a:lnTo>
                <a:lnTo>
                  <a:pt x="395669" y="1117283"/>
                </a:lnTo>
                <a:lnTo>
                  <a:pt x="399669" y="912114"/>
                </a:lnTo>
                <a:lnTo>
                  <a:pt x="236030" y="1035939"/>
                </a:lnTo>
                <a:lnTo>
                  <a:pt x="303181" y="842010"/>
                </a:lnTo>
                <a:lnTo>
                  <a:pt x="109347" y="909257"/>
                </a:lnTo>
                <a:lnTo>
                  <a:pt x="233172" y="745617"/>
                </a:lnTo>
                <a:lnTo>
                  <a:pt x="28004" y="749618"/>
                </a:lnTo>
                <a:lnTo>
                  <a:pt x="196311" y="632270"/>
                </a:lnTo>
                <a:lnTo>
                  <a:pt x="0" y="572643"/>
                </a:lnTo>
                <a:lnTo>
                  <a:pt x="196311" y="513017"/>
                </a:lnTo>
                <a:lnTo>
                  <a:pt x="28004" y="395668"/>
                </a:lnTo>
                <a:lnTo>
                  <a:pt x="233172" y="399669"/>
                </a:lnTo>
                <a:lnTo>
                  <a:pt x="109347" y="236030"/>
                </a:lnTo>
                <a:lnTo>
                  <a:pt x="303181" y="303276"/>
                </a:lnTo>
                <a:lnTo>
                  <a:pt x="236030" y="109347"/>
                </a:lnTo>
                <a:lnTo>
                  <a:pt x="399669" y="233172"/>
                </a:lnTo>
                <a:lnTo>
                  <a:pt x="395669" y="28004"/>
                </a:lnTo>
                <a:lnTo>
                  <a:pt x="513017" y="196310"/>
                </a:lnTo>
                <a:lnTo>
                  <a:pt x="572643" y="0"/>
                </a:lnTo>
                <a:close/>
              </a:path>
            </a:pathLst>
          </a:custGeom>
          <a:solidFill>
            <a:srgbClr val="F479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73" name="Google Shape;373;p16"/>
          <p:cNvSpPr/>
          <p:nvPr/>
        </p:nvSpPr>
        <p:spPr>
          <a:xfrm>
            <a:off x="8009378" y="3455448"/>
            <a:ext cx="217604" cy="217604"/>
          </a:xfrm>
          <a:custGeom>
            <a:avLst/>
            <a:gdLst/>
            <a:ahLst/>
            <a:cxnLst/>
            <a:rect l="l" t="t" r="r" b="b"/>
            <a:pathLst>
              <a:path w="1145285" h="1145285" extrusionOk="0">
                <a:moveTo>
                  <a:pt x="572643" y="0"/>
                </a:moveTo>
                <a:lnTo>
                  <a:pt x="632270" y="196310"/>
                </a:lnTo>
                <a:lnTo>
                  <a:pt x="749618" y="28004"/>
                </a:lnTo>
                <a:lnTo>
                  <a:pt x="745617" y="233172"/>
                </a:lnTo>
                <a:lnTo>
                  <a:pt x="909257" y="109347"/>
                </a:lnTo>
                <a:lnTo>
                  <a:pt x="842010" y="303276"/>
                </a:lnTo>
                <a:lnTo>
                  <a:pt x="1035939" y="236030"/>
                </a:lnTo>
                <a:lnTo>
                  <a:pt x="912114" y="399669"/>
                </a:lnTo>
                <a:lnTo>
                  <a:pt x="1117282" y="395668"/>
                </a:lnTo>
                <a:lnTo>
                  <a:pt x="948976" y="513017"/>
                </a:lnTo>
                <a:lnTo>
                  <a:pt x="1145286" y="572643"/>
                </a:lnTo>
                <a:lnTo>
                  <a:pt x="948976" y="632270"/>
                </a:lnTo>
                <a:lnTo>
                  <a:pt x="1117282" y="749618"/>
                </a:lnTo>
                <a:lnTo>
                  <a:pt x="912114" y="745617"/>
                </a:lnTo>
                <a:lnTo>
                  <a:pt x="1035939" y="909257"/>
                </a:lnTo>
                <a:lnTo>
                  <a:pt x="842010" y="842010"/>
                </a:lnTo>
                <a:lnTo>
                  <a:pt x="909257" y="1035939"/>
                </a:lnTo>
                <a:lnTo>
                  <a:pt x="745617" y="912114"/>
                </a:lnTo>
                <a:lnTo>
                  <a:pt x="749618" y="1117283"/>
                </a:lnTo>
                <a:lnTo>
                  <a:pt x="632270" y="948976"/>
                </a:lnTo>
                <a:lnTo>
                  <a:pt x="572643" y="1145286"/>
                </a:lnTo>
                <a:lnTo>
                  <a:pt x="513017" y="948976"/>
                </a:lnTo>
                <a:lnTo>
                  <a:pt x="395669" y="1117283"/>
                </a:lnTo>
                <a:lnTo>
                  <a:pt x="399669" y="912114"/>
                </a:lnTo>
                <a:lnTo>
                  <a:pt x="236030" y="1035939"/>
                </a:lnTo>
                <a:lnTo>
                  <a:pt x="303181" y="842010"/>
                </a:lnTo>
                <a:lnTo>
                  <a:pt x="109347" y="909257"/>
                </a:lnTo>
                <a:lnTo>
                  <a:pt x="233172" y="745617"/>
                </a:lnTo>
                <a:lnTo>
                  <a:pt x="28004" y="749618"/>
                </a:lnTo>
                <a:lnTo>
                  <a:pt x="196311" y="632270"/>
                </a:lnTo>
                <a:lnTo>
                  <a:pt x="0" y="572643"/>
                </a:lnTo>
                <a:lnTo>
                  <a:pt x="196311" y="513017"/>
                </a:lnTo>
                <a:lnTo>
                  <a:pt x="28004" y="395668"/>
                </a:lnTo>
                <a:lnTo>
                  <a:pt x="233172" y="399669"/>
                </a:lnTo>
                <a:lnTo>
                  <a:pt x="109347" y="236030"/>
                </a:lnTo>
                <a:lnTo>
                  <a:pt x="303181" y="303276"/>
                </a:lnTo>
                <a:lnTo>
                  <a:pt x="236030" y="109347"/>
                </a:lnTo>
                <a:lnTo>
                  <a:pt x="399669" y="233172"/>
                </a:lnTo>
                <a:lnTo>
                  <a:pt x="395669" y="28004"/>
                </a:lnTo>
                <a:lnTo>
                  <a:pt x="513017" y="196310"/>
                </a:lnTo>
                <a:lnTo>
                  <a:pt x="572643" y="0"/>
                </a:lnTo>
                <a:close/>
              </a:path>
            </a:pathLst>
          </a:custGeom>
          <a:solidFill>
            <a:srgbClr val="F479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pic>
        <p:nvPicPr>
          <p:cNvPr id="374" name="Google Shape;374;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74714" y="4502425"/>
            <a:ext cx="576887" cy="555600"/>
          </a:xfrm>
          <a:prstGeom prst="rect">
            <a:avLst/>
          </a:prstGeom>
          <a:noFill/>
          <a:ln>
            <a:noFill/>
          </a:ln>
        </p:spPr>
      </p:pic>
      <p:pic>
        <p:nvPicPr>
          <p:cNvPr id="375" name="Google Shape;375;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9825" y="3422850"/>
            <a:ext cx="4408827" cy="1543525"/>
          </a:xfrm>
          <a:prstGeom prst="rect">
            <a:avLst/>
          </a:prstGeom>
          <a:noFill/>
          <a:ln>
            <a:noFill/>
          </a:ln>
        </p:spPr>
      </p:pic>
      <p:sp>
        <p:nvSpPr>
          <p:cNvPr id="376" name="Google Shape;376;p16"/>
          <p:cNvSpPr txBox="1"/>
          <p:nvPr/>
        </p:nvSpPr>
        <p:spPr>
          <a:xfrm>
            <a:off x="2309525" y="2065750"/>
            <a:ext cx="217500" cy="144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5100"/>
              <a:buFont typeface="Arial"/>
              <a:buNone/>
            </a:pPr>
            <a:r>
              <a:rPr lang="nl" sz="900" b="0" i="0" u="none" strike="noStrike" cap="none">
                <a:solidFill>
                  <a:schemeClr val="dk1"/>
                </a:solidFill>
                <a:latin typeface="Poppins ExtraBold"/>
                <a:ea typeface="Poppins ExtraBold"/>
                <a:cs typeface="Poppins ExtraBold"/>
                <a:sym typeface="Poppins ExtraBold"/>
              </a:rPr>
              <a:t>1</a:t>
            </a:r>
            <a:endParaRPr sz="900" b="0" i="0" u="none" strike="noStrike" cap="none">
              <a:solidFill>
                <a:schemeClr val="dk1"/>
              </a:solidFill>
              <a:latin typeface="Poppins ExtraBold"/>
              <a:ea typeface="Poppins ExtraBold"/>
              <a:cs typeface="Poppins ExtraBold"/>
              <a:sym typeface="Poppins ExtraBold"/>
            </a:endParaRPr>
          </a:p>
        </p:txBody>
      </p:sp>
      <p:sp>
        <p:nvSpPr>
          <p:cNvPr id="377" name="Google Shape;377;p16"/>
          <p:cNvSpPr txBox="1"/>
          <p:nvPr/>
        </p:nvSpPr>
        <p:spPr>
          <a:xfrm>
            <a:off x="4547525" y="814625"/>
            <a:ext cx="217500" cy="144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5100"/>
              <a:buFont typeface="Arial"/>
              <a:buNone/>
            </a:pPr>
            <a:r>
              <a:rPr lang="nl" sz="900" b="0" i="0" u="none" strike="noStrike" cap="none">
                <a:solidFill>
                  <a:schemeClr val="dk1"/>
                </a:solidFill>
                <a:latin typeface="Poppins ExtraBold"/>
                <a:ea typeface="Poppins ExtraBold"/>
                <a:cs typeface="Poppins ExtraBold"/>
                <a:sym typeface="Poppins ExtraBold"/>
              </a:rPr>
              <a:t>2</a:t>
            </a:r>
            <a:endParaRPr sz="900" b="0" i="0" u="none" strike="noStrike" cap="none">
              <a:solidFill>
                <a:schemeClr val="dk1"/>
              </a:solidFill>
              <a:latin typeface="Poppins ExtraBold"/>
              <a:ea typeface="Poppins ExtraBold"/>
              <a:cs typeface="Poppins ExtraBold"/>
              <a:sym typeface="Poppins ExtraBold"/>
            </a:endParaRPr>
          </a:p>
        </p:txBody>
      </p:sp>
      <p:sp>
        <p:nvSpPr>
          <p:cNvPr id="378" name="Google Shape;378;p16"/>
          <p:cNvSpPr txBox="1"/>
          <p:nvPr/>
        </p:nvSpPr>
        <p:spPr>
          <a:xfrm>
            <a:off x="5982075" y="1342825"/>
            <a:ext cx="217500" cy="144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5100"/>
              <a:buFont typeface="Arial"/>
              <a:buNone/>
            </a:pPr>
            <a:r>
              <a:rPr lang="nl" sz="900" b="0" i="0" u="none" strike="noStrike" cap="none">
                <a:solidFill>
                  <a:schemeClr val="dk1"/>
                </a:solidFill>
                <a:latin typeface="Poppins ExtraBold"/>
                <a:ea typeface="Poppins ExtraBold"/>
                <a:cs typeface="Poppins ExtraBold"/>
                <a:sym typeface="Poppins ExtraBold"/>
              </a:rPr>
              <a:t>3</a:t>
            </a:r>
            <a:endParaRPr sz="900" b="0" i="0" u="none" strike="noStrike" cap="none">
              <a:solidFill>
                <a:schemeClr val="dk1"/>
              </a:solidFill>
              <a:latin typeface="Poppins ExtraBold"/>
              <a:ea typeface="Poppins ExtraBold"/>
              <a:cs typeface="Poppins ExtraBold"/>
              <a:sym typeface="Poppins ExtraBold"/>
            </a:endParaRPr>
          </a:p>
        </p:txBody>
      </p:sp>
      <p:sp>
        <p:nvSpPr>
          <p:cNvPr id="379" name="Google Shape;379;p16"/>
          <p:cNvSpPr txBox="1"/>
          <p:nvPr/>
        </p:nvSpPr>
        <p:spPr>
          <a:xfrm>
            <a:off x="5470763" y="2503375"/>
            <a:ext cx="217500" cy="144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5100"/>
              <a:buFont typeface="Arial"/>
              <a:buNone/>
            </a:pPr>
            <a:r>
              <a:rPr lang="nl" sz="900" b="0" i="0" u="none" strike="noStrike" cap="none">
                <a:solidFill>
                  <a:schemeClr val="dk1"/>
                </a:solidFill>
                <a:latin typeface="Poppins ExtraBold"/>
                <a:ea typeface="Poppins ExtraBold"/>
                <a:cs typeface="Poppins ExtraBold"/>
                <a:sym typeface="Poppins ExtraBold"/>
              </a:rPr>
              <a:t>4</a:t>
            </a:r>
            <a:endParaRPr sz="900" b="0" i="0" u="none" strike="noStrike" cap="none">
              <a:solidFill>
                <a:schemeClr val="dk1"/>
              </a:solidFill>
              <a:latin typeface="Poppins ExtraBold"/>
              <a:ea typeface="Poppins ExtraBold"/>
              <a:cs typeface="Poppins ExtraBold"/>
              <a:sym typeface="Poppins ExtraBold"/>
            </a:endParaRPr>
          </a:p>
        </p:txBody>
      </p:sp>
      <p:sp>
        <p:nvSpPr>
          <p:cNvPr id="380" name="Google Shape;380;p16"/>
          <p:cNvSpPr txBox="1"/>
          <p:nvPr/>
        </p:nvSpPr>
        <p:spPr>
          <a:xfrm>
            <a:off x="6691450" y="3673050"/>
            <a:ext cx="217500" cy="144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5100"/>
              <a:buFont typeface="Arial"/>
              <a:buNone/>
            </a:pPr>
            <a:r>
              <a:rPr lang="nl" sz="900" b="0" i="0" u="none" strike="noStrike" cap="none">
                <a:solidFill>
                  <a:schemeClr val="dk1"/>
                </a:solidFill>
                <a:latin typeface="Poppins ExtraBold"/>
                <a:ea typeface="Poppins ExtraBold"/>
                <a:cs typeface="Poppins ExtraBold"/>
                <a:sym typeface="Poppins ExtraBold"/>
              </a:rPr>
              <a:t>5</a:t>
            </a:r>
            <a:endParaRPr sz="900" b="0" i="0" u="none" strike="noStrike" cap="none">
              <a:solidFill>
                <a:schemeClr val="dk1"/>
              </a:solidFill>
              <a:latin typeface="Poppins ExtraBold"/>
              <a:ea typeface="Poppins ExtraBold"/>
              <a:cs typeface="Poppins ExtraBold"/>
              <a:sym typeface="Poppins ExtraBold"/>
            </a:endParaRPr>
          </a:p>
        </p:txBody>
      </p:sp>
      <p:sp>
        <p:nvSpPr>
          <p:cNvPr id="381" name="Google Shape;381;p16"/>
          <p:cNvSpPr txBox="1"/>
          <p:nvPr/>
        </p:nvSpPr>
        <p:spPr>
          <a:xfrm>
            <a:off x="8127275" y="2977850"/>
            <a:ext cx="172200" cy="144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5100"/>
              <a:buFont typeface="Arial"/>
              <a:buNone/>
            </a:pPr>
            <a:r>
              <a:rPr lang="nl" sz="900" b="0" i="0" u="none" strike="noStrike" cap="none">
                <a:solidFill>
                  <a:schemeClr val="dk1"/>
                </a:solidFill>
                <a:latin typeface="Poppins ExtraBold"/>
                <a:ea typeface="Poppins ExtraBold"/>
                <a:cs typeface="Poppins ExtraBold"/>
                <a:sym typeface="Poppins ExtraBold"/>
              </a:rPr>
              <a:t>6</a:t>
            </a:r>
            <a:endParaRPr sz="900" b="0" i="0" u="none" strike="noStrike" cap="none">
              <a:solidFill>
                <a:schemeClr val="dk1"/>
              </a:solidFill>
              <a:latin typeface="Poppins ExtraBold"/>
              <a:ea typeface="Poppins ExtraBold"/>
              <a:cs typeface="Poppins ExtraBold"/>
              <a:sym typeface="Poppins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00500" y="0"/>
            <a:ext cx="5143501" cy="5143501"/>
          </a:xfrm>
          <a:prstGeom prst="rect">
            <a:avLst/>
          </a:prstGeom>
          <a:noFill/>
          <a:ln>
            <a:noFill/>
          </a:ln>
        </p:spPr>
      </p:pic>
      <p:sp>
        <p:nvSpPr>
          <p:cNvPr id="387" name="Google Shape;387;p18"/>
          <p:cNvSpPr txBox="1"/>
          <p:nvPr/>
        </p:nvSpPr>
        <p:spPr>
          <a:xfrm>
            <a:off x="290375" y="2515899"/>
            <a:ext cx="3519600" cy="25962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SzPts val="1100"/>
              <a:buFont typeface="Arial"/>
              <a:buNone/>
            </a:pPr>
            <a:br>
              <a:rPr lang="nl" sz="1100" b="0" i="0" u="none" strike="noStrike" cap="none">
                <a:solidFill>
                  <a:srgbClr val="3F3C3E"/>
                </a:solidFill>
                <a:latin typeface="Poppins Light"/>
                <a:ea typeface="Poppins Light"/>
                <a:cs typeface="Poppins Light"/>
                <a:sym typeface="Poppins Light"/>
              </a:rPr>
            </a:br>
            <a:endParaRPr sz="1100" b="0" i="1" u="none" strike="noStrike" cap="none">
              <a:solidFill>
                <a:srgbClr val="F47920"/>
              </a:solidFill>
              <a:latin typeface="Poppins Medium"/>
              <a:ea typeface="Poppins Medium"/>
              <a:cs typeface="Poppins Medium"/>
              <a:sym typeface="Poppins Medium"/>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rgbClr val="3F3C3E"/>
              </a:solidFill>
              <a:latin typeface="Poppins"/>
              <a:ea typeface="Poppins"/>
              <a:cs typeface="Poppins"/>
              <a:sym typeface="Poppins"/>
            </a:endParaRPr>
          </a:p>
        </p:txBody>
      </p:sp>
      <p:sp>
        <p:nvSpPr>
          <p:cNvPr id="388" name="Google Shape;388;p18"/>
          <p:cNvSpPr txBox="1"/>
          <p:nvPr/>
        </p:nvSpPr>
        <p:spPr>
          <a:xfrm>
            <a:off x="290387" y="686253"/>
            <a:ext cx="3663600" cy="127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300"/>
              <a:buFont typeface="Arial"/>
              <a:buNone/>
            </a:pPr>
            <a:r>
              <a:rPr lang="nl" sz="2300" b="1" i="0" u="none" strike="noStrike" cap="none">
                <a:solidFill>
                  <a:srgbClr val="3F3C3E"/>
                </a:solidFill>
                <a:latin typeface="Poppins"/>
                <a:ea typeface="Poppins"/>
                <a:cs typeface="Poppins"/>
                <a:sym typeface="Poppins"/>
              </a:rPr>
              <a:t>Hoe kan </a:t>
            </a:r>
            <a:r>
              <a:rPr lang="nl" sz="2300" b="1">
                <a:solidFill>
                  <a:srgbClr val="3F3C3E"/>
                </a:solidFill>
                <a:latin typeface="Poppins"/>
                <a:ea typeface="Poppins"/>
                <a:cs typeface="Poppins"/>
                <a:sym typeface="Poppins"/>
              </a:rPr>
              <a:t>je als leerkracht aan de slag met dit thema?</a:t>
            </a:r>
            <a:endParaRPr sz="2300" b="1">
              <a:solidFill>
                <a:srgbClr val="3F3C3E"/>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300"/>
              <a:buFont typeface="Arial"/>
              <a:buNone/>
            </a:pPr>
            <a:endParaRPr sz="2300" b="1">
              <a:solidFill>
                <a:srgbClr val="3F3C3E"/>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300"/>
              <a:buFont typeface="Arial"/>
              <a:buNone/>
            </a:pPr>
            <a:r>
              <a:rPr lang="nl" sz="2100" i="1">
                <a:solidFill>
                  <a:srgbClr val="EC7407"/>
                </a:solidFill>
                <a:latin typeface="Poppins SemiBold"/>
                <a:ea typeface="Poppins SemiBold"/>
                <a:cs typeface="Poppins SemiBold"/>
                <a:sym typeface="Poppins SemiBold"/>
              </a:rPr>
              <a:t>Na de pauze: Wat kan </a:t>
            </a:r>
            <a:endParaRPr sz="2100" i="1">
              <a:solidFill>
                <a:srgbClr val="EC7407"/>
              </a:solidFill>
              <a:latin typeface="Poppins SemiBold"/>
              <a:ea typeface="Poppins SemiBold"/>
              <a:cs typeface="Poppins SemiBold"/>
              <a:sym typeface="Poppins SemiBold"/>
            </a:endParaRPr>
          </a:p>
          <a:p>
            <a:pPr marL="0" marR="0" lvl="0" indent="0" algn="l" rtl="0">
              <a:lnSpc>
                <a:spcPct val="115000"/>
              </a:lnSpc>
              <a:spcBef>
                <a:spcPts val="0"/>
              </a:spcBef>
              <a:spcAft>
                <a:spcPts val="0"/>
              </a:spcAft>
              <a:buClr>
                <a:srgbClr val="000000"/>
              </a:buClr>
              <a:buSzPts val="2300"/>
              <a:buFont typeface="Arial"/>
              <a:buNone/>
            </a:pPr>
            <a:r>
              <a:rPr lang="nl" sz="2100" i="1">
                <a:solidFill>
                  <a:srgbClr val="EC7407"/>
                </a:solidFill>
                <a:latin typeface="Poppins SemiBold"/>
                <a:ea typeface="Poppins SemiBold"/>
                <a:cs typeface="Poppins SemiBold"/>
                <a:sym typeface="Poppins SemiBold"/>
              </a:rPr>
              <a:t>de bibliotheek hierin betekenen? </a:t>
            </a:r>
            <a:endParaRPr sz="2100" i="1" u="none" strike="noStrike" cap="none">
              <a:solidFill>
                <a:srgbClr val="EC7407"/>
              </a:solidFill>
              <a:latin typeface="Poppins SemiBold"/>
              <a:ea typeface="Poppins SemiBold"/>
              <a:cs typeface="Poppins SemiBold"/>
              <a:sym typeface="Poppins SemiBold"/>
            </a:endParaRPr>
          </a:p>
        </p:txBody>
      </p:sp>
      <p:pic>
        <p:nvPicPr>
          <p:cNvPr id="389" name="Google Shape;389;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93671" y="4639154"/>
            <a:ext cx="429700" cy="413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9"/>
          <p:cNvSpPr/>
          <p:nvPr/>
        </p:nvSpPr>
        <p:spPr>
          <a:xfrm rot="2291921">
            <a:off x="2925805" y="810578"/>
            <a:ext cx="2335940" cy="3623573"/>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28575"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395" name="Google Shape;395;p19"/>
          <p:cNvSpPr txBox="1"/>
          <p:nvPr/>
        </p:nvSpPr>
        <p:spPr>
          <a:xfrm>
            <a:off x="5084902" y="589575"/>
            <a:ext cx="1503900" cy="1008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6000"/>
              <a:buFont typeface="Arial"/>
              <a:buNone/>
            </a:pPr>
            <a:r>
              <a:rPr lang="nl" sz="6000" b="1" i="0" u="none" strike="noStrike" cap="none">
                <a:solidFill>
                  <a:srgbClr val="F47920"/>
                </a:solidFill>
                <a:latin typeface="Amatic SC"/>
                <a:ea typeface="Amatic SC"/>
                <a:cs typeface="Amatic SC"/>
                <a:sym typeface="Amatic SC"/>
              </a:rPr>
              <a:t>PAUZE</a:t>
            </a:r>
            <a:endParaRPr sz="6000" b="1" i="0" u="none" strike="noStrike" cap="none">
              <a:solidFill>
                <a:srgbClr val="F47920"/>
              </a:solidFill>
              <a:latin typeface="Amatic SC"/>
              <a:ea typeface="Amatic SC"/>
              <a:cs typeface="Amatic SC"/>
              <a:sym typeface="Amatic S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0"/>
          <p:cNvSpPr txBox="1"/>
          <p:nvPr/>
        </p:nvSpPr>
        <p:spPr>
          <a:xfrm>
            <a:off x="624375" y="1432150"/>
            <a:ext cx="5826300" cy="127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300"/>
              <a:buFont typeface="Arial"/>
              <a:buNone/>
            </a:pPr>
            <a:r>
              <a:rPr lang="nl" sz="2300" b="1" i="0" u="none" strike="noStrike" cap="none">
                <a:solidFill>
                  <a:srgbClr val="3F3C3E"/>
                </a:solidFill>
                <a:latin typeface="Poppins"/>
                <a:ea typeface="Poppins"/>
                <a:cs typeface="Poppins"/>
                <a:sym typeface="Poppins"/>
              </a:rPr>
              <a:t>“Welke tip kun je met de rest delen om praktisch en laagdrempelig aan de slag te gaan met mediabewuste informatievaardigheden?”</a:t>
            </a:r>
            <a:endParaRPr sz="4200" b="1" i="0" u="none" strike="noStrike" cap="none">
              <a:solidFill>
                <a:srgbClr val="3F3C3E"/>
              </a:solidFill>
              <a:latin typeface="Poppins"/>
              <a:ea typeface="Poppins"/>
              <a:cs typeface="Poppins"/>
              <a:sym typeface="Poppins"/>
            </a:endParaRPr>
          </a:p>
        </p:txBody>
      </p:sp>
      <p:pic>
        <p:nvPicPr>
          <p:cNvPr id="401" name="Google Shape;401;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5999827" y="2764050"/>
            <a:ext cx="3028550" cy="2283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1138" y="-228600"/>
            <a:ext cx="8640000" cy="4881600"/>
          </a:xfrm>
          <a:prstGeom prst="rect">
            <a:avLst/>
          </a:prstGeom>
          <a:noFill/>
          <a:ln>
            <a:noFill/>
          </a:ln>
        </p:spPr>
      </p:pic>
      <p:sp>
        <p:nvSpPr>
          <p:cNvPr id="407" name="Google Shape;407;p21"/>
          <p:cNvSpPr txBox="1"/>
          <p:nvPr/>
        </p:nvSpPr>
        <p:spPr>
          <a:xfrm>
            <a:off x="0" y="4148650"/>
            <a:ext cx="9144000" cy="667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3F3C3E"/>
              </a:solidFill>
              <a:latin typeface="Poppins SemiBold"/>
              <a:ea typeface="Poppins SemiBold"/>
              <a:cs typeface="Poppins SemiBold"/>
              <a:sym typeface="Poppins SemiBold"/>
            </a:endParaRPr>
          </a:p>
          <a:p>
            <a:pPr marL="0" marR="0" lvl="0" indent="0" algn="ctr" rtl="0">
              <a:lnSpc>
                <a:spcPct val="115000"/>
              </a:lnSpc>
              <a:spcBef>
                <a:spcPts val="0"/>
              </a:spcBef>
              <a:spcAft>
                <a:spcPts val="0"/>
              </a:spcAft>
              <a:buClr>
                <a:srgbClr val="000000"/>
              </a:buClr>
              <a:buSzPts val="3000"/>
              <a:buFont typeface="Arial"/>
              <a:buNone/>
            </a:pPr>
            <a:r>
              <a:rPr lang="nl" sz="3000">
                <a:solidFill>
                  <a:srgbClr val="3F3C3E"/>
                </a:solidFill>
                <a:latin typeface="Poppins SemiBold"/>
                <a:ea typeface="Poppins SemiBold"/>
                <a:cs typeface="Poppins SemiBold"/>
                <a:sym typeface="Poppins SemiBold"/>
              </a:rPr>
              <a:t>wat doen jullie nu al?</a:t>
            </a:r>
            <a:endParaRPr sz="13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g379e4955800_0_55" title="Titellijst - Mediabewuste informatievaardigheden V3.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14575" y="2658985"/>
            <a:ext cx="3380398" cy="2390293"/>
          </a:xfrm>
          <a:prstGeom prst="rect">
            <a:avLst/>
          </a:prstGeom>
          <a:noFill/>
          <a:ln w="9525" cap="flat" cmpd="sng">
            <a:solidFill>
              <a:srgbClr val="FABD8E"/>
            </a:solidFill>
            <a:prstDash val="solid"/>
            <a:round/>
            <a:headEnd type="none" w="sm" len="sm"/>
            <a:tailEnd type="none" w="sm" len="sm"/>
          </a:ln>
        </p:spPr>
      </p:pic>
      <p:pic>
        <p:nvPicPr>
          <p:cNvPr id="413" name="Google Shape;413;g379e4955800_0_55" title="Titellijst - Mediabewuste informatievaardigheden V32.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14575" y="141025"/>
            <a:ext cx="3379768" cy="2389602"/>
          </a:xfrm>
          <a:prstGeom prst="rect">
            <a:avLst/>
          </a:prstGeom>
          <a:noFill/>
          <a:ln w="9525" cap="flat" cmpd="sng">
            <a:solidFill>
              <a:srgbClr val="FABD8E"/>
            </a:solidFill>
            <a:prstDash val="solid"/>
            <a:round/>
            <a:headEnd type="none" w="sm" len="sm"/>
            <a:tailEnd type="none" w="sm" len="sm"/>
          </a:ln>
        </p:spPr>
      </p:pic>
      <p:pic>
        <p:nvPicPr>
          <p:cNvPr id="414" name="Google Shape;414;g379e4955800_0_55" title="Titellijst - Mediabewuste informatievaardigheden V34.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28632" y="2659676"/>
            <a:ext cx="3379768" cy="2389602"/>
          </a:xfrm>
          <a:prstGeom prst="rect">
            <a:avLst/>
          </a:prstGeom>
          <a:noFill/>
          <a:ln w="9525" cap="flat" cmpd="sng">
            <a:solidFill>
              <a:srgbClr val="FABD8E"/>
            </a:solidFill>
            <a:prstDash val="solid"/>
            <a:round/>
            <a:headEnd type="none" w="sm" len="sm"/>
            <a:tailEnd type="none" w="sm" len="sm"/>
          </a:ln>
        </p:spPr>
      </p:pic>
      <p:pic>
        <p:nvPicPr>
          <p:cNvPr id="415" name="Google Shape;415;g379e4955800_0_55" title="Titellijst - Mediabewuste informatievaardigheden V36.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28632" y="141025"/>
            <a:ext cx="3379768" cy="2389602"/>
          </a:xfrm>
          <a:prstGeom prst="rect">
            <a:avLst/>
          </a:prstGeom>
          <a:noFill/>
          <a:ln w="9525" cap="flat" cmpd="sng">
            <a:solidFill>
              <a:srgbClr val="FABD8E"/>
            </a:solidFill>
            <a:prstDash val="solid"/>
            <a:round/>
            <a:headEnd type="none" w="sm" len="sm"/>
            <a:tailEnd type="none" w="sm" len="sm"/>
          </a:ln>
        </p:spPr>
      </p:pic>
      <p:sp>
        <p:nvSpPr>
          <p:cNvPr id="416" name="Google Shape;416;g379e4955800_0_55"/>
          <p:cNvSpPr txBox="1"/>
          <p:nvPr/>
        </p:nvSpPr>
        <p:spPr>
          <a:xfrm>
            <a:off x="86600" y="141025"/>
            <a:ext cx="3676800" cy="667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3000"/>
              <a:buFont typeface="Arial"/>
              <a:buNone/>
            </a:pPr>
            <a:r>
              <a:rPr lang="nl" sz="2700" b="0" i="0" u="none" strike="noStrike" cap="none">
                <a:solidFill>
                  <a:srgbClr val="3F3C3E"/>
                </a:solidFill>
                <a:latin typeface="Poppins SemiBold"/>
                <a:ea typeface="Poppins SemiBold"/>
                <a:cs typeface="Poppins SemiBold"/>
                <a:sym typeface="Poppins SemiBold"/>
              </a:rPr>
              <a:t>Titellijsten</a:t>
            </a:r>
            <a:endParaRPr sz="2700" b="0" i="0" u="none" strike="noStrike" cap="none">
              <a:solidFill>
                <a:srgbClr val="3F3C3E"/>
              </a:solidFill>
              <a:latin typeface="Poppins SemiBold"/>
              <a:ea typeface="Poppins SemiBold"/>
              <a:cs typeface="Poppins SemiBold"/>
              <a:sym typeface="Poppins SemiBold"/>
            </a:endParaRPr>
          </a:p>
        </p:txBody>
      </p:sp>
      <p:sp>
        <p:nvSpPr>
          <p:cNvPr id="417" name="Google Shape;417;g379e4955800_0_55"/>
          <p:cNvSpPr txBox="1"/>
          <p:nvPr/>
        </p:nvSpPr>
        <p:spPr>
          <a:xfrm>
            <a:off x="86600" y="887849"/>
            <a:ext cx="1928100" cy="41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nl" sz="1000" b="1" i="0" u="none" strike="noStrike" cap="none">
                <a:solidFill>
                  <a:srgbClr val="3F3C3E"/>
                </a:solidFill>
                <a:latin typeface="Poppins"/>
                <a:ea typeface="Poppins"/>
                <a:cs typeface="Poppins"/>
                <a:sym typeface="Poppins"/>
              </a:rPr>
              <a:t>1. Digitale Balans </a:t>
            </a: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nl" sz="1000" b="1" i="0" u="none" strike="noStrike" cap="none">
                <a:solidFill>
                  <a:srgbClr val="3F3C3E"/>
                </a:solidFill>
                <a:latin typeface="Poppins"/>
                <a:ea typeface="Poppins"/>
                <a:cs typeface="Poppins"/>
                <a:sym typeface="Poppins"/>
              </a:rPr>
              <a:t>2. Nieuwswijsheid </a:t>
            </a: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nl" sz="1000" b="1" i="0" u="none" strike="noStrike" cap="none">
                <a:solidFill>
                  <a:srgbClr val="3F3C3E"/>
                </a:solidFill>
                <a:latin typeface="Poppins"/>
                <a:ea typeface="Poppins"/>
                <a:cs typeface="Poppins"/>
                <a:sym typeface="Poppins"/>
              </a:rPr>
              <a:t>3. Online Veiligheid</a:t>
            </a:r>
            <a:r>
              <a:rPr lang="nl" sz="1000" b="0" i="0" u="none" strike="noStrike" cap="none">
                <a:solidFill>
                  <a:srgbClr val="3F3C3E"/>
                </a:solidFill>
                <a:latin typeface="Poppins"/>
                <a:ea typeface="Poppins"/>
                <a:cs typeface="Poppins"/>
                <a:sym typeface="Poppins"/>
              </a:rPr>
              <a:t> </a:t>
            </a: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nl" sz="1000" b="1" i="0" u="none" strike="noStrike" cap="none">
                <a:solidFill>
                  <a:srgbClr val="3F3C3E"/>
                </a:solidFill>
                <a:latin typeface="Poppins"/>
                <a:ea typeface="Poppins"/>
                <a:cs typeface="Poppins"/>
                <a:sym typeface="Poppins"/>
              </a:rPr>
              <a:t>4. Mediaopvoeding </a:t>
            </a: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0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nl" sz="1000" b="1" i="0" u="none" strike="noStrike" cap="none">
                <a:solidFill>
                  <a:srgbClr val="3F3C3E"/>
                </a:solidFill>
                <a:latin typeface="Poppins"/>
                <a:ea typeface="Poppins"/>
                <a:cs typeface="Poppins"/>
                <a:sym typeface="Poppins"/>
              </a:rPr>
              <a:t>5. Gaming</a:t>
            </a:r>
            <a:endParaRPr sz="1000" b="1"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000" b="1"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nl" sz="1000" b="1" i="0" u="none" strike="noStrike" cap="none">
                <a:solidFill>
                  <a:srgbClr val="3F3C3E"/>
                </a:solidFill>
                <a:latin typeface="Poppins"/>
                <a:ea typeface="Poppins"/>
                <a:cs typeface="Poppins"/>
                <a:sym typeface="Poppins"/>
              </a:rPr>
              <a:t>6. Digitale Media</a:t>
            </a:r>
            <a:br>
              <a:rPr lang="nl" sz="1000" b="1" i="0" u="none" strike="noStrike" cap="none">
                <a:solidFill>
                  <a:srgbClr val="3F3C3E"/>
                </a:solidFill>
                <a:latin typeface="Poppins"/>
                <a:ea typeface="Poppins"/>
                <a:cs typeface="Poppins"/>
                <a:sym typeface="Poppins"/>
              </a:rPr>
            </a:br>
            <a:br>
              <a:rPr lang="nl" sz="1000" b="1" i="0" u="none" strike="noStrike" cap="none">
                <a:solidFill>
                  <a:srgbClr val="3F3C3E"/>
                </a:solidFill>
                <a:latin typeface="Poppins"/>
                <a:ea typeface="Poppins"/>
                <a:cs typeface="Poppins"/>
                <a:sym typeface="Poppins"/>
              </a:rPr>
            </a:br>
            <a:r>
              <a:rPr lang="nl" sz="1000" b="1" i="0" u="none" strike="noStrike" cap="none">
                <a:solidFill>
                  <a:srgbClr val="3F3C3E"/>
                </a:solidFill>
                <a:latin typeface="Poppins"/>
                <a:ea typeface="Poppins"/>
                <a:cs typeface="Poppins"/>
                <a:sym typeface="Poppins"/>
              </a:rPr>
              <a:t>7. Technologie </a:t>
            </a:r>
            <a:r>
              <a:rPr lang="nl" sz="600" b="0" i="0" u="none" strike="noStrike" cap="none">
                <a:solidFill>
                  <a:srgbClr val="3F3C3E"/>
                </a:solidFill>
                <a:latin typeface="Poppins"/>
                <a:ea typeface="Poppins"/>
                <a:cs typeface="Poppins"/>
                <a:sym typeface="Poppins"/>
              </a:rPr>
              <a:t>(binnenkort online)</a:t>
            </a:r>
            <a:br>
              <a:rPr lang="nl" sz="600" b="0" i="0" u="none" strike="noStrike" cap="none">
                <a:solidFill>
                  <a:srgbClr val="3F3C3E"/>
                </a:solidFill>
                <a:latin typeface="Poppins"/>
                <a:ea typeface="Poppins"/>
                <a:cs typeface="Poppins"/>
                <a:sym typeface="Poppins"/>
              </a:rPr>
            </a:br>
            <a:br>
              <a:rPr lang="nl" sz="600" b="0" i="0" u="none" strike="noStrike" cap="none">
                <a:solidFill>
                  <a:srgbClr val="3F3C3E"/>
                </a:solidFill>
                <a:latin typeface="Poppins"/>
                <a:ea typeface="Poppins"/>
                <a:cs typeface="Poppins"/>
                <a:sym typeface="Poppins"/>
              </a:rPr>
            </a:br>
            <a:endParaRPr sz="600" b="0" i="0" u="none" strike="noStrike" cap="none">
              <a:solidFill>
                <a:srgbClr val="3F3C3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nl" sz="1000" b="0" i="0" u="none" strike="noStrike" cap="none">
                <a:solidFill>
                  <a:srgbClr val="3F3C3E"/>
                </a:solidFill>
                <a:latin typeface="Poppins"/>
                <a:ea typeface="Poppins"/>
                <a:cs typeface="Poppins"/>
                <a:sym typeface="Poppins"/>
              </a:rPr>
              <a:t>Alle titellijsten zijn terug te vinden in het </a:t>
            </a:r>
            <a:r>
              <a:rPr lang="nl" sz="1000" b="0" i="1" u="none" strike="noStrike" cap="none">
                <a:solidFill>
                  <a:srgbClr val="3F3C3E"/>
                </a:solidFill>
                <a:latin typeface="Poppins"/>
                <a:ea typeface="Poppins"/>
                <a:cs typeface="Poppins"/>
                <a:sym typeface="Poppins"/>
              </a:rPr>
              <a:t>‘Basispakket Mediawijsheid’</a:t>
            </a:r>
            <a:r>
              <a:rPr lang="nl" sz="1000" b="0" i="0" u="none" strike="noStrike" cap="none">
                <a:solidFill>
                  <a:srgbClr val="3F3C3E"/>
                </a:solidFill>
                <a:latin typeface="Poppins"/>
                <a:ea typeface="Poppins"/>
                <a:cs typeface="Poppins"/>
                <a:sym typeface="Poppins"/>
              </a:rPr>
              <a:t>.</a:t>
            </a:r>
            <a:endParaRPr sz="1000" b="0" i="0" u="none" strike="noStrike" cap="none">
              <a:solidFill>
                <a:srgbClr val="3F3C3E"/>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70800" y="1237425"/>
            <a:ext cx="4096502" cy="3606774"/>
          </a:xfrm>
          <a:prstGeom prst="rect">
            <a:avLst/>
          </a:prstGeom>
          <a:noFill/>
          <a:ln>
            <a:noFill/>
          </a:ln>
        </p:spPr>
      </p:pic>
      <p:sp>
        <p:nvSpPr>
          <p:cNvPr id="66" name="Google Shape;66;p2"/>
          <p:cNvSpPr txBox="1"/>
          <p:nvPr/>
        </p:nvSpPr>
        <p:spPr>
          <a:xfrm>
            <a:off x="911100" y="162375"/>
            <a:ext cx="7160700" cy="1948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2000"/>
              <a:buFont typeface="Arial"/>
              <a:buNone/>
            </a:pPr>
            <a:r>
              <a:rPr lang="nl" sz="2000" b="0" i="0" u="none" strike="noStrike" cap="none">
                <a:solidFill>
                  <a:srgbClr val="3F3C3E"/>
                </a:solidFill>
                <a:latin typeface="Poppins SemiBold"/>
                <a:ea typeface="Poppins SemiBold"/>
                <a:cs typeface="Poppins SemiBold"/>
                <a:sym typeface="Poppins SemiBold"/>
              </a:rPr>
              <a:t>Welkom bij de</a:t>
            </a:r>
            <a:r>
              <a:rPr lang="nl" sz="2000" b="0" i="0" u="none" strike="noStrike" cap="none">
                <a:solidFill>
                  <a:srgbClr val="F4A45B"/>
                </a:solidFill>
                <a:latin typeface="Poppins SemiBold"/>
                <a:ea typeface="Poppins SemiBold"/>
                <a:cs typeface="Poppins SemiBold"/>
                <a:sym typeface="Poppins SemiBold"/>
              </a:rPr>
              <a:t> inspiratiesessie</a:t>
            </a:r>
            <a:br>
              <a:rPr lang="nl" sz="1300" b="0" i="0" u="none" strike="noStrike" cap="none">
                <a:solidFill>
                  <a:srgbClr val="3F3C3E"/>
                </a:solidFill>
                <a:latin typeface="Poppins SemiBold"/>
                <a:ea typeface="Poppins SemiBold"/>
                <a:cs typeface="Poppins SemiBold"/>
                <a:sym typeface="Poppins SemiBold"/>
              </a:rPr>
            </a:br>
            <a:r>
              <a:rPr lang="nl" sz="2700" b="0" i="0" u="none" strike="noStrike" cap="none">
                <a:solidFill>
                  <a:srgbClr val="EC7407"/>
                </a:solidFill>
                <a:latin typeface="Poppins SemiBold"/>
                <a:ea typeface="Poppins SemiBold"/>
                <a:cs typeface="Poppins SemiBold"/>
                <a:sym typeface="Poppins SemiBold"/>
              </a:rPr>
              <a:t>Mediabewuste informatievaardigheden</a:t>
            </a:r>
            <a:endParaRPr sz="1900" b="0" i="1" u="none" strike="noStrike" cap="none">
              <a:solidFill>
                <a:srgbClr val="F4A45B"/>
              </a:solidFill>
              <a:latin typeface="Poppins SemiBold"/>
              <a:ea typeface="Poppins SemiBold"/>
              <a:cs typeface="Poppins SemiBold"/>
              <a:sym typeface="Poppins SemiBold"/>
            </a:endParaRPr>
          </a:p>
        </p:txBody>
      </p:sp>
      <p:pic>
        <p:nvPicPr>
          <p:cNvPr id="67" name="Google Shape;67;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21425" y="3984375"/>
            <a:ext cx="669900" cy="731400"/>
          </a:xfrm>
          <a:prstGeom prst="ellipse">
            <a:avLst/>
          </a:prstGeom>
          <a:noFill/>
          <a:ln>
            <a:noFill/>
          </a:ln>
        </p:spPr>
      </p:pic>
      <p:pic>
        <p:nvPicPr>
          <p:cNvPr id="68" name="Google Shape;68;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91365" y="3984375"/>
            <a:ext cx="795361" cy="731325"/>
          </a:xfrm>
          <a:prstGeom prst="rect">
            <a:avLst/>
          </a:prstGeom>
          <a:noFill/>
          <a:ln>
            <a:noFill/>
          </a:ln>
        </p:spPr>
      </p:pic>
      <p:pic>
        <p:nvPicPr>
          <p:cNvPr id="69" name="Google Shape;69;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94401" y="3984375"/>
            <a:ext cx="795361" cy="731325"/>
          </a:xfrm>
          <a:prstGeom prst="rect">
            <a:avLst/>
          </a:prstGeom>
          <a:noFill/>
          <a:ln>
            <a:noFill/>
          </a:ln>
        </p:spPr>
      </p:pic>
      <p:pic>
        <p:nvPicPr>
          <p:cNvPr id="70" name="Google Shape;70;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89763" y="3984375"/>
            <a:ext cx="795361" cy="731325"/>
          </a:xfrm>
          <a:prstGeom prst="rect">
            <a:avLst/>
          </a:prstGeom>
          <a:noFill/>
          <a:ln>
            <a:noFill/>
          </a:ln>
        </p:spPr>
      </p:pic>
      <p:pic>
        <p:nvPicPr>
          <p:cNvPr id="71" name="Google Shape;71;p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85575" y="4175391"/>
            <a:ext cx="403738" cy="389310"/>
          </a:xfrm>
          <a:prstGeom prst="rect">
            <a:avLst/>
          </a:prstGeom>
          <a:noFill/>
          <a:ln>
            <a:noFill/>
          </a:ln>
        </p:spPr>
      </p:pic>
      <p:pic>
        <p:nvPicPr>
          <p:cNvPr id="72" name="Google Shape;72;p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41785" y="4175391"/>
            <a:ext cx="356808" cy="389309"/>
          </a:xfrm>
          <a:prstGeom prst="rect">
            <a:avLst/>
          </a:prstGeom>
          <a:noFill/>
          <a:ln>
            <a:noFill/>
          </a:ln>
        </p:spPr>
      </p:pic>
      <p:sp>
        <p:nvSpPr>
          <p:cNvPr id="73" name="Google Shape;73;p2"/>
          <p:cNvSpPr/>
          <p:nvPr/>
        </p:nvSpPr>
        <p:spPr>
          <a:xfrm>
            <a:off x="4853212" y="4091249"/>
            <a:ext cx="545100" cy="550800"/>
          </a:xfrm>
          <a:prstGeom prst="ellipse">
            <a:avLst/>
          </a:prstGeom>
          <a:solidFill>
            <a:srgbClr val="E533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 name="Google Shape;74;p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895464" y="4244931"/>
            <a:ext cx="460678" cy="249020"/>
          </a:xfrm>
          <a:prstGeom prst="rect">
            <a:avLst/>
          </a:prstGeom>
          <a:noFill/>
          <a:ln>
            <a:noFill/>
          </a:ln>
        </p:spPr>
      </p:pic>
      <p:pic>
        <p:nvPicPr>
          <p:cNvPr id="75" name="Google Shape;75;p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495700" y="4235619"/>
            <a:ext cx="449217" cy="275736"/>
          </a:xfrm>
          <a:prstGeom prst="rect">
            <a:avLst/>
          </a:prstGeom>
          <a:noFill/>
          <a:ln>
            <a:noFill/>
          </a:ln>
        </p:spPr>
      </p:pic>
      <p:sp>
        <p:nvSpPr>
          <p:cNvPr id="76" name="Google Shape;76;p2"/>
          <p:cNvSpPr txBox="1"/>
          <p:nvPr/>
        </p:nvSpPr>
        <p:spPr>
          <a:xfrm>
            <a:off x="4775675" y="4715700"/>
            <a:ext cx="33348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1000"/>
              <a:buFont typeface="Arial"/>
              <a:buNone/>
            </a:pPr>
            <a:r>
              <a:rPr lang="nl" sz="1000" b="0" i="1" u="none" strike="noStrike" cap="none">
                <a:solidFill>
                  <a:srgbClr val="3F3C3E"/>
                </a:solidFill>
                <a:latin typeface="Poppins"/>
                <a:ea typeface="Poppins"/>
                <a:cs typeface="Poppins"/>
                <a:sym typeface="Poppins"/>
              </a:rPr>
              <a:t>door: voeg organisatie of naam school in</a:t>
            </a:r>
            <a:endParaRPr sz="1000" b="0" i="1" u="none" strike="noStrike" cap="none">
              <a:solidFill>
                <a:srgbClr val="3F3C3E"/>
              </a:solidFill>
              <a:latin typeface="Poppins"/>
              <a:ea typeface="Poppins"/>
              <a:cs typeface="Poppins"/>
              <a:sym typeface="Poppins"/>
            </a:endParaRPr>
          </a:p>
        </p:txBody>
      </p:sp>
      <p:cxnSp>
        <p:nvCxnSpPr>
          <p:cNvPr id="77" name="Google Shape;77;p2"/>
          <p:cNvCxnSpPr/>
          <p:nvPr/>
        </p:nvCxnSpPr>
        <p:spPr>
          <a:xfrm>
            <a:off x="3547525" y="4772150"/>
            <a:ext cx="4606200" cy="0"/>
          </a:xfrm>
          <a:prstGeom prst="straightConnector1">
            <a:avLst/>
          </a:prstGeom>
          <a:noFill/>
          <a:ln w="19050" cap="flat" cmpd="sng">
            <a:solidFill>
              <a:schemeClr val="dk2"/>
            </a:solidFill>
            <a:prstDash val="solid"/>
            <a:round/>
            <a:headEnd type="none" w="sm" len="sm"/>
            <a:tailEnd type="none" w="sm" len="sm"/>
          </a:ln>
        </p:spPr>
      </p:cxnSp>
      <p:sp>
        <p:nvSpPr>
          <p:cNvPr id="78" name="Google Shape;78;p2"/>
          <p:cNvSpPr txBox="1"/>
          <p:nvPr/>
        </p:nvSpPr>
        <p:spPr>
          <a:xfrm>
            <a:off x="787775" y="4715700"/>
            <a:ext cx="39879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1000"/>
              <a:buFont typeface="Arial"/>
              <a:buNone/>
            </a:pPr>
            <a:r>
              <a:rPr lang="nl" sz="1000" b="0" i="1" u="none" strike="noStrike" cap="none">
                <a:solidFill>
                  <a:srgbClr val="3F3C3E"/>
                </a:solidFill>
                <a:latin typeface="Poppins"/>
                <a:ea typeface="Poppins"/>
                <a:cs typeface="Poppins"/>
                <a:sym typeface="Poppins"/>
              </a:rPr>
              <a:t>voeg datum in</a:t>
            </a:r>
            <a:endParaRPr sz="1000" b="0" i="1" u="none" strike="noStrike" cap="none">
              <a:solidFill>
                <a:srgbClr val="3F3C3E"/>
              </a:solidFill>
              <a:latin typeface="Poppins"/>
              <a:ea typeface="Poppins"/>
              <a:cs typeface="Poppins"/>
              <a:sym typeface="Poppins"/>
            </a:endParaRPr>
          </a:p>
        </p:txBody>
      </p:sp>
      <p:sp>
        <p:nvSpPr>
          <p:cNvPr id="79" name="Google Shape;79;p2"/>
          <p:cNvSpPr txBox="1"/>
          <p:nvPr/>
        </p:nvSpPr>
        <p:spPr>
          <a:xfrm>
            <a:off x="5415500" y="1650325"/>
            <a:ext cx="2469600" cy="24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g379e4955800_0_36" title="Scherm­afbeelding 2025-08-30 om 19.03.58.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2925" y="689074"/>
            <a:ext cx="5034772" cy="3363074"/>
          </a:xfrm>
          <a:prstGeom prst="rect">
            <a:avLst/>
          </a:prstGeom>
          <a:noFill/>
          <a:ln>
            <a:noFill/>
          </a:ln>
        </p:spPr>
      </p:pic>
      <p:pic>
        <p:nvPicPr>
          <p:cNvPr id="423" name="Google Shape;423;g379e4955800_0_36" title="BiebMissie - Flyer - V1.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31075" y="159171"/>
            <a:ext cx="1597201" cy="2259253"/>
          </a:xfrm>
          <a:prstGeom prst="rect">
            <a:avLst/>
          </a:prstGeom>
          <a:noFill/>
          <a:ln w="9525" cap="flat" cmpd="sng">
            <a:solidFill>
              <a:srgbClr val="FABD8E"/>
            </a:solidFill>
            <a:prstDash val="solid"/>
            <a:round/>
            <a:headEnd type="none" w="sm" len="sm"/>
            <a:tailEnd type="none" w="sm" len="sm"/>
          </a:ln>
        </p:spPr>
      </p:pic>
      <p:pic>
        <p:nvPicPr>
          <p:cNvPr id="424" name="Google Shape;424;g379e4955800_0_36" title="BiebMissie - Flyer - V12.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76568" y="159175"/>
            <a:ext cx="1597201" cy="2259248"/>
          </a:xfrm>
          <a:prstGeom prst="rect">
            <a:avLst/>
          </a:prstGeom>
          <a:noFill/>
          <a:ln w="9525" cap="flat" cmpd="sng">
            <a:solidFill>
              <a:srgbClr val="FABD8E"/>
            </a:solidFill>
            <a:prstDash val="solid"/>
            <a:round/>
            <a:headEnd type="none" w="sm" len="sm"/>
            <a:tailEnd type="none" w="sm" len="sm"/>
          </a:ln>
        </p:spPr>
      </p:pic>
      <p:pic>
        <p:nvPicPr>
          <p:cNvPr id="425" name="Google Shape;425;g379e4955800_0_36" title="BiebMissie - Flyer - V110.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76575" y="2570825"/>
            <a:ext cx="1597201" cy="2259266"/>
          </a:xfrm>
          <a:prstGeom prst="rect">
            <a:avLst/>
          </a:prstGeom>
          <a:noFill/>
          <a:ln w="9525" cap="flat" cmpd="sng">
            <a:solidFill>
              <a:srgbClr val="FABD8E"/>
            </a:solidFill>
            <a:prstDash val="solid"/>
            <a:round/>
            <a:headEnd type="none" w="sm" len="sm"/>
            <a:tailEnd type="none" w="sm" len="sm"/>
          </a:ln>
        </p:spPr>
      </p:pic>
      <p:pic>
        <p:nvPicPr>
          <p:cNvPr id="426" name="Google Shape;426;g379e4955800_0_36" title="BiebMissie - Flyer - V19.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231075" y="2570825"/>
            <a:ext cx="1597201" cy="2259266"/>
          </a:xfrm>
          <a:prstGeom prst="rect">
            <a:avLst/>
          </a:prstGeom>
          <a:noFill/>
          <a:ln w="9525" cap="flat" cmpd="sng">
            <a:solidFill>
              <a:srgbClr val="FABD8E"/>
            </a:solidFill>
            <a:prstDash val="solid"/>
            <a:round/>
            <a:headEnd type="none" w="sm" len="sm"/>
            <a:tailEnd type="none" w="sm" len="sm"/>
          </a:ln>
        </p:spPr>
      </p:pic>
      <p:pic>
        <p:nvPicPr>
          <p:cNvPr id="427" name="Google Shape;427;g379e4955800_0_36" title="icn_logo_full.42ff82e6.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10434">
            <a:off x="4115375" y="621502"/>
            <a:ext cx="1448048" cy="767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22" descr="Van 9 t/m 17 november 2023 strijden duizenden klassen tijdens de Week van de Mediawijsheid om de titel ‘Meest mediawijze klas van Nederland’. Gaat jouw klas er met de winst vandoor? En met welke ThemaMissies gaan jullie daarna aan de slag? Schrijf je gratis in via mediamasters.nl." title="MediaMasters - samen mediawijs in de klas">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000" y="-304800"/>
            <a:ext cx="8640000" cy="4883656"/>
          </a:xfrm>
          <a:prstGeom prst="rect">
            <a:avLst/>
          </a:prstGeom>
          <a:noFill/>
          <a:ln>
            <a:noFill/>
          </a:ln>
        </p:spPr>
      </p:pic>
      <p:sp>
        <p:nvSpPr>
          <p:cNvPr id="438" name="Google Shape;438;p23"/>
          <p:cNvSpPr txBox="1"/>
          <p:nvPr/>
        </p:nvSpPr>
        <p:spPr>
          <a:xfrm>
            <a:off x="0" y="4148650"/>
            <a:ext cx="9144000" cy="667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3F3C3E"/>
              </a:solidFill>
              <a:latin typeface="Poppins SemiBold"/>
              <a:ea typeface="Poppins SemiBold"/>
              <a:cs typeface="Poppins SemiBold"/>
              <a:sym typeface="Poppins SemiBold"/>
            </a:endParaRPr>
          </a:p>
          <a:p>
            <a:pPr marL="0" marR="0" lvl="0" indent="0" algn="ctr" rtl="0">
              <a:lnSpc>
                <a:spcPct val="115000"/>
              </a:lnSpc>
              <a:spcBef>
                <a:spcPts val="0"/>
              </a:spcBef>
              <a:spcAft>
                <a:spcPts val="0"/>
              </a:spcAft>
              <a:buClr>
                <a:srgbClr val="000000"/>
              </a:buClr>
              <a:buSzPts val="3000"/>
              <a:buFont typeface="Arial"/>
              <a:buNone/>
            </a:pPr>
            <a:r>
              <a:rPr lang="nl" sz="3000" b="0" i="0" u="none" strike="noStrike" cap="none">
                <a:solidFill>
                  <a:srgbClr val="3F3C3E"/>
                </a:solidFill>
                <a:latin typeface="Poppins SemiBold"/>
                <a:ea typeface="Poppins SemiBold"/>
                <a:cs typeface="Poppins SemiBold"/>
                <a:sym typeface="Poppins SemiBold"/>
              </a:rPr>
              <a:t>een campagne PO</a:t>
            </a:r>
            <a:r>
              <a:rPr lang="nl" sz="1300" b="0" i="0" u="none" strike="noStrike" cap="none">
                <a:solidFill>
                  <a:srgbClr val="3F3C3E"/>
                </a:solidFill>
                <a:latin typeface="Poppins SemiBold"/>
                <a:ea typeface="Poppins SemiBold"/>
                <a:cs typeface="Poppins SemiBold"/>
                <a:sym typeface="Poppins SemiBold"/>
              </a:rPr>
              <a:t>     </a:t>
            </a:r>
            <a:r>
              <a:rPr lang="nl" sz="1300" b="0" i="0" u="none" strike="noStrike" cap="none">
                <a:solidFill>
                  <a:srgbClr val="F47920"/>
                </a:solidFill>
                <a:latin typeface="Poppins"/>
                <a:ea typeface="Poppins"/>
                <a:cs typeface="Poppins"/>
                <a:sym typeface="Poppins"/>
              </a:rPr>
              <a:t>waar kan je aanhaken?</a:t>
            </a:r>
            <a:br>
              <a:rPr lang="nl" sz="1300" b="0" i="0" u="none" strike="noStrike" cap="none">
                <a:solidFill>
                  <a:srgbClr val="3F3C3E"/>
                </a:solidFill>
                <a:latin typeface="Poppins SemiBold"/>
                <a:ea typeface="Poppins SemiBold"/>
                <a:cs typeface="Poppins SemiBold"/>
                <a:sym typeface="Poppins SemiBold"/>
              </a:rPr>
            </a:br>
            <a:r>
              <a:rPr lang="nl" sz="1300" b="0" i="0" u="none" strike="noStrike" cap="none">
                <a:solidFill>
                  <a:srgbClr val="3F3C3E"/>
                </a:solidFill>
                <a:latin typeface="Poppins SemiBold"/>
                <a:ea typeface="Poppins SemiBold"/>
                <a:cs typeface="Poppins SemiBold"/>
                <a:sym typeface="Poppins SemiBold"/>
              </a:rPr>
              <a:t>					</a:t>
            </a:r>
            <a:endParaRPr sz="13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4"/>
          <p:cNvSpPr/>
          <p:nvPr/>
        </p:nvSpPr>
        <p:spPr>
          <a:xfrm>
            <a:off x="6096100" y="2575525"/>
            <a:ext cx="3047700" cy="2575500"/>
          </a:xfrm>
          <a:prstGeom prst="rect">
            <a:avLst/>
          </a:prstGeom>
          <a:solidFill>
            <a:srgbClr val="0154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4" name="Google Shape;444;p24" title="Scherm­afbeelding 2025-08-23 om 21.44.22.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5150" y="0"/>
            <a:ext cx="2991876" cy="2575525"/>
          </a:xfrm>
          <a:prstGeom prst="rect">
            <a:avLst/>
          </a:prstGeom>
          <a:noFill/>
          <a:ln>
            <a:noFill/>
          </a:ln>
        </p:spPr>
      </p:pic>
      <p:pic>
        <p:nvPicPr>
          <p:cNvPr id="445" name="Google Shape;445;p24" title="Scherm­afbeelding 2025-08-23 om 21.41.1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3105152" cy="2571751"/>
          </a:xfrm>
          <a:prstGeom prst="rect">
            <a:avLst/>
          </a:prstGeom>
          <a:solidFill>
            <a:srgbClr val="4A78E8"/>
          </a:solidFill>
          <a:ln>
            <a:noFill/>
          </a:ln>
        </p:spPr>
      </p:pic>
      <p:pic>
        <p:nvPicPr>
          <p:cNvPr id="446" name="Google Shape;446;p24"/>
          <p:cNvPicPr preferRelativeResize="0"/>
          <p:nvPr/>
        </p:nvPicPr>
        <p:blipFill rotWithShape="1">
          <a:blip r:embed="rId5" cstate="screen">
            <a:alphaModFix/>
            <a:extLst>
              <a:ext uri="{28A0092B-C50C-407E-A947-70E740481C1C}">
                <a14:useLocalDpi xmlns:a14="http://schemas.microsoft.com/office/drawing/2010/main"/>
              </a:ext>
            </a:extLst>
          </a:blip>
          <a:srcRect l="-10874" t="-99874" r="-11031" b="-113114"/>
          <a:stretch/>
        </p:blipFill>
        <p:spPr>
          <a:xfrm>
            <a:off x="3078892" y="0"/>
            <a:ext cx="3048000" cy="2575517"/>
          </a:xfrm>
          <a:prstGeom prst="rect">
            <a:avLst/>
          </a:prstGeom>
          <a:noFill/>
          <a:ln>
            <a:noFill/>
          </a:ln>
        </p:spPr>
      </p:pic>
      <p:pic>
        <p:nvPicPr>
          <p:cNvPr id="447" name="Google Shape;447;p24"/>
          <p:cNvPicPr preferRelativeResize="0"/>
          <p:nvPr/>
        </p:nvPicPr>
        <p:blipFill rotWithShape="1">
          <a:blip r:embed="rId6" cstate="screen">
            <a:alphaModFix/>
            <a:extLst>
              <a:ext uri="{28A0092B-C50C-407E-A947-70E740481C1C}">
                <a14:useLocalDpi xmlns:a14="http://schemas.microsoft.com/office/drawing/2010/main"/>
              </a:ext>
            </a:extLst>
          </a:blip>
          <a:srcRect t="-13232" b="-14988"/>
          <a:stretch/>
        </p:blipFill>
        <p:spPr>
          <a:xfrm>
            <a:off x="6096938" y="2571750"/>
            <a:ext cx="3048000" cy="2573002"/>
          </a:xfrm>
          <a:prstGeom prst="rect">
            <a:avLst/>
          </a:prstGeom>
          <a:noFill/>
          <a:ln>
            <a:noFill/>
          </a:ln>
        </p:spPr>
      </p:pic>
      <p:pic>
        <p:nvPicPr>
          <p:cNvPr id="448" name="Google Shape;448;p24" title="SID_banner_3.width-1600.format-jpeg.jpg"/>
          <p:cNvPicPr preferRelativeResize="0"/>
          <p:nvPr/>
        </p:nvPicPr>
        <p:blipFill rotWithShape="1">
          <a:blip r:embed="rId7" cstate="screen">
            <a:alphaModFix/>
            <a:extLst>
              <a:ext uri="{28A0092B-C50C-407E-A947-70E740481C1C}">
                <a14:useLocalDpi xmlns:a14="http://schemas.microsoft.com/office/drawing/2010/main"/>
              </a:ext>
            </a:extLst>
          </a:blip>
          <a:srcRect t="-623"/>
          <a:stretch/>
        </p:blipFill>
        <p:spPr>
          <a:xfrm>
            <a:off x="6097150" y="0"/>
            <a:ext cx="3047700" cy="2571750"/>
          </a:xfrm>
          <a:prstGeom prst="rect">
            <a:avLst/>
          </a:prstGeom>
          <a:noFill/>
          <a:ln>
            <a:noFill/>
          </a:ln>
        </p:spPr>
      </p:pic>
      <p:pic>
        <p:nvPicPr>
          <p:cNvPr id="449" name="Google Shape;449;p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5" y="2571750"/>
            <a:ext cx="3105150" cy="2571750"/>
          </a:xfrm>
          <a:prstGeom prst="rect">
            <a:avLst/>
          </a:prstGeom>
          <a:noFill/>
          <a:ln>
            <a:noFill/>
          </a:ln>
        </p:spPr>
      </p:pic>
      <p:pic>
        <p:nvPicPr>
          <p:cNvPr id="450" name="Google Shape;450;p24" title="Scherm­afbeelding 2025-08-23 om 21.53.15.pn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105150" y="2571750"/>
            <a:ext cx="2991874" cy="2571750"/>
          </a:xfrm>
          <a:prstGeom prst="rect">
            <a:avLst/>
          </a:prstGeom>
          <a:noFill/>
          <a:ln>
            <a:noFill/>
          </a:ln>
        </p:spPr>
      </p:pic>
      <p:pic>
        <p:nvPicPr>
          <p:cNvPr id="451" name="Google Shape;451;p24" title="WvdMW25-logozwart-1.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8275" y="1952375"/>
            <a:ext cx="1281500" cy="549849"/>
          </a:xfrm>
          <a:prstGeom prst="rect">
            <a:avLst/>
          </a:prstGeom>
          <a:noFill/>
          <a:ln>
            <a:noFill/>
          </a:ln>
        </p:spPr>
      </p:pic>
      <p:sp>
        <p:nvSpPr>
          <p:cNvPr id="452" name="Google Shape;452;p24"/>
          <p:cNvSpPr/>
          <p:nvPr/>
        </p:nvSpPr>
        <p:spPr>
          <a:xfrm>
            <a:off x="5078625" y="1278925"/>
            <a:ext cx="426300" cy="376800"/>
          </a:xfrm>
          <a:prstGeom prst="rect">
            <a:avLst/>
          </a:prstGeom>
          <a:solidFill>
            <a:srgbClr val="66C1C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4"/>
          <p:cNvSpPr/>
          <p:nvPr/>
        </p:nvSpPr>
        <p:spPr>
          <a:xfrm>
            <a:off x="2286000" y="4766700"/>
            <a:ext cx="642300" cy="376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4" name="Google Shape;454;p24" title="Scherm­afbeelding 2025-08-23 om 21.49.49.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504963" y="4658500"/>
            <a:ext cx="488575" cy="48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000" y="-304800"/>
            <a:ext cx="8640000" cy="4838400"/>
          </a:xfrm>
          <a:prstGeom prst="rect">
            <a:avLst/>
          </a:prstGeom>
          <a:noFill/>
          <a:ln>
            <a:noFill/>
          </a:ln>
        </p:spPr>
      </p:pic>
      <p:sp>
        <p:nvSpPr>
          <p:cNvPr id="460" name="Google Shape;460;p25"/>
          <p:cNvSpPr txBox="1"/>
          <p:nvPr/>
        </p:nvSpPr>
        <p:spPr>
          <a:xfrm>
            <a:off x="0" y="4148650"/>
            <a:ext cx="9144000" cy="667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3F3C3E"/>
              </a:solidFill>
              <a:latin typeface="Poppins SemiBold"/>
              <a:ea typeface="Poppins SemiBold"/>
              <a:cs typeface="Poppins SemiBold"/>
              <a:sym typeface="Poppins SemiBold"/>
            </a:endParaRPr>
          </a:p>
          <a:p>
            <a:pPr marL="0" marR="0" lvl="0" indent="0" algn="ctr" rtl="0">
              <a:lnSpc>
                <a:spcPct val="115000"/>
              </a:lnSpc>
              <a:spcBef>
                <a:spcPts val="0"/>
              </a:spcBef>
              <a:spcAft>
                <a:spcPts val="0"/>
              </a:spcAft>
              <a:buClr>
                <a:srgbClr val="000000"/>
              </a:buClr>
              <a:buSzPts val="3000"/>
              <a:buFont typeface="Arial"/>
              <a:buNone/>
            </a:pPr>
            <a:r>
              <a:rPr lang="nl" sz="3000" b="0" i="0" u="none" strike="noStrike" cap="none">
                <a:solidFill>
                  <a:srgbClr val="3F3C3E"/>
                </a:solidFill>
                <a:latin typeface="Poppins SemiBold"/>
                <a:ea typeface="Poppins SemiBold"/>
                <a:cs typeface="Poppins SemiBold"/>
                <a:sym typeface="Poppins SemiBold"/>
              </a:rPr>
              <a:t>een campagne VO</a:t>
            </a:r>
            <a:r>
              <a:rPr lang="nl" sz="1300" b="0" i="0" u="none" strike="noStrike" cap="none">
                <a:solidFill>
                  <a:srgbClr val="3F3C3E"/>
                </a:solidFill>
                <a:latin typeface="Poppins SemiBold"/>
                <a:ea typeface="Poppins SemiBold"/>
                <a:cs typeface="Poppins SemiBold"/>
                <a:sym typeface="Poppins SemiBold"/>
              </a:rPr>
              <a:t>     </a:t>
            </a:r>
            <a:r>
              <a:rPr lang="nl" sz="1300" b="0" i="0" u="none" strike="noStrike" cap="none">
                <a:solidFill>
                  <a:srgbClr val="F47920"/>
                </a:solidFill>
                <a:latin typeface="Poppins"/>
                <a:ea typeface="Poppins"/>
                <a:cs typeface="Poppins"/>
                <a:sym typeface="Poppins"/>
              </a:rPr>
              <a:t>waar kan je aanhaken?</a:t>
            </a:r>
            <a:br>
              <a:rPr lang="nl" sz="1300" b="0" i="0" u="none" strike="noStrike" cap="none">
                <a:solidFill>
                  <a:srgbClr val="3F3C3E"/>
                </a:solidFill>
                <a:latin typeface="Poppins SemiBold"/>
                <a:ea typeface="Poppins SemiBold"/>
                <a:cs typeface="Poppins SemiBold"/>
                <a:sym typeface="Poppins SemiBold"/>
              </a:rPr>
            </a:br>
            <a:r>
              <a:rPr lang="nl" sz="1300" b="0" i="0" u="none" strike="noStrike" cap="none">
                <a:solidFill>
                  <a:srgbClr val="3F3C3E"/>
                </a:solidFill>
                <a:latin typeface="Poppins SemiBold"/>
                <a:ea typeface="Poppins SemiBold"/>
                <a:cs typeface="Poppins SemiBold"/>
                <a:sym typeface="Poppins SemiBold"/>
              </a:rPr>
              <a:t>					</a:t>
            </a:r>
            <a:endParaRPr sz="13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52"/>
        </a:solidFill>
        <a:effectLst/>
      </p:bgPr>
    </p:bg>
    <p:spTree>
      <p:nvGrpSpPr>
        <p:cNvPr id="1" name="Shape 464"/>
        <p:cNvGrpSpPr/>
        <p:nvPr/>
      </p:nvGrpSpPr>
      <p:grpSpPr>
        <a:xfrm>
          <a:off x="0" y="0"/>
          <a:ext cx="0" cy="0"/>
          <a:chOff x="0" y="0"/>
          <a:chExt cx="0" cy="0"/>
        </a:xfrm>
      </p:grpSpPr>
      <p:sp>
        <p:nvSpPr>
          <p:cNvPr id="465" name="Google Shape;465;p27"/>
          <p:cNvSpPr/>
          <p:nvPr/>
        </p:nvSpPr>
        <p:spPr>
          <a:xfrm>
            <a:off x="6096125" y="-3975"/>
            <a:ext cx="3047700" cy="2579700"/>
          </a:xfrm>
          <a:prstGeom prst="rect">
            <a:avLst/>
          </a:prstGeom>
          <a:solidFill>
            <a:srgbClr val="99CD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p27"/>
          <p:cNvPicPr preferRelativeResize="0"/>
          <p:nvPr/>
        </p:nvPicPr>
        <p:blipFill rotWithShape="1">
          <a:blip r:embed="rId3" cstate="screen">
            <a:alphaModFix/>
            <a:extLst>
              <a:ext uri="{28A0092B-C50C-407E-A947-70E740481C1C}">
                <a14:useLocalDpi xmlns:a14="http://schemas.microsoft.com/office/drawing/2010/main"/>
              </a:ext>
            </a:extLst>
          </a:blip>
          <a:srcRect t="-13259" b="-13259"/>
          <a:stretch/>
        </p:blipFill>
        <p:spPr>
          <a:xfrm>
            <a:off x="6096000" y="0"/>
            <a:ext cx="3048000" cy="2571750"/>
          </a:xfrm>
          <a:prstGeom prst="rect">
            <a:avLst/>
          </a:prstGeom>
          <a:noFill/>
          <a:ln>
            <a:noFill/>
          </a:ln>
        </p:spPr>
      </p:pic>
      <p:pic>
        <p:nvPicPr>
          <p:cNvPr id="467" name="Google Shape;467;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48000" y="0"/>
            <a:ext cx="3048000" cy="2571900"/>
          </a:xfrm>
          <a:prstGeom prst="rect">
            <a:avLst/>
          </a:prstGeom>
          <a:noFill/>
          <a:ln>
            <a:noFill/>
          </a:ln>
        </p:spPr>
      </p:pic>
      <p:pic>
        <p:nvPicPr>
          <p:cNvPr id="468" name="Google Shape;468;p27" title="Scherm­afbeelding 2025-08-23 om 22.11.17.png"/>
          <p:cNvPicPr preferRelativeResize="0"/>
          <p:nvPr/>
        </p:nvPicPr>
        <p:blipFill rotWithShape="1">
          <a:blip r:embed="rId5" cstate="screen">
            <a:alphaModFix/>
            <a:extLst>
              <a:ext uri="{28A0092B-C50C-407E-A947-70E740481C1C}">
                <a14:useLocalDpi xmlns:a14="http://schemas.microsoft.com/office/drawing/2010/main"/>
              </a:ext>
            </a:extLst>
          </a:blip>
          <a:srcRect t="-24482" r="-3853" b="-29885"/>
          <a:stretch/>
        </p:blipFill>
        <p:spPr>
          <a:xfrm>
            <a:off x="-87" y="0"/>
            <a:ext cx="3049334" cy="2571750"/>
          </a:xfrm>
          <a:prstGeom prst="rect">
            <a:avLst/>
          </a:prstGeom>
          <a:noFill/>
          <a:ln>
            <a:noFill/>
          </a:ln>
        </p:spPr>
      </p:pic>
      <p:pic>
        <p:nvPicPr>
          <p:cNvPr id="469" name="Google Shape;469;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5" y="2571750"/>
            <a:ext cx="3047700" cy="2603767"/>
          </a:xfrm>
          <a:prstGeom prst="rect">
            <a:avLst/>
          </a:prstGeom>
          <a:noFill/>
          <a:ln>
            <a:noFill/>
          </a:ln>
        </p:spPr>
      </p:pic>
      <p:sp>
        <p:nvSpPr>
          <p:cNvPr id="470" name="Google Shape;470;p27"/>
          <p:cNvSpPr/>
          <p:nvPr/>
        </p:nvSpPr>
        <p:spPr>
          <a:xfrm>
            <a:off x="3048150" y="2571750"/>
            <a:ext cx="3047700" cy="2579700"/>
          </a:xfrm>
          <a:prstGeom prst="rect">
            <a:avLst/>
          </a:prstGeom>
          <a:solidFill>
            <a:srgbClr val="009E7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p27"/>
          <p:cNvPicPr preferRelativeResize="0"/>
          <p:nvPr/>
        </p:nvPicPr>
        <p:blipFill rotWithShape="1">
          <a:blip r:embed="rId7" cstate="screen">
            <a:alphaModFix/>
            <a:extLst>
              <a:ext uri="{28A0092B-C50C-407E-A947-70E740481C1C}">
                <a14:useLocalDpi xmlns:a14="http://schemas.microsoft.com/office/drawing/2010/main"/>
              </a:ext>
            </a:extLst>
          </a:blip>
          <a:srcRect l="-13006"/>
          <a:stretch/>
        </p:blipFill>
        <p:spPr>
          <a:xfrm>
            <a:off x="3057950" y="2571750"/>
            <a:ext cx="3047599" cy="2579700"/>
          </a:xfrm>
          <a:prstGeom prst="rect">
            <a:avLst/>
          </a:prstGeom>
          <a:noFill/>
          <a:ln>
            <a:noFill/>
          </a:ln>
        </p:spPr>
      </p:pic>
      <p:sp>
        <p:nvSpPr>
          <p:cNvPr id="472" name="Google Shape;472;p27"/>
          <p:cNvSpPr/>
          <p:nvPr/>
        </p:nvSpPr>
        <p:spPr>
          <a:xfrm>
            <a:off x="6096125" y="2583788"/>
            <a:ext cx="3047700" cy="2579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p27" title="Afbeelding bij persbericht_Staand_100x150mm_HR.jp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095300" y="2579550"/>
            <a:ext cx="3049324" cy="2571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000" y="-304800"/>
            <a:ext cx="8640000" cy="4838400"/>
          </a:xfrm>
          <a:prstGeom prst="rect">
            <a:avLst/>
          </a:prstGeom>
          <a:noFill/>
          <a:ln>
            <a:noFill/>
          </a:ln>
        </p:spPr>
      </p:pic>
      <p:sp>
        <p:nvSpPr>
          <p:cNvPr id="479" name="Google Shape;479;p28"/>
          <p:cNvSpPr txBox="1"/>
          <p:nvPr/>
        </p:nvSpPr>
        <p:spPr>
          <a:xfrm>
            <a:off x="0" y="4148650"/>
            <a:ext cx="9144000" cy="667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3F3C3E"/>
              </a:solidFill>
              <a:latin typeface="Poppins SemiBold"/>
              <a:ea typeface="Poppins SemiBold"/>
              <a:cs typeface="Poppins SemiBold"/>
              <a:sym typeface="Poppins SemiBold"/>
            </a:endParaRPr>
          </a:p>
          <a:p>
            <a:pPr marL="0" marR="0" lvl="0" indent="0" algn="ctr" rtl="0">
              <a:lnSpc>
                <a:spcPct val="115000"/>
              </a:lnSpc>
              <a:spcBef>
                <a:spcPts val="0"/>
              </a:spcBef>
              <a:spcAft>
                <a:spcPts val="0"/>
              </a:spcAft>
              <a:buClr>
                <a:srgbClr val="000000"/>
              </a:buClr>
              <a:buSzPts val="3000"/>
              <a:buFont typeface="Arial"/>
              <a:buNone/>
            </a:pPr>
            <a:r>
              <a:rPr lang="nl" sz="3000" b="0" i="0" u="none" strike="noStrike" cap="none">
                <a:solidFill>
                  <a:srgbClr val="3F3C3E"/>
                </a:solidFill>
                <a:latin typeface="Poppins SemiBold"/>
                <a:ea typeface="Poppins SemiBold"/>
                <a:cs typeface="Poppins SemiBold"/>
                <a:sym typeface="Poppins SemiBold"/>
              </a:rPr>
              <a:t>bestaande producten PO</a:t>
            </a:r>
            <a:r>
              <a:rPr lang="nl" sz="1300" b="0" i="0" u="none" strike="noStrike" cap="none">
                <a:solidFill>
                  <a:srgbClr val="3F3C3E"/>
                </a:solidFill>
                <a:latin typeface="Poppins SemiBold"/>
                <a:ea typeface="Poppins SemiBold"/>
                <a:cs typeface="Poppins SemiBold"/>
                <a:sym typeface="Poppins SemiBold"/>
              </a:rPr>
              <a:t>     </a:t>
            </a:r>
            <a:r>
              <a:rPr lang="nl" sz="1300" b="0" i="0" u="none" strike="noStrike" cap="none">
                <a:solidFill>
                  <a:srgbClr val="F47920"/>
                </a:solidFill>
                <a:latin typeface="Poppins"/>
                <a:ea typeface="Poppins"/>
                <a:cs typeface="Poppins"/>
                <a:sym typeface="Poppins"/>
              </a:rPr>
              <a:t>wat gebruiken jullie?</a:t>
            </a:r>
            <a:br>
              <a:rPr lang="nl" sz="1300" b="0" i="0" u="none" strike="noStrike" cap="none">
                <a:solidFill>
                  <a:srgbClr val="3F3C3E"/>
                </a:solidFill>
                <a:latin typeface="Poppins SemiBold"/>
                <a:ea typeface="Poppins SemiBold"/>
                <a:cs typeface="Poppins SemiBold"/>
                <a:sym typeface="Poppins SemiBold"/>
              </a:rPr>
            </a:br>
            <a:r>
              <a:rPr lang="nl" sz="1300" b="0" i="0" u="none" strike="noStrike" cap="none">
                <a:solidFill>
                  <a:srgbClr val="3F3C3E"/>
                </a:solidFill>
                <a:latin typeface="Poppins SemiBold"/>
                <a:ea typeface="Poppins SemiBold"/>
                <a:cs typeface="Poppins SemiBold"/>
                <a:sym typeface="Poppins SemiBold"/>
              </a:rPr>
              <a:t>					</a:t>
            </a:r>
            <a:endParaRPr sz="13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9"/>
          <p:cNvSpPr/>
          <p:nvPr/>
        </p:nvSpPr>
        <p:spPr>
          <a:xfrm>
            <a:off x="6096125" y="2567775"/>
            <a:ext cx="3047700" cy="2579700"/>
          </a:xfrm>
          <a:prstGeom prst="rect">
            <a:avLst/>
          </a:prstGeom>
          <a:solidFill>
            <a:srgbClr val="285BC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571750"/>
            <a:ext cx="3047997" cy="2571751"/>
          </a:xfrm>
          <a:prstGeom prst="rect">
            <a:avLst/>
          </a:prstGeom>
          <a:noFill/>
          <a:ln>
            <a:noFill/>
          </a:ln>
        </p:spPr>
      </p:pic>
      <p:pic>
        <p:nvPicPr>
          <p:cNvPr id="486" name="Google Shape;486;p29"/>
          <p:cNvPicPr preferRelativeResize="0"/>
          <p:nvPr/>
        </p:nvPicPr>
        <p:blipFill rotWithShape="1">
          <a:blip r:embed="rId4" cstate="screen">
            <a:alphaModFix/>
            <a:extLst>
              <a:ext uri="{28A0092B-C50C-407E-A947-70E740481C1C}">
                <a14:useLocalDpi xmlns:a14="http://schemas.microsoft.com/office/drawing/2010/main"/>
              </a:ext>
            </a:extLst>
          </a:blip>
          <a:srcRect l="2972" t="17187" r="2963" b="18487"/>
          <a:stretch/>
        </p:blipFill>
        <p:spPr>
          <a:xfrm>
            <a:off x="6477900" y="2730263"/>
            <a:ext cx="2366850" cy="1284638"/>
          </a:xfrm>
          <a:prstGeom prst="rect">
            <a:avLst/>
          </a:prstGeom>
          <a:noFill/>
          <a:ln>
            <a:noFill/>
          </a:ln>
        </p:spPr>
      </p:pic>
      <p:pic>
        <p:nvPicPr>
          <p:cNvPr id="487" name="Google Shape;487;p29" title="HS_Image_Link.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48000" y="0"/>
            <a:ext cx="3048003" cy="2571751"/>
          </a:xfrm>
          <a:prstGeom prst="rect">
            <a:avLst/>
          </a:prstGeom>
          <a:noFill/>
          <a:ln>
            <a:noFill/>
          </a:ln>
        </p:spPr>
      </p:pic>
      <p:pic>
        <p:nvPicPr>
          <p:cNvPr id="488" name="Google Shape;488;p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4075" y="3279966"/>
            <a:ext cx="2893924" cy="1155325"/>
          </a:xfrm>
          <a:prstGeom prst="rect">
            <a:avLst/>
          </a:prstGeom>
          <a:noFill/>
          <a:ln>
            <a:noFill/>
          </a:ln>
        </p:spPr>
      </p:pic>
      <p:pic>
        <p:nvPicPr>
          <p:cNvPr id="489" name="Google Shape;489;p2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52725" y="988988"/>
            <a:ext cx="1699376" cy="1699376"/>
          </a:xfrm>
          <a:prstGeom prst="rect">
            <a:avLst/>
          </a:prstGeom>
          <a:noFill/>
          <a:ln>
            <a:noFill/>
          </a:ln>
        </p:spPr>
      </p:pic>
      <p:pic>
        <p:nvPicPr>
          <p:cNvPr id="490" name="Google Shape;490;p2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7013" y="471963"/>
            <a:ext cx="2893925" cy="1627833"/>
          </a:xfrm>
          <a:prstGeom prst="rect">
            <a:avLst/>
          </a:prstGeom>
          <a:noFill/>
          <a:ln>
            <a:noFill/>
          </a:ln>
        </p:spPr>
      </p:pic>
      <p:pic>
        <p:nvPicPr>
          <p:cNvPr id="491" name="Google Shape;491;p29" title="Scherm­afbeelding 2025-10-30 om 14.06.31.png"/>
          <p:cNvPicPr preferRelativeResize="0"/>
          <p:nvPr/>
        </p:nvPicPr>
        <p:blipFill rotWithShape="1">
          <a:blip r:embed="rId9" cstate="screen">
            <a:alphaModFix/>
            <a:extLst>
              <a:ext uri="{28A0092B-C50C-407E-A947-70E740481C1C}">
                <a14:useLocalDpi xmlns:a14="http://schemas.microsoft.com/office/drawing/2010/main"/>
              </a:ext>
            </a:extLst>
          </a:blip>
          <a:srcRect t="-3455"/>
          <a:stretch/>
        </p:blipFill>
        <p:spPr>
          <a:xfrm>
            <a:off x="6679662" y="39463"/>
            <a:ext cx="1963324" cy="2492827"/>
          </a:xfrm>
          <a:prstGeom prst="rect">
            <a:avLst/>
          </a:prstGeom>
          <a:noFill/>
          <a:ln>
            <a:noFill/>
          </a:ln>
        </p:spPr>
      </p:pic>
      <p:pic>
        <p:nvPicPr>
          <p:cNvPr id="492" name="Google Shape;492;p29" descr="Online Masters - Basisonderwijs.online"/>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675438" y="3279975"/>
            <a:ext cx="1963325" cy="1501350"/>
          </a:xfrm>
          <a:prstGeom prst="rect">
            <a:avLst/>
          </a:prstGeom>
          <a:noFill/>
          <a:ln>
            <a:noFill/>
          </a:ln>
        </p:spPr>
      </p:pic>
      <p:pic>
        <p:nvPicPr>
          <p:cNvPr id="493" name="Google Shape;493;p29" descr="De InternetHelden - Bureau Jeugd &amp; Media"/>
          <p:cNvPicPr preferRelativeResize="0"/>
          <p:nvPr/>
        </p:nvPicPr>
        <p:blipFill rotWithShape="1">
          <a:blip r:embed="rId11">
            <a:alphaModFix/>
          </a:blip>
          <a:srcRect/>
          <a:stretch/>
        </p:blipFill>
        <p:spPr>
          <a:xfrm>
            <a:off x="6096300" y="4460506"/>
            <a:ext cx="3047700" cy="68299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000" y="-304800"/>
            <a:ext cx="8640000" cy="4881600"/>
          </a:xfrm>
          <a:prstGeom prst="rect">
            <a:avLst/>
          </a:prstGeom>
          <a:noFill/>
          <a:ln>
            <a:noFill/>
          </a:ln>
        </p:spPr>
      </p:pic>
      <p:sp>
        <p:nvSpPr>
          <p:cNvPr id="499" name="Google Shape;499;p30"/>
          <p:cNvSpPr txBox="1"/>
          <p:nvPr/>
        </p:nvSpPr>
        <p:spPr>
          <a:xfrm>
            <a:off x="0" y="4148650"/>
            <a:ext cx="9144000" cy="667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3F3C3E"/>
              </a:solidFill>
              <a:latin typeface="Poppins SemiBold"/>
              <a:ea typeface="Poppins SemiBold"/>
              <a:cs typeface="Poppins SemiBold"/>
              <a:sym typeface="Poppins SemiBold"/>
            </a:endParaRPr>
          </a:p>
          <a:p>
            <a:pPr marL="0" marR="0" lvl="0" indent="0" algn="ctr" rtl="0">
              <a:lnSpc>
                <a:spcPct val="115000"/>
              </a:lnSpc>
              <a:spcBef>
                <a:spcPts val="0"/>
              </a:spcBef>
              <a:spcAft>
                <a:spcPts val="0"/>
              </a:spcAft>
              <a:buClr>
                <a:srgbClr val="000000"/>
              </a:buClr>
              <a:buSzPts val="3000"/>
              <a:buFont typeface="Arial"/>
              <a:buNone/>
            </a:pPr>
            <a:r>
              <a:rPr lang="nl" sz="3000" b="0" i="0" u="none" strike="noStrike" cap="none">
                <a:solidFill>
                  <a:srgbClr val="3F3C3E"/>
                </a:solidFill>
                <a:latin typeface="Poppins SemiBold"/>
                <a:ea typeface="Poppins SemiBold"/>
                <a:cs typeface="Poppins SemiBold"/>
                <a:sym typeface="Poppins SemiBold"/>
              </a:rPr>
              <a:t>bestaande producten VO</a:t>
            </a:r>
            <a:r>
              <a:rPr lang="nl" sz="1300" b="0" i="0" u="none" strike="noStrike" cap="none">
                <a:solidFill>
                  <a:srgbClr val="3F3C3E"/>
                </a:solidFill>
                <a:latin typeface="Poppins SemiBold"/>
                <a:ea typeface="Poppins SemiBold"/>
                <a:cs typeface="Poppins SemiBold"/>
                <a:sym typeface="Poppins SemiBold"/>
              </a:rPr>
              <a:t>    </a:t>
            </a:r>
            <a:r>
              <a:rPr lang="nl" sz="1300" b="0" i="0" u="none" strike="noStrike" cap="none">
                <a:solidFill>
                  <a:srgbClr val="F47920"/>
                </a:solidFill>
                <a:latin typeface="Poppins"/>
                <a:ea typeface="Poppins"/>
                <a:cs typeface="Poppins"/>
                <a:sym typeface="Poppins"/>
              </a:rPr>
              <a:t>wat gebruiken jullie?</a:t>
            </a:r>
            <a:br>
              <a:rPr lang="nl" sz="1300" b="0" i="0" u="none" strike="noStrike" cap="none">
                <a:solidFill>
                  <a:srgbClr val="3F3C3E"/>
                </a:solidFill>
                <a:latin typeface="Poppins SemiBold"/>
                <a:ea typeface="Poppins SemiBold"/>
                <a:cs typeface="Poppins SemiBold"/>
                <a:sym typeface="Poppins SemiBold"/>
              </a:rPr>
            </a:br>
            <a:r>
              <a:rPr lang="nl" sz="1300" b="0" i="0" u="none" strike="noStrike" cap="none">
                <a:solidFill>
                  <a:srgbClr val="3F3C3E"/>
                </a:solidFill>
                <a:latin typeface="Poppins SemiBold"/>
                <a:ea typeface="Poppins SemiBold"/>
                <a:cs typeface="Poppins SemiBold"/>
                <a:sym typeface="Poppins SemiBold"/>
              </a:rPr>
              <a:t>					</a:t>
            </a:r>
            <a:endParaRPr sz="13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1"/>
          <p:cNvSpPr/>
          <p:nvPr/>
        </p:nvSpPr>
        <p:spPr>
          <a:xfrm>
            <a:off x="6141425" y="-75"/>
            <a:ext cx="3002700" cy="2571900"/>
          </a:xfrm>
          <a:prstGeom prst="rect">
            <a:avLst/>
          </a:prstGeom>
          <a:solidFill>
            <a:srgbClr val="3D4A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93425" y="2571750"/>
            <a:ext cx="3048001" cy="2571899"/>
          </a:xfrm>
          <a:prstGeom prst="rect">
            <a:avLst/>
          </a:prstGeom>
          <a:noFill/>
          <a:ln>
            <a:noFill/>
          </a:ln>
        </p:spPr>
      </p:pic>
      <p:pic>
        <p:nvPicPr>
          <p:cNvPr id="506" name="Google Shape;506;p31"/>
          <p:cNvPicPr preferRelativeResize="0"/>
          <p:nvPr/>
        </p:nvPicPr>
        <p:blipFill rotWithShape="1">
          <a:blip r:embed="rId4" cstate="screen">
            <a:alphaModFix/>
            <a:extLst>
              <a:ext uri="{28A0092B-C50C-407E-A947-70E740481C1C}">
                <a14:useLocalDpi xmlns:a14="http://schemas.microsoft.com/office/drawing/2010/main"/>
              </a:ext>
            </a:extLst>
          </a:blip>
          <a:srcRect l="-2050" t="-10067" r="-2040" b="-10064"/>
          <a:stretch/>
        </p:blipFill>
        <p:spPr>
          <a:xfrm>
            <a:off x="6163075" y="2571750"/>
            <a:ext cx="2980925" cy="2566975"/>
          </a:xfrm>
          <a:prstGeom prst="rect">
            <a:avLst/>
          </a:prstGeom>
          <a:noFill/>
          <a:ln>
            <a:noFill/>
          </a:ln>
        </p:spPr>
      </p:pic>
      <p:pic>
        <p:nvPicPr>
          <p:cNvPr id="507" name="Google Shape;507;p31" title="Scherm­afbeelding 2025-08-30 om 20.03.59.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00" y="-75"/>
            <a:ext cx="3091327" cy="2624400"/>
          </a:xfrm>
          <a:prstGeom prst="rect">
            <a:avLst/>
          </a:prstGeom>
          <a:noFill/>
          <a:ln>
            <a:noFill/>
          </a:ln>
        </p:spPr>
      </p:pic>
      <p:pic>
        <p:nvPicPr>
          <p:cNvPr id="508" name="Google Shape;508;p31"/>
          <p:cNvPicPr preferRelativeResize="0"/>
          <p:nvPr/>
        </p:nvPicPr>
        <p:blipFill rotWithShape="1">
          <a:blip r:embed="rId6" cstate="screen">
            <a:alphaModFix/>
            <a:extLst>
              <a:ext uri="{28A0092B-C50C-407E-A947-70E740481C1C}">
                <a14:useLocalDpi xmlns:a14="http://schemas.microsoft.com/office/drawing/2010/main"/>
              </a:ext>
            </a:extLst>
          </a:blip>
          <a:srcRect l="-29131"/>
          <a:stretch/>
        </p:blipFill>
        <p:spPr>
          <a:xfrm>
            <a:off x="6096000" y="0"/>
            <a:ext cx="3048000" cy="2526700"/>
          </a:xfrm>
          <a:prstGeom prst="rect">
            <a:avLst/>
          </a:prstGeom>
          <a:noFill/>
          <a:ln>
            <a:noFill/>
          </a:ln>
        </p:spPr>
      </p:pic>
      <p:pic>
        <p:nvPicPr>
          <p:cNvPr id="509" name="Google Shape;509;p31" title="Data-Detox_Offertemap-standaard-1mm_4-4-voorbeeld2-002-718x1024.p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093425" y="2400"/>
            <a:ext cx="3048000" cy="2571899"/>
          </a:xfrm>
          <a:prstGeom prst="rect">
            <a:avLst/>
          </a:prstGeom>
          <a:noFill/>
          <a:ln>
            <a:noFill/>
          </a:ln>
        </p:spPr>
      </p:pic>
      <p:pic>
        <p:nvPicPr>
          <p:cNvPr id="510" name="Google Shape;510;p31"/>
          <p:cNvPicPr preferRelativeResize="0"/>
          <p:nvPr/>
        </p:nvPicPr>
        <p:blipFill rotWithShape="1">
          <a:blip r:embed="rId8" cstate="screen">
            <a:alphaModFix/>
            <a:extLst>
              <a:ext uri="{28A0092B-C50C-407E-A947-70E740481C1C}">
                <a14:useLocalDpi xmlns:a14="http://schemas.microsoft.com/office/drawing/2010/main"/>
              </a:ext>
            </a:extLst>
          </a:blip>
          <a:srcRect l="-1512"/>
          <a:stretch/>
        </p:blipFill>
        <p:spPr>
          <a:xfrm>
            <a:off x="1419025" y="66150"/>
            <a:ext cx="1613875" cy="685450"/>
          </a:xfrm>
          <a:prstGeom prst="rect">
            <a:avLst/>
          </a:prstGeom>
          <a:noFill/>
          <a:ln>
            <a:noFill/>
          </a:ln>
        </p:spPr>
      </p:pic>
      <p:pic>
        <p:nvPicPr>
          <p:cNvPr id="511" name="Google Shape;511;p3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101" y="2575150"/>
            <a:ext cx="3091325" cy="2566975"/>
          </a:xfrm>
          <a:prstGeom prst="rect">
            <a:avLst/>
          </a:prstGeom>
          <a:noFill/>
          <a:ln>
            <a:noFill/>
          </a:ln>
        </p:spPr>
      </p:pic>
      <p:pic>
        <p:nvPicPr>
          <p:cNvPr id="512" name="Google Shape;512;p31" descr="Digitale Balans - Heb jij je mediagebruik onder controle? Doe de zelftest!"/>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591575" y="3231412"/>
            <a:ext cx="1268776" cy="1254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15488" y="1168075"/>
            <a:ext cx="1964692" cy="1806525"/>
          </a:xfrm>
          <a:prstGeom prst="rect">
            <a:avLst/>
          </a:prstGeom>
          <a:noFill/>
          <a:ln>
            <a:noFill/>
          </a:ln>
        </p:spPr>
      </p:pic>
      <p:pic>
        <p:nvPicPr>
          <p:cNvPr id="85" name="Google Shape;85;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80180" y="1168075"/>
            <a:ext cx="1964692" cy="1806525"/>
          </a:xfrm>
          <a:prstGeom prst="rect">
            <a:avLst/>
          </a:prstGeom>
          <a:noFill/>
          <a:ln>
            <a:noFill/>
          </a:ln>
        </p:spPr>
      </p:pic>
      <p:pic>
        <p:nvPicPr>
          <p:cNvPr id="86" name="Google Shape;86;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63828" y="1168075"/>
            <a:ext cx="1964692" cy="1806525"/>
          </a:xfrm>
          <a:prstGeom prst="rect">
            <a:avLst/>
          </a:prstGeom>
          <a:noFill/>
          <a:ln>
            <a:noFill/>
          </a:ln>
        </p:spPr>
      </p:pic>
      <p:pic>
        <p:nvPicPr>
          <p:cNvPr id="87" name="Google Shape;8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98763" y="1639925"/>
            <a:ext cx="881383" cy="961674"/>
          </a:xfrm>
          <a:prstGeom prst="rect">
            <a:avLst/>
          </a:prstGeom>
          <a:noFill/>
          <a:ln>
            <a:noFill/>
          </a:ln>
        </p:spPr>
      </p:pic>
      <p:sp>
        <p:nvSpPr>
          <p:cNvPr id="88" name="Google Shape;88;p4"/>
          <p:cNvSpPr/>
          <p:nvPr/>
        </p:nvSpPr>
        <p:spPr>
          <a:xfrm>
            <a:off x="2003825" y="1432075"/>
            <a:ext cx="1346700" cy="1360200"/>
          </a:xfrm>
          <a:prstGeom prst="ellipse">
            <a:avLst/>
          </a:prstGeom>
          <a:solidFill>
            <a:srgbClr val="E533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08194" y="1811702"/>
            <a:ext cx="1137958" cy="615132"/>
          </a:xfrm>
          <a:prstGeom prst="rect">
            <a:avLst/>
          </a:prstGeom>
          <a:noFill/>
          <a:ln>
            <a:noFill/>
          </a:ln>
        </p:spPr>
      </p:pic>
      <p:pic>
        <p:nvPicPr>
          <p:cNvPr id="90" name="Google Shape;90;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61075" y="1788700"/>
            <a:ext cx="1109650" cy="681125"/>
          </a:xfrm>
          <a:prstGeom prst="rect">
            <a:avLst/>
          </a:prstGeom>
          <a:noFill/>
          <a:ln>
            <a:noFill/>
          </a:ln>
        </p:spPr>
      </p:pic>
      <p:sp>
        <p:nvSpPr>
          <p:cNvPr id="91" name="Google Shape;91;p4"/>
          <p:cNvSpPr txBox="1"/>
          <p:nvPr/>
        </p:nvSpPr>
        <p:spPr>
          <a:xfrm>
            <a:off x="1934850" y="3089375"/>
            <a:ext cx="2520300" cy="201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770"/>
              <a:buFont typeface="Arial"/>
              <a:buNone/>
            </a:pPr>
            <a:r>
              <a:rPr lang="nl" sz="1200" b="0" i="0" u="none" strike="noStrike" cap="none">
                <a:solidFill>
                  <a:srgbClr val="000000"/>
                </a:solidFill>
                <a:latin typeface="Poppins Light"/>
                <a:ea typeface="Poppins Light"/>
                <a:cs typeface="Poppins Light"/>
                <a:sym typeface="Poppins Light"/>
              </a:rPr>
              <a:t>In opdracht van:</a:t>
            </a:r>
            <a:br>
              <a:rPr lang="nl" sz="1200" b="0" i="0" u="none" strike="noStrike" cap="none">
                <a:solidFill>
                  <a:srgbClr val="000000"/>
                </a:solidFill>
                <a:latin typeface="Poppins SemiBold"/>
                <a:ea typeface="Poppins SemiBold"/>
                <a:cs typeface="Poppins SemiBold"/>
                <a:sym typeface="Poppins SemiBold"/>
              </a:rPr>
            </a:br>
            <a:r>
              <a:rPr lang="nl" sz="1200" b="0" i="0" u="none" strike="noStrike" cap="none">
                <a:solidFill>
                  <a:srgbClr val="000000"/>
                </a:solidFill>
                <a:latin typeface="Poppins SemiBold"/>
                <a:ea typeface="Poppins SemiBold"/>
                <a:cs typeface="Poppins SemiBold"/>
                <a:sym typeface="Poppins SemiBold"/>
              </a:rPr>
              <a:t>Stichting Lezen</a:t>
            </a:r>
            <a:endParaRPr sz="1200" b="0" i="0" u="none" strike="noStrike" cap="none">
              <a:solidFill>
                <a:srgbClr val="000000"/>
              </a:solidFill>
              <a:latin typeface="Poppins SemiBold"/>
              <a:ea typeface="Poppins SemiBold"/>
              <a:cs typeface="Poppins SemiBold"/>
              <a:sym typeface="Poppins SemiBold"/>
            </a:endParaRPr>
          </a:p>
        </p:txBody>
      </p:sp>
      <p:sp>
        <p:nvSpPr>
          <p:cNvPr id="92" name="Google Shape;92;p4"/>
          <p:cNvSpPr txBox="1"/>
          <p:nvPr/>
        </p:nvSpPr>
        <p:spPr>
          <a:xfrm>
            <a:off x="3940100" y="3089375"/>
            <a:ext cx="3588300" cy="201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770"/>
              <a:buFont typeface="Arial"/>
              <a:buNone/>
            </a:pPr>
            <a:r>
              <a:rPr lang="nl" sz="1200" b="0" i="0" u="none" strike="noStrike" cap="none">
                <a:solidFill>
                  <a:srgbClr val="000000"/>
                </a:solidFill>
                <a:latin typeface="Poppins Light"/>
                <a:ea typeface="Poppins Light"/>
                <a:cs typeface="Poppins Light"/>
                <a:sym typeface="Poppins Light"/>
              </a:rPr>
              <a:t>In samenwerking met:</a:t>
            </a:r>
            <a:br>
              <a:rPr lang="nl" sz="1200" b="0" i="0" u="none" strike="noStrike" cap="none">
                <a:solidFill>
                  <a:srgbClr val="000000"/>
                </a:solidFill>
                <a:latin typeface="Poppins SemiBold"/>
                <a:ea typeface="Poppins SemiBold"/>
                <a:cs typeface="Poppins SemiBold"/>
                <a:sym typeface="Poppins SemiBold"/>
              </a:rPr>
            </a:br>
            <a:r>
              <a:rPr lang="nl" sz="1200" b="0" i="0" u="none" strike="noStrike" cap="none">
                <a:solidFill>
                  <a:srgbClr val="000000"/>
                </a:solidFill>
                <a:latin typeface="Poppins SemiBold"/>
                <a:ea typeface="Poppins SemiBold"/>
                <a:cs typeface="Poppins SemiBold"/>
                <a:sym typeface="Poppins SemiBold"/>
              </a:rPr>
              <a:t>Koninklijke Bibliotheek en Stichting SPN</a:t>
            </a:r>
            <a:endParaRPr sz="1200" b="0" i="0" u="none" strike="noStrike" cap="none">
              <a:solidFill>
                <a:srgbClr val="000000"/>
              </a:solidFill>
              <a:latin typeface="Poppins SemiBold"/>
              <a:ea typeface="Poppins SemiBold"/>
              <a:cs typeface="Poppins SemiBold"/>
              <a:sym typeface="Poppins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12875" y="217550"/>
            <a:ext cx="2690400" cy="2028625"/>
          </a:xfrm>
          <a:prstGeom prst="rect">
            <a:avLst/>
          </a:prstGeom>
          <a:noFill/>
          <a:ln>
            <a:noFill/>
          </a:ln>
        </p:spPr>
      </p:pic>
      <p:sp>
        <p:nvSpPr>
          <p:cNvPr id="518" name="Google Shape;518;p33"/>
          <p:cNvSpPr txBox="1"/>
          <p:nvPr/>
        </p:nvSpPr>
        <p:spPr>
          <a:xfrm>
            <a:off x="956150" y="2357175"/>
            <a:ext cx="7542000" cy="1277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300"/>
              <a:buFont typeface="Arial"/>
              <a:buNone/>
            </a:pPr>
            <a:r>
              <a:rPr lang="nl" sz="2300" b="1">
                <a:solidFill>
                  <a:srgbClr val="3F3C3E"/>
                </a:solidFill>
                <a:latin typeface="Poppins"/>
                <a:ea typeface="Poppins"/>
                <a:cs typeface="Poppins"/>
                <a:sym typeface="Poppins"/>
              </a:rPr>
              <a:t>Stelling:</a:t>
            </a:r>
            <a:br>
              <a:rPr lang="nl" sz="2300" b="1">
                <a:solidFill>
                  <a:srgbClr val="3F3C3E"/>
                </a:solidFill>
                <a:latin typeface="Poppins"/>
                <a:ea typeface="Poppins"/>
                <a:cs typeface="Poppins"/>
                <a:sym typeface="Poppins"/>
              </a:rPr>
            </a:br>
            <a:r>
              <a:rPr lang="nl" sz="2100" i="0" u="none" strike="noStrike" cap="none">
                <a:solidFill>
                  <a:srgbClr val="3F3C3E"/>
                </a:solidFill>
                <a:latin typeface="Poppins"/>
                <a:ea typeface="Poppins"/>
                <a:cs typeface="Poppins"/>
                <a:sym typeface="Poppins"/>
              </a:rPr>
              <a:t>“</a:t>
            </a:r>
            <a:r>
              <a:rPr lang="nl" sz="2100">
                <a:solidFill>
                  <a:srgbClr val="3F3C3E"/>
                </a:solidFill>
                <a:latin typeface="Poppins"/>
                <a:ea typeface="Poppins"/>
                <a:cs typeface="Poppins"/>
                <a:sym typeface="Poppins"/>
              </a:rPr>
              <a:t>Een activiteit rondom </a:t>
            </a:r>
            <a:r>
              <a:rPr lang="nl" sz="2100" i="1">
                <a:solidFill>
                  <a:srgbClr val="F37920"/>
                </a:solidFill>
                <a:latin typeface="Poppins"/>
                <a:ea typeface="Poppins"/>
                <a:cs typeface="Poppins"/>
                <a:sym typeface="Poppins"/>
              </a:rPr>
              <a:t>mediabewuste informatievaardigheden</a:t>
            </a:r>
            <a:r>
              <a:rPr lang="nl" sz="2100">
                <a:solidFill>
                  <a:srgbClr val="3F3C3E"/>
                </a:solidFill>
                <a:latin typeface="Poppins"/>
                <a:ea typeface="Poppins"/>
                <a:cs typeface="Poppins"/>
                <a:sym typeface="Poppins"/>
              </a:rPr>
              <a:t> is pas geslaagd als ze aantoonbaar bijdraagt aan de mediabewuste groei van leerlingen of leerkrachten én anderen inspireert om het voorbeeld te volgen.</a:t>
            </a:r>
            <a:r>
              <a:rPr lang="nl" sz="2100" i="0" u="none" strike="noStrike" cap="none">
                <a:solidFill>
                  <a:srgbClr val="3F3C3E"/>
                </a:solidFill>
                <a:latin typeface="Poppins"/>
                <a:ea typeface="Poppins"/>
                <a:cs typeface="Poppins"/>
                <a:sym typeface="Poppins"/>
              </a:rPr>
              <a:t>”</a:t>
            </a:r>
            <a:endParaRPr sz="4000" i="0" u="none" strike="noStrike" cap="none">
              <a:solidFill>
                <a:srgbClr val="3F3C3E"/>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34" title="Scherm­afbeelding 2025-10-30 om 15.36.34.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2386" y="1656050"/>
            <a:ext cx="2160000" cy="2997816"/>
          </a:xfrm>
          <a:prstGeom prst="rect">
            <a:avLst/>
          </a:prstGeom>
          <a:noFill/>
          <a:ln w="9525" cap="flat" cmpd="sng">
            <a:solidFill>
              <a:srgbClr val="F67321"/>
            </a:solidFill>
            <a:prstDash val="dash"/>
            <a:round/>
            <a:headEnd type="none" w="sm" len="sm"/>
            <a:tailEnd type="none" w="sm" len="sm"/>
          </a:ln>
        </p:spPr>
      </p:pic>
      <p:pic>
        <p:nvPicPr>
          <p:cNvPr id="524" name="Google Shape;524;p34" title="Scherm­afbeelding 2025-10-30 om 15.37.30.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52387" y="1656050"/>
            <a:ext cx="2160000" cy="2997820"/>
          </a:xfrm>
          <a:prstGeom prst="rect">
            <a:avLst/>
          </a:prstGeom>
          <a:noFill/>
          <a:ln w="9525" cap="flat" cmpd="sng">
            <a:solidFill>
              <a:srgbClr val="F67321"/>
            </a:solidFill>
            <a:prstDash val="dash"/>
            <a:round/>
            <a:headEnd type="none" w="sm" len="sm"/>
            <a:tailEnd type="none" w="sm" len="sm"/>
          </a:ln>
        </p:spPr>
      </p:pic>
      <p:sp>
        <p:nvSpPr>
          <p:cNvPr id="525" name="Google Shape;525;p34"/>
          <p:cNvSpPr txBox="1"/>
          <p:nvPr/>
        </p:nvSpPr>
        <p:spPr>
          <a:xfrm>
            <a:off x="336700" y="172625"/>
            <a:ext cx="5143500" cy="1217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4000"/>
              <a:buFont typeface="Arial"/>
              <a:buNone/>
            </a:pPr>
            <a:r>
              <a:rPr lang="nl" sz="4000" b="0" i="0" u="none" strike="noStrike" cap="none">
                <a:solidFill>
                  <a:srgbClr val="3F3C3E"/>
                </a:solidFill>
                <a:latin typeface="Poppins SemiBold"/>
                <a:ea typeface="Poppins SemiBold"/>
                <a:cs typeface="Poppins SemiBold"/>
                <a:sym typeface="Poppins SemiBold"/>
              </a:rPr>
              <a:t>inspiratiebundel</a:t>
            </a:r>
            <a:endParaRPr sz="4000" b="0" i="0" u="none" strike="noStrike" cap="none">
              <a:solidFill>
                <a:srgbClr val="3F3C3E"/>
              </a:solidFill>
              <a:latin typeface="Poppins SemiBold"/>
              <a:ea typeface="Poppins SemiBold"/>
              <a:cs typeface="Poppins SemiBold"/>
              <a:sym typeface="Poppins SemiBold"/>
            </a:endParaRPr>
          </a:p>
        </p:txBody>
      </p:sp>
      <p:sp>
        <p:nvSpPr>
          <p:cNvPr id="526" name="Google Shape;526;p34"/>
          <p:cNvSpPr txBox="1"/>
          <p:nvPr/>
        </p:nvSpPr>
        <p:spPr>
          <a:xfrm>
            <a:off x="1891547" y="828525"/>
            <a:ext cx="2479800" cy="494400"/>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80000"/>
              </a:lnSpc>
              <a:spcBef>
                <a:spcPts val="0"/>
              </a:spcBef>
              <a:spcAft>
                <a:spcPts val="0"/>
              </a:spcAft>
              <a:buClr>
                <a:srgbClr val="000000"/>
              </a:buClr>
              <a:buSzPts val="852"/>
              <a:buFont typeface="Arial"/>
              <a:buNone/>
            </a:pPr>
            <a:endParaRPr sz="1200" b="0" i="0" u="none" strike="noStrike" cap="none">
              <a:solidFill>
                <a:srgbClr val="F67321"/>
              </a:solidFill>
              <a:latin typeface="Poppins"/>
              <a:ea typeface="Poppins"/>
              <a:cs typeface="Poppins"/>
              <a:sym typeface="Poppins"/>
            </a:endParaRPr>
          </a:p>
          <a:p>
            <a:pPr marL="0" marR="0" lvl="0" indent="0" algn="l" rtl="0">
              <a:lnSpc>
                <a:spcPct val="80000"/>
              </a:lnSpc>
              <a:spcBef>
                <a:spcPts val="0"/>
              </a:spcBef>
              <a:spcAft>
                <a:spcPts val="0"/>
              </a:spcAft>
              <a:buClr>
                <a:srgbClr val="000000"/>
              </a:buClr>
              <a:buSzPts val="852"/>
              <a:buFont typeface="Arial"/>
              <a:buNone/>
            </a:pPr>
            <a:endParaRPr sz="1200" b="0" i="0" u="none" strike="noStrike" cap="none">
              <a:solidFill>
                <a:srgbClr val="F67321"/>
              </a:solidFill>
              <a:latin typeface="Poppins"/>
              <a:ea typeface="Poppins"/>
              <a:cs typeface="Poppins"/>
              <a:sym typeface="Poppins"/>
            </a:endParaRPr>
          </a:p>
          <a:p>
            <a:pPr marL="0" marR="0" lvl="0" indent="0" algn="l" rtl="0">
              <a:lnSpc>
                <a:spcPct val="80000"/>
              </a:lnSpc>
              <a:spcBef>
                <a:spcPts val="0"/>
              </a:spcBef>
              <a:spcAft>
                <a:spcPts val="0"/>
              </a:spcAft>
              <a:buClr>
                <a:srgbClr val="000000"/>
              </a:buClr>
              <a:buSzPts val="852"/>
              <a:buFont typeface="Arial"/>
              <a:buNone/>
            </a:pPr>
            <a:r>
              <a:rPr lang="nl" sz="1795" b="0" i="0" u="none" strike="noStrike" cap="none">
                <a:solidFill>
                  <a:srgbClr val="F67321"/>
                </a:solidFill>
                <a:latin typeface="Poppins Medium"/>
                <a:ea typeface="Poppins Medium"/>
                <a:cs typeface="Poppins Medium"/>
                <a:sym typeface="Poppins Medium"/>
              </a:rPr>
              <a:t>pakketje-to-go</a:t>
            </a:r>
            <a:endParaRPr sz="1795" b="0" i="0" u="none" strike="noStrike" cap="none">
              <a:solidFill>
                <a:srgbClr val="F67321"/>
              </a:solidFill>
              <a:latin typeface="Poppins Medium"/>
              <a:ea typeface="Poppins Medium"/>
              <a:cs typeface="Poppins Medium"/>
              <a:sym typeface="Poppins Medium"/>
            </a:endParaRPr>
          </a:p>
        </p:txBody>
      </p:sp>
      <p:pic>
        <p:nvPicPr>
          <p:cNvPr id="527" name="Google Shape;527;p34" title="Scherm­afbeelding 2025-10-30 om 15.37.16.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12400" y="1656050"/>
            <a:ext cx="2157402" cy="2998799"/>
          </a:xfrm>
          <a:prstGeom prst="rect">
            <a:avLst/>
          </a:prstGeom>
          <a:noFill/>
          <a:ln w="9525" cap="flat" cmpd="sng">
            <a:solidFill>
              <a:srgbClr val="F67321"/>
            </a:solidFill>
            <a:prstDash val="dash"/>
            <a:round/>
            <a:headEnd type="none" w="sm" len="sm"/>
            <a:tailEnd type="none" w="sm" len="sm"/>
          </a:ln>
        </p:spPr>
      </p:pic>
      <p:pic>
        <p:nvPicPr>
          <p:cNvPr id="528" name="Google Shape;528;p34" title="Scherm­afbeelding 2025-10-30 om 15.37.47.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69800" y="1656050"/>
            <a:ext cx="2160000" cy="2997823"/>
          </a:xfrm>
          <a:prstGeom prst="rect">
            <a:avLst/>
          </a:prstGeom>
          <a:noFill/>
          <a:ln w="9525" cap="flat" cmpd="sng">
            <a:solidFill>
              <a:srgbClr val="F67321"/>
            </a:solidFill>
            <a:prstDash val="dash"/>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5" title="Tekengebied 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7288" y="152400"/>
            <a:ext cx="6769413"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70800" y="1237425"/>
            <a:ext cx="4096502" cy="4030474"/>
          </a:xfrm>
          <a:prstGeom prst="rect">
            <a:avLst/>
          </a:prstGeom>
          <a:noFill/>
          <a:ln>
            <a:noFill/>
          </a:ln>
        </p:spPr>
      </p:pic>
      <p:sp>
        <p:nvSpPr>
          <p:cNvPr id="539" name="Google Shape;539;p36"/>
          <p:cNvSpPr txBox="1"/>
          <p:nvPr/>
        </p:nvSpPr>
        <p:spPr>
          <a:xfrm>
            <a:off x="911100" y="162375"/>
            <a:ext cx="7336800" cy="19488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2000"/>
              <a:buFont typeface="Arial"/>
              <a:buNone/>
            </a:pPr>
            <a:r>
              <a:rPr lang="nl" sz="2000" b="0" i="0" u="none" strike="noStrike" cap="none">
                <a:solidFill>
                  <a:srgbClr val="3F3C3E"/>
                </a:solidFill>
                <a:latin typeface="Poppins SemiBold"/>
                <a:ea typeface="Poppins SemiBold"/>
                <a:cs typeface="Poppins SemiBold"/>
                <a:sym typeface="Poppins SemiBold"/>
              </a:rPr>
              <a:t>Bedankt voor jullie input tijdens deze</a:t>
            </a:r>
            <a:r>
              <a:rPr lang="nl" sz="2000" b="0" i="0" u="none" strike="noStrike" cap="none">
                <a:solidFill>
                  <a:srgbClr val="F4A45B"/>
                </a:solidFill>
                <a:latin typeface="Poppins SemiBold"/>
                <a:ea typeface="Poppins SemiBold"/>
                <a:cs typeface="Poppins SemiBold"/>
                <a:sym typeface="Poppins SemiBold"/>
              </a:rPr>
              <a:t> inspiratiesessie</a:t>
            </a:r>
            <a:br>
              <a:rPr lang="nl" sz="1300" b="0" i="0" u="none" strike="noStrike" cap="none">
                <a:solidFill>
                  <a:srgbClr val="3F3C3E"/>
                </a:solidFill>
                <a:latin typeface="Poppins SemiBold"/>
                <a:ea typeface="Poppins SemiBold"/>
                <a:cs typeface="Poppins SemiBold"/>
                <a:sym typeface="Poppins SemiBold"/>
              </a:rPr>
            </a:br>
            <a:r>
              <a:rPr lang="nl" sz="2700" b="0" i="0" u="none" strike="noStrike" cap="none">
                <a:solidFill>
                  <a:srgbClr val="EC7407"/>
                </a:solidFill>
                <a:latin typeface="Poppins SemiBold"/>
                <a:ea typeface="Poppins SemiBold"/>
                <a:cs typeface="Poppins SemiBold"/>
                <a:sym typeface="Poppins SemiBold"/>
              </a:rPr>
              <a:t>Mediabewuste informatievaardigheden!</a:t>
            </a:r>
            <a:endParaRPr sz="1900" b="0" i="1" u="none" strike="noStrike" cap="none">
              <a:solidFill>
                <a:srgbClr val="F4A45B"/>
              </a:solidFill>
              <a:latin typeface="Poppins SemiBold"/>
              <a:ea typeface="Poppins SemiBold"/>
              <a:cs typeface="Poppins SemiBold"/>
              <a:sym typeface="Poppins SemiBold"/>
            </a:endParaRPr>
          </a:p>
        </p:txBody>
      </p:sp>
      <p:pic>
        <p:nvPicPr>
          <p:cNvPr id="540" name="Google Shape;540;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21425" y="3984375"/>
            <a:ext cx="669900" cy="731400"/>
          </a:xfrm>
          <a:prstGeom prst="ellipse">
            <a:avLst/>
          </a:prstGeom>
          <a:noFill/>
          <a:ln>
            <a:noFill/>
          </a:ln>
        </p:spPr>
      </p:pic>
      <p:pic>
        <p:nvPicPr>
          <p:cNvPr id="541" name="Google Shape;541;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91365" y="3984375"/>
            <a:ext cx="795361" cy="731325"/>
          </a:xfrm>
          <a:prstGeom prst="rect">
            <a:avLst/>
          </a:prstGeom>
          <a:noFill/>
          <a:ln>
            <a:noFill/>
          </a:ln>
        </p:spPr>
      </p:pic>
      <p:pic>
        <p:nvPicPr>
          <p:cNvPr id="542" name="Google Shape;542;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94401" y="3984375"/>
            <a:ext cx="795361" cy="731325"/>
          </a:xfrm>
          <a:prstGeom prst="rect">
            <a:avLst/>
          </a:prstGeom>
          <a:noFill/>
          <a:ln>
            <a:noFill/>
          </a:ln>
        </p:spPr>
      </p:pic>
      <p:pic>
        <p:nvPicPr>
          <p:cNvPr id="543" name="Google Shape;543;p3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41785" y="4175391"/>
            <a:ext cx="356808" cy="389309"/>
          </a:xfrm>
          <a:prstGeom prst="rect">
            <a:avLst/>
          </a:prstGeom>
          <a:noFill/>
          <a:ln>
            <a:noFill/>
          </a:ln>
        </p:spPr>
      </p:pic>
      <p:sp>
        <p:nvSpPr>
          <p:cNvPr id="544" name="Google Shape;544;p36"/>
          <p:cNvSpPr/>
          <p:nvPr/>
        </p:nvSpPr>
        <p:spPr>
          <a:xfrm>
            <a:off x="4853212" y="4091249"/>
            <a:ext cx="545100" cy="550800"/>
          </a:xfrm>
          <a:prstGeom prst="ellipse">
            <a:avLst/>
          </a:prstGeom>
          <a:solidFill>
            <a:srgbClr val="E533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5" name="Google Shape;545;p3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95464" y="4244931"/>
            <a:ext cx="460678" cy="249020"/>
          </a:xfrm>
          <a:prstGeom prst="rect">
            <a:avLst/>
          </a:prstGeom>
          <a:noFill/>
          <a:ln>
            <a:noFill/>
          </a:ln>
        </p:spPr>
      </p:pic>
      <p:pic>
        <p:nvPicPr>
          <p:cNvPr id="546" name="Google Shape;546;p3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495700" y="4235619"/>
            <a:ext cx="449217" cy="275736"/>
          </a:xfrm>
          <a:prstGeom prst="rect">
            <a:avLst/>
          </a:prstGeom>
          <a:noFill/>
          <a:ln>
            <a:noFill/>
          </a:ln>
        </p:spPr>
      </p:pic>
      <p:sp>
        <p:nvSpPr>
          <p:cNvPr id="547" name="Google Shape;547;p36"/>
          <p:cNvSpPr txBox="1"/>
          <p:nvPr/>
        </p:nvSpPr>
        <p:spPr>
          <a:xfrm>
            <a:off x="3547475" y="4715700"/>
            <a:ext cx="34761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1000"/>
              <a:buFont typeface="Arial"/>
              <a:buNone/>
            </a:pPr>
            <a:r>
              <a:rPr lang="nl" sz="1000" b="0" i="1" u="none" strike="noStrike" cap="none">
                <a:solidFill>
                  <a:srgbClr val="3F3C3E"/>
                </a:solidFill>
                <a:latin typeface="Poppins"/>
                <a:ea typeface="Poppins"/>
                <a:cs typeface="Poppins"/>
                <a:sym typeface="Poppins"/>
              </a:rPr>
              <a:t>voeg contactgegevens in</a:t>
            </a:r>
            <a:endParaRPr sz="1000" b="0" i="1" u="none" strike="noStrike" cap="none">
              <a:solidFill>
                <a:srgbClr val="3F3C3E"/>
              </a:solidFill>
              <a:latin typeface="Poppins"/>
              <a:ea typeface="Poppins"/>
              <a:cs typeface="Poppins"/>
              <a:sym typeface="Poppins"/>
            </a:endParaRPr>
          </a:p>
        </p:txBody>
      </p:sp>
      <p:cxnSp>
        <p:nvCxnSpPr>
          <p:cNvPr id="548" name="Google Shape;548;p36"/>
          <p:cNvCxnSpPr/>
          <p:nvPr/>
        </p:nvCxnSpPr>
        <p:spPr>
          <a:xfrm>
            <a:off x="3547525" y="4772150"/>
            <a:ext cx="3476100" cy="0"/>
          </a:xfrm>
          <a:prstGeom prst="straightConnector1">
            <a:avLst/>
          </a:prstGeom>
          <a:noFill/>
          <a:ln w="19050" cap="flat" cmpd="sng">
            <a:solidFill>
              <a:schemeClr val="dk2"/>
            </a:solidFill>
            <a:prstDash val="solid"/>
            <a:round/>
            <a:headEnd type="none" w="sm" len="sm"/>
            <a:tailEnd type="none" w="sm" len="sm"/>
          </a:ln>
        </p:spPr>
      </p:cxnSp>
      <p:sp>
        <p:nvSpPr>
          <p:cNvPr id="549" name="Google Shape;549;p36"/>
          <p:cNvSpPr txBox="1"/>
          <p:nvPr/>
        </p:nvSpPr>
        <p:spPr>
          <a:xfrm>
            <a:off x="787775" y="4715700"/>
            <a:ext cx="39879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1000"/>
              <a:buFont typeface="Arial"/>
              <a:buNone/>
            </a:pPr>
            <a:endParaRPr sz="1000" b="0" i="1" u="none" strike="noStrike" cap="none">
              <a:solidFill>
                <a:srgbClr val="3F3C3E"/>
              </a:solidFill>
              <a:latin typeface="Poppins"/>
              <a:ea typeface="Poppins"/>
              <a:cs typeface="Poppins"/>
              <a:sym typeface="Poppins"/>
            </a:endParaRPr>
          </a:p>
        </p:txBody>
      </p:sp>
      <p:sp>
        <p:nvSpPr>
          <p:cNvPr id="550" name="Google Shape;550;p36"/>
          <p:cNvSpPr txBox="1"/>
          <p:nvPr/>
        </p:nvSpPr>
        <p:spPr>
          <a:xfrm>
            <a:off x="5415500" y="1650325"/>
            <a:ext cx="2469600" cy="24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6"/>
        <p:cNvGrpSpPr/>
        <p:nvPr/>
      </p:nvGrpSpPr>
      <p:grpSpPr>
        <a:xfrm>
          <a:off x="0" y="0"/>
          <a:ext cx="0" cy="0"/>
          <a:chOff x="0" y="0"/>
          <a:chExt cx="0" cy="0"/>
        </a:xfrm>
      </p:grpSpPr>
      <p:pic>
        <p:nvPicPr>
          <p:cNvPr id="97" name="Google Shape;97;p3" descr="Samantha heeft een bijzonder feitje over de eieren in de supermarkt. Maar Samantha en Meneer Hoogland weten niet zeker of dat feitje wel zo betrouwbaar is.&#10;&#10;Deze video komt uit de aflevering 'Nieuws of nonsens - Het Klokhuis over Journalistiek ' die te bekijken is via: klokhu.is/Hetklokhuisoverjournalistiek&#10;Deze video heeft de kijkwijzer: alle leeftijden&#10;&#10;#hetklokhuis #sketch #sketchcomedy #kassameisjes #nepnieuws #bron&#10;&#10;Van koekjesfabriek tot golfslagbad, Het Klokhuis neemt je mee!&#10;&#10;🍏 Abonneer op ons kanaal! https://www.youtube.com/subscription_center?add_user=hetklokhuis&#10;🍎 Bekijk alle afleveringen op https://hetklokhuis.nl&#10;🍏 DIY in de Studio https://studio-klokhuis.ntr.nl/&#10;🍎 Volg ons op Instagram https://instagram.com/ntrhetklokhuis&#10;🍏 Bekijk onze TikToks https://www.tiktok.com/@hetklokhuis&#10;🍎 Like ons op Facebook https://facebook.com/hetklokhuis&#10;🍏 Wil je weten wie Het Klokhuis maakt? http://klokhu.is/colofon&#10;&#10;Het Klokhuis wordt al meer dat 35 jaar gemaakt voor families met kinderen van 8 tot 12 jaar. Maar het wordt niet “speciaal gemaakt voor kids” want we weten dat het hele gezin nieuwsgierig meekijkt. Net als leerkrachten en andere opvoeders." title="&quot;Dit is holle bolle onzin, dit is nepnieuws&quot; I Kassameisjes">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8C7"/>
        </a:solidFill>
        <a:effectLst/>
      </p:bgPr>
    </p:bg>
    <p:spTree>
      <p:nvGrpSpPr>
        <p:cNvPr id="1" name="Shape 101"/>
        <p:cNvGrpSpPr/>
        <p:nvPr/>
      </p:nvGrpSpPr>
      <p:grpSpPr>
        <a:xfrm>
          <a:off x="0" y="0"/>
          <a:ext cx="0" cy="0"/>
          <a:chOff x="0" y="0"/>
          <a:chExt cx="0" cy="0"/>
        </a:xfrm>
      </p:grpSpPr>
      <p:sp>
        <p:nvSpPr>
          <p:cNvPr id="102" name="Google Shape;102;p5"/>
          <p:cNvSpPr txBox="1"/>
          <p:nvPr/>
        </p:nvSpPr>
        <p:spPr>
          <a:xfrm>
            <a:off x="7315225" y="4652025"/>
            <a:ext cx="17418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nl" sz="900" b="0" i="1" u="none" strike="noStrike" cap="none">
                <a:solidFill>
                  <a:schemeClr val="dk2"/>
                </a:solidFill>
                <a:latin typeface="Poppins"/>
                <a:ea typeface="Poppins"/>
                <a:cs typeface="Poppins"/>
                <a:sym typeface="Poppins"/>
              </a:rPr>
              <a:t>Bron: Gemaakt door AI afbeeldingen generator.</a:t>
            </a:r>
            <a:endParaRPr sz="900" b="0" i="1" u="none" strike="noStrike" cap="none">
              <a:solidFill>
                <a:schemeClr val="dk2"/>
              </a:solidFill>
              <a:latin typeface="Poppins"/>
              <a:ea typeface="Poppins"/>
              <a:cs typeface="Poppins"/>
              <a:sym typeface="Poppins"/>
            </a:endParaRPr>
          </a:p>
        </p:txBody>
      </p:sp>
      <p:pic>
        <p:nvPicPr>
          <p:cNvPr id="103" name="Google Shape;103;p5" title="iStock-476812603.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75" y="0"/>
            <a:ext cx="9195377" cy="5143501"/>
          </a:xfrm>
          <a:prstGeom prst="rect">
            <a:avLst/>
          </a:prstGeom>
          <a:noFill/>
          <a:ln>
            <a:noFill/>
          </a:ln>
        </p:spPr>
      </p:pic>
      <p:sp>
        <p:nvSpPr>
          <p:cNvPr id="104" name="Google Shape;104;p5"/>
          <p:cNvSpPr/>
          <p:nvPr/>
        </p:nvSpPr>
        <p:spPr>
          <a:xfrm>
            <a:off x="6338700" y="2834025"/>
            <a:ext cx="2439000" cy="1968900"/>
          </a:xfrm>
          <a:prstGeom prst="roundRect">
            <a:avLst>
              <a:gd name="adj" fmla="val 11146"/>
            </a:avLst>
          </a:prstGeom>
          <a:solidFill>
            <a:srgbClr val="F6732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nl" sz="1200" b="1" i="0" u="none" strike="noStrike" cap="none">
                <a:solidFill>
                  <a:schemeClr val="lt1"/>
                </a:solidFill>
                <a:latin typeface="Poppins"/>
                <a:ea typeface="Poppins"/>
                <a:cs typeface="Poppins"/>
                <a:sym typeface="Poppins"/>
              </a:rPr>
              <a:t>Digitale geletterdheid</a:t>
            </a:r>
            <a:r>
              <a:rPr lang="nl" sz="1200" b="0" i="0" u="none" strike="noStrike" cap="none">
                <a:solidFill>
                  <a:schemeClr val="lt1"/>
                </a:solidFill>
                <a:latin typeface="Poppins Light"/>
                <a:ea typeface="Poppins Light"/>
                <a:cs typeface="Poppins Light"/>
                <a:sym typeface="Poppins Light"/>
              </a:rPr>
              <a:t> is als leren zwemmen in een zee vol mogelijkheden. </a:t>
            </a:r>
            <a:endParaRPr sz="1200" b="0" i="0" u="none" strike="noStrike" cap="none">
              <a:solidFill>
                <a:schemeClr val="lt1"/>
              </a:solidFill>
              <a:latin typeface="Poppins Light"/>
              <a:ea typeface="Poppins Light"/>
              <a:cs typeface="Poppins Light"/>
              <a:sym typeface="Poppins Light"/>
            </a:endParaRPr>
          </a:p>
          <a:p>
            <a:pPr marL="0" marR="0" lvl="0" indent="0" algn="ctr" rtl="0">
              <a:lnSpc>
                <a:spcPct val="100000"/>
              </a:lnSpc>
              <a:spcBef>
                <a:spcPts val="0"/>
              </a:spcBef>
              <a:spcAft>
                <a:spcPts val="0"/>
              </a:spcAft>
              <a:buClr>
                <a:schemeClr val="dk1"/>
              </a:buClr>
              <a:buSzPts val="1100"/>
              <a:buFont typeface="Arial"/>
              <a:buNone/>
            </a:pPr>
            <a:endParaRPr sz="1200" b="0" i="0" u="none" strike="noStrike" cap="none">
              <a:solidFill>
                <a:schemeClr val="lt1"/>
              </a:solidFill>
              <a:latin typeface="Poppins Light"/>
              <a:ea typeface="Poppins Light"/>
              <a:cs typeface="Poppins Light"/>
              <a:sym typeface="Poppins Light"/>
            </a:endParaRPr>
          </a:p>
          <a:p>
            <a:pPr marL="0" marR="0" lvl="0" indent="0" algn="ctr" rtl="0">
              <a:lnSpc>
                <a:spcPct val="100000"/>
              </a:lnSpc>
              <a:spcBef>
                <a:spcPts val="0"/>
              </a:spcBef>
              <a:spcAft>
                <a:spcPts val="0"/>
              </a:spcAft>
              <a:buClr>
                <a:schemeClr val="dk1"/>
              </a:buClr>
              <a:buSzPts val="1100"/>
              <a:buFont typeface="Arial"/>
              <a:buNone/>
            </a:pPr>
            <a:r>
              <a:rPr lang="nl" sz="1200" b="0" i="0" u="none" strike="noStrike" cap="none">
                <a:solidFill>
                  <a:schemeClr val="lt1"/>
                </a:solidFill>
                <a:latin typeface="Poppins Light"/>
                <a:ea typeface="Poppins Light"/>
                <a:cs typeface="Poppins Light"/>
                <a:sym typeface="Poppins Light"/>
              </a:rPr>
              <a:t>Hoe voelt het voor jou: ben je al een ervaren zwemmer, dobber je nog wat, of heb je soms het idee dat je kopje-onder gaat?</a:t>
            </a:r>
            <a:endParaRPr sz="1200" b="0" i="0" u="none" strike="noStrike" cap="none">
              <a:solidFill>
                <a:schemeClr val="lt1"/>
              </a:solidFill>
              <a:latin typeface="Poppins Light"/>
              <a:ea typeface="Poppins Light"/>
              <a:cs typeface="Poppins Light"/>
              <a:sym typeface="Poppi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65227" y="913250"/>
            <a:ext cx="3028550" cy="2283601"/>
          </a:xfrm>
          <a:prstGeom prst="rect">
            <a:avLst/>
          </a:prstGeom>
          <a:noFill/>
          <a:ln>
            <a:noFill/>
          </a:ln>
        </p:spPr>
      </p:pic>
      <p:sp>
        <p:nvSpPr>
          <p:cNvPr id="110" name="Google Shape;110;p8"/>
          <p:cNvSpPr txBox="1"/>
          <p:nvPr/>
        </p:nvSpPr>
        <p:spPr>
          <a:xfrm>
            <a:off x="5085763" y="349541"/>
            <a:ext cx="2479800" cy="20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770"/>
              <a:buFont typeface="Arial"/>
              <a:buNone/>
            </a:pPr>
            <a:r>
              <a:rPr lang="nl" sz="1170" b="0" i="0" u="none" strike="noStrike" cap="none">
                <a:solidFill>
                  <a:srgbClr val="000000"/>
                </a:solidFill>
                <a:latin typeface="Poppins SemiBold"/>
                <a:ea typeface="Poppins SemiBold"/>
                <a:cs typeface="Poppins SemiBold"/>
                <a:sym typeface="Poppins SemiBold"/>
              </a:rPr>
              <a:t>Voorstellen</a:t>
            </a:r>
            <a:endParaRPr sz="1170" b="0" i="0" u="none" strike="noStrike" cap="none">
              <a:solidFill>
                <a:srgbClr val="000000"/>
              </a:solidFill>
              <a:latin typeface="Poppins SemiBold"/>
              <a:ea typeface="Poppins SemiBold"/>
              <a:cs typeface="Poppins SemiBold"/>
              <a:sym typeface="Poppins SemiBold"/>
            </a:endParaRPr>
          </a:p>
        </p:txBody>
      </p:sp>
      <p:sp>
        <p:nvSpPr>
          <p:cNvPr id="111" name="Google Shape;111;p8"/>
          <p:cNvSpPr txBox="1"/>
          <p:nvPr/>
        </p:nvSpPr>
        <p:spPr>
          <a:xfrm>
            <a:off x="4293772" y="226675"/>
            <a:ext cx="684300" cy="6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5100"/>
              <a:buFont typeface="Arial"/>
              <a:buNone/>
            </a:pPr>
            <a:r>
              <a:rPr lang="nl" sz="5100" b="0" i="0" u="none" strike="noStrike" cap="none">
                <a:solidFill>
                  <a:srgbClr val="F47920"/>
                </a:solidFill>
                <a:latin typeface="Poppins ExtraBold"/>
                <a:ea typeface="Poppins ExtraBold"/>
                <a:cs typeface="Poppins ExtraBold"/>
                <a:sym typeface="Poppins ExtraBold"/>
              </a:rPr>
              <a:t>1</a:t>
            </a:r>
            <a:endParaRPr sz="5100" b="0" i="0" u="none" strike="noStrike" cap="none">
              <a:solidFill>
                <a:srgbClr val="F47920"/>
              </a:solidFill>
              <a:latin typeface="Poppins ExtraBold"/>
              <a:ea typeface="Poppins ExtraBold"/>
              <a:cs typeface="Poppins ExtraBold"/>
              <a:sym typeface="Poppins ExtraBold"/>
            </a:endParaRPr>
          </a:p>
        </p:txBody>
      </p:sp>
      <p:sp>
        <p:nvSpPr>
          <p:cNvPr id="112" name="Google Shape;112;p8"/>
          <p:cNvSpPr txBox="1"/>
          <p:nvPr/>
        </p:nvSpPr>
        <p:spPr>
          <a:xfrm>
            <a:off x="5085772" y="1124999"/>
            <a:ext cx="2479800" cy="19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770"/>
              <a:buFont typeface="Arial"/>
              <a:buNone/>
            </a:pPr>
            <a:r>
              <a:rPr lang="nl" sz="1170" b="0" i="0" u="none" strike="noStrike" cap="none">
                <a:solidFill>
                  <a:srgbClr val="000000"/>
                </a:solidFill>
                <a:latin typeface="Poppins SemiBold"/>
                <a:ea typeface="Poppins SemiBold"/>
                <a:cs typeface="Poppins SemiBold"/>
                <a:sym typeface="Poppins SemiBold"/>
              </a:rPr>
              <a:t>Informeren</a:t>
            </a:r>
            <a:endParaRPr sz="1170" b="0" i="0" u="none" strike="noStrike" cap="none">
              <a:solidFill>
                <a:srgbClr val="000000"/>
              </a:solidFill>
              <a:latin typeface="Poppins SemiBold"/>
              <a:ea typeface="Poppins SemiBold"/>
              <a:cs typeface="Poppins SemiBold"/>
              <a:sym typeface="Poppins SemiBold"/>
            </a:endParaRPr>
          </a:p>
        </p:txBody>
      </p:sp>
      <p:sp>
        <p:nvSpPr>
          <p:cNvPr id="113" name="Google Shape;113;p8"/>
          <p:cNvSpPr txBox="1"/>
          <p:nvPr/>
        </p:nvSpPr>
        <p:spPr>
          <a:xfrm>
            <a:off x="4293772" y="1010111"/>
            <a:ext cx="684300" cy="6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5100"/>
              <a:buFont typeface="Arial"/>
              <a:buNone/>
            </a:pPr>
            <a:r>
              <a:rPr lang="nl" sz="5100" b="0" i="0" u="none" strike="noStrike" cap="none">
                <a:solidFill>
                  <a:srgbClr val="FABD8E"/>
                </a:solidFill>
                <a:latin typeface="Poppins ExtraBold"/>
                <a:ea typeface="Poppins ExtraBold"/>
                <a:cs typeface="Poppins ExtraBold"/>
                <a:sym typeface="Poppins ExtraBold"/>
              </a:rPr>
              <a:t>2</a:t>
            </a:r>
            <a:endParaRPr sz="5100" b="0" i="0" u="none" strike="noStrike" cap="none">
              <a:solidFill>
                <a:srgbClr val="FABD8E"/>
              </a:solidFill>
              <a:latin typeface="Poppins ExtraBold"/>
              <a:ea typeface="Poppins ExtraBold"/>
              <a:cs typeface="Poppins ExtraBold"/>
              <a:sym typeface="Poppins ExtraBold"/>
            </a:endParaRPr>
          </a:p>
        </p:txBody>
      </p:sp>
      <p:sp>
        <p:nvSpPr>
          <p:cNvPr id="114" name="Google Shape;114;p8"/>
          <p:cNvSpPr txBox="1"/>
          <p:nvPr/>
        </p:nvSpPr>
        <p:spPr>
          <a:xfrm>
            <a:off x="5085763" y="1887942"/>
            <a:ext cx="2479800" cy="20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770"/>
              <a:buFont typeface="Arial"/>
              <a:buNone/>
            </a:pPr>
            <a:r>
              <a:rPr lang="nl" sz="1170" b="0" i="0" u="none" strike="noStrike" cap="none">
                <a:solidFill>
                  <a:srgbClr val="000000"/>
                </a:solidFill>
                <a:latin typeface="Poppins SemiBold"/>
                <a:ea typeface="Poppins SemiBold"/>
                <a:cs typeface="Poppins SemiBold"/>
                <a:sym typeface="Poppins SemiBold"/>
              </a:rPr>
              <a:t>Inspireren</a:t>
            </a:r>
            <a:endParaRPr sz="1170" b="0" i="0" u="none" strike="noStrike" cap="none">
              <a:solidFill>
                <a:srgbClr val="000000"/>
              </a:solidFill>
              <a:latin typeface="Poppins SemiBold"/>
              <a:ea typeface="Poppins SemiBold"/>
              <a:cs typeface="Poppins SemiBold"/>
              <a:sym typeface="Poppins SemiBold"/>
            </a:endParaRPr>
          </a:p>
        </p:txBody>
      </p:sp>
      <p:sp>
        <p:nvSpPr>
          <p:cNvPr id="115" name="Google Shape;115;p8"/>
          <p:cNvSpPr txBox="1"/>
          <p:nvPr/>
        </p:nvSpPr>
        <p:spPr>
          <a:xfrm>
            <a:off x="4293772" y="1785551"/>
            <a:ext cx="684300" cy="6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5100"/>
              <a:buFont typeface="Arial"/>
              <a:buNone/>
            </a:pPr>
            <a:r>
              <a:rPr lang="nl" sz="5100" b="0" i="0" u="none" strike="noStrike" cap="none">
                <a:solidFill>
                  <a:srgbClr val="F47920"/>
                </a:solidFill>
                <a:latin typeface="Poppins ExtraBold"/>
                <a:ea typeface="Poppins ExtraBold"/>
                <a:cs typeface="Poppins ExtraBold"/>
                <a:sym typeface="Poppins ExtraBold"/>
              </a:rPr>
              <a:t>3</a:t>
            </a:r>
            <a:endParaRPr sz="5100" b="0" i="0" u="none" strike="noStrike" cap="none">
              <a:solidFill>
                <a:srgbClr val="F47920"/>
              </a:solidFill>
              <a:latin typeface="Poppins ExtraBold"/>
              <a:ea typeface="Poppins ExtraBold"/>
              <a:cs typeface="Poppins ExtraBold"/>
              <a:sym typeface="Poppins ExtraBold"/>
            </a:endParaRPr>
          </a:p>
        </p:txBody>
      </p:sp>
      <p:sp>
        <p:nvSpPr>
          <p:cNvPr id="116" name="Google Shape;116;p8"/>
          <p:cNvSpPr txBox="1"/>
          <p:nvPr/>
        </p:nvSpPr>
        <p:spPr>
          <a:xfrm>
            <a:off x="5085763" y="2654504"/>
            <a:ext cx="2479800" cy="20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770"/>
              <a:buFont typeface="Arial"/>
              <a:buNone/>
            </a:pPr>
            <a:r>
              <a:rPr lang="nl" sz="1170" b="0" i="0" u="none" strike="noStrike" cap="none">
                <a:solidFill>
                  <a:srgbClr val="000000"/>
                </a:solidFill>
                <a:latin typeface="Poppins SemiBold"/>
                <a:ea typeface="Poppins SemiBold"/>
                <a:cs typeface="Poppins SemiBold"/>
                <a:sym typeface="Poppins SemiBold"/>
              </a:rPr>
              <a:t>Jullie aan zet!</a:t>
            </a:r>
            <a:endParaRPr sz="1170" b="0" i="0" u="none" strike="noStrike" cap="none">
              <a:solidFill>
                <a:srgbClr val="000000"/>
              </a:solidFill>
              <a:latin typeface="Poppins SemiBold"/>
              <a:ea typeface="Poppins SemiBold"/>
              <a:cs typeface="Poppins SemiBold"/>
              <a:sym typeface="Poppins SemiBold"/>
            </a:endParaRPr>
          </a:p>
        </p:txBody>
      </p:sp>
      <p:sp>
        <p:nvSpPr>
          <p:cNvPr id="117" name="Google Shape;117;p8"/>
          <p:cNvSpPr txBox="1"/>
          <p:nvPr/>
        </p:nvSpPr>
        <p:spPr>
          <a:xfrm>
            <a:off x="4293772" y="2525714"/>
            <a:ext cx="684300" cy="6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5100"/>
              <a:buFont typeface="Arial"/>
              <a:buNone/>
            </a:pPr>
            <a:r>
              <a:rPr lang="nl" sz="5100" b="0" i="0" u="none" strike="noStrike" cap="none">
                <a:solidFill>
                  <a:srgbClr val="FABD8E"/>
                </a:solidFill>
                <a:latin typeface="Poppins ExtraBold"/>
                <a:ea typeface="Poppins ExtraBold"/>
                <a:cs typeface="Poppins ExtraBold"/>
                <a:sym typeface="Poppins ExtraBold"/>
              </a:rPr>
              <a:t>4</a:t>
            </a:r>
            <a:endParaRPr sz="5100" b="0" i="0" u="none" strike="noStrike" cap="none">
              <a:solidFill>
                <a:srgbClr val="FABD8E"/>
              </a:solidFill>
              <a:latin typeface="Poppins ExtraBold"/>
              <a:ea typeface="Poppins ExtraBold"/>
              <a:cs typeface="Poppins ExtraBold"/>
              <a:sym typeface="Poppins ExtraBold"/>
            </a:endParaRPr>
          </a:p>
        </p:txBody>
      </p:sp>
      <p:sp>
        <p:nvSpPr>
          <p:cNvPr id="118" name="Google Shape;118;p8"/>
          <p:cNvSpPr txBox="1"/>
          <p:nvPr/>
        </p:nvSpPr>
        <p:spPr>
          <a:xfrm>
            <a:off x="4293772" y="3304508"/>
            <a:ext cx="684300" cy="6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5100"/>
              <a:buFont typeface="Arial"/>
              <a:buNone/>
            </a:pPr>
            <a:r>
              <a:rPr lang="nl" sz="5100" b="0" i="0" u="none" strike="noStrike" cap="none">
                <a:solidFill>
                  <a:srgbClr val="F47920"/>
                </a:solidFill>
                <a:latin typeface="Poppins ExtraBold"/>
                <a:ea typeface="Poppins ExtraBold"/>
                <a:cs typeface="Poppins ExtraBold"/>
                <a:sym typeface="Poppins ExtraBold"/>
              </a:rPr>
              <a:t>5</a:t>
            </a:r>
            <a:endParaRPr sz="5100" b="0" i="0" u="none" strike="noStrike" cap="none">
              <a:solidFill>
                <a:srgbClr val="F47920"/>
              </a:solidFill>
              <a:latin typeface="Poppins ExtraBold"/>
              <a:ea typeface="Poppins ExtraBold"/>
              <a:cs typeface="Poppins ExtraBold"/>
              <a:sym typeface="Poppins ExtraBold"/>
            </a:endParaRPr>
          </a:p>
        </p:txBody>
      </p:sp>
      <p:sp>
        <p:nvSpPr>
          <p:cNvPr id="119" name="Google Shape;119;p8"/>
          <p:cNvSpPr txBox="1"/>
          <p:nvPr/>
        </p:nvSpPr>
        <p:spPr>
          <a:xfrm>
            <a:off x="4293772" y="4083271"/>
            <a:ext cx="684300" cy="6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5100"/>
              <a:buFont typeface="Arial"/>
              <a:buNone/>
            </a:pPr>
            <a:r>
              <a:rPr lang="nl" sz="5100" b="0" i="0" u="none" strike="noStrike" cap="none">
                <a:solidFill>
                  <a:srgbClr val="FABD8E"/>
                </a:solidFill>
                <a:latin typeface="Poppins ExtraBold"/>
                <a:ea typeface="Poppins ExtraBold"/>
                <a:cs typeface="Poppins ExtraBold"/>
                <a:sym typeface="Poppins ExtraBold"/>
              </a:rPr>
              <a:t>6</a:t>
            </a:r>
            <a:endParaRPr sz="5100" b="0" i="0" u="none" strike="noStrike" cap="none">
              <a:solidFill>
                <a:srgbClr val="FABD8E"/>
              </a:solidFill>
              <a:latin typeface="Poppins ExtraBold"/>
              <a:ea typeface="Poppins ExtraBold"/>
              <a:cs typeface="Poppins ExtraBold"/>
              <a:sym typeface="Poppins ExtraBold"/>
            </a:endParaRPr>
          </a:p>
        </p:txBody>
      </p:sp>
      <p:sp>
        <p:nvSpPr>
          <p:cNvPr id="120" name="Google Shape;120;p8"/>
          <p:cNvSpPr txBox="1"/>
          <p:nvPr/>
        </p:nvSpPr>
        <p:spPr>
          <a:xfrm>
            <a:off x="5085763" y="3423617"/>
            <a:ext cx="2479800" cy="20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770"/>
              <a:buFont typeface="Arial"/>
              <a:buNone/>
            </a:pPr>
            <a:r>
              <a:rPr lang="nl" sz="1170" b="0" i="0" u="none" strike="noStrike" cap="none">
                <a:solidFill>
                  <a:srgbClr val="000000"/>
                </a:solidFill>
                <a:latin typeface="Poppins SemiBold"/>
                <a:ea typeface="Poppins SemiBold"/>
                <a:cs typeface="Poppins SemiBold"/>
                <a:sym typeface="Poppins SemiBold"/>
              </a:rPr>
              <a:t>Elevator pitch</a:t>
            </a:r>
            <a:endParaRPr sz="1170" b="0" i="0" u="none" strike="noStrike" cap="none">
              <a:solidFill>
                <a:srgbClr val="000000"/>
              </a:solidFill>
              <a:latin typeface="Poppins SemiBold"/>
              <a:ea typeface="Poppins SemiBold"/>
              <a:cs typeface="Poppins SemiBold"/>
              <a:sym typeface="Poppins SemiBold"/>
            </a:endParaRPr>
          </a:p>
        </p:txBody>
      </p:sp>
      <p:sp>
        <p:nvSpPr>
          <p:cNvPr id="121" name="Google Shape;121;p8"/>
          <p:cNvSpPr txBox="1"/>
          <p:nvPr/>
        </p:nvSpPr>
        <p:spPr>
          <a:xfrm>
            <a:off x="5085763" y="4187629"/>
            <a:ext cx="2479800" cy="20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770"/>
              <a:buFont typeface="Arial"/>
              <a:buNone/>
            </a:pPr>
            <a:r>
              <a:rPr lang="nl" sz="1170" b="0" i="0" u="none" strike="noStrike" cap="none">
                <a:solidFill>
                  <a:srgbClr val="000000"/>
                </a:solidFill>
                <a:latin typeface="Poppins SemiBold"/>
                <a:ea typeface="Poppins SemiBold"/>
                <a:cs typeface="Poppins SemiBold"/>
                <a:sym typeface="Poppins SemiBold"/>
              </a:rPr>
              <a:t>Pakketje to go</a:t>
            </a:r>
            <a:endParaRPr sz="1170" b="0" i="0" u="none" strike="noStrike" cap="none">
              <a:solidFill>
                <a:srgbClr val="000000"/>
              </a:solidFill>
              <a:latin typeface="Poppins SemiBold"/>
              <a:ea typeface="Poppins SemiBold"/>
              <a:cs typeface="Poppins SemiBold"/>
              <a:sym typeface="Poppins SemiBold"/>
            </a:endParaRPr>
          </a:p>
        </p:txBody>
      </p:sp>
      <p:sp>
        <p:nvSpPr>
          <p:cNvPr id="122" name="Google Shape;122;p8"/>
          <p:cNvSpPr txBox="1"/>
          <p:nvPr/>
        </p:nvSpPr>
        <p:spPr>
          <a:xfrm>
            <a:off x="5085773" y="1320000"/>
            <a:ext cx="3139200" cy="36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nl" sz="900" b="0" i="0" u="none" strike="noStrike" cap="none">
                <a:solidFill>
                  <a:srgbClr val="000000"/>
                </a:solidFill>
                <a:latin typeface="Poppins Light"/>
                <a:ea typeface="Poppins Light"/>
                <a:cs typeface="Poppins Light"/>
                <a:sym typeface="Poppins Light"/>
              </a:rPr>
              <a:t>Van digitale basisvaardigheden tot mediabewuste informatievaardigheden. Wat is het eigenlijk?</a:t>
            </a:r>
            <a:endParaRPr sz="900" b="0" i="0" u="none" strike="noStrike" cap="none">
              <a:solidFill>
                <a:srgbClr val="000000"/>
              </a:solidFill>
              <a:latin typeface="Poppins Light"/>
              <a:ea typeface="Poppins Light"/>
              <a:cs typeface="Poppins Light"/>
              <a:sym typeface="Poppins Light"/>
            </a:endParaRPr>
          </a:p>
        </p:txBody>
      </p:sp>
      <p:sp>
        <p:nvSpPr>
          <p:cNvPr id="123" name="Google Shape;123;p8"/>
          <p:cNvSpPr/>
          <p:nvPr/>
        </p:nvSpPr>
        <p:spPr>
          <a:xfrm rot="2295597">
            <a:off x="7439404" y="1852446"/>
            <a:ext cx="785691" cy="1218784"/>
          </a:xfrm>
          <a:custGeom>
            <a:avLst/>
            <a:gdLst/>
            <a:ahLst/>
            <a:cxnLst/>
            <a:rect l="l" t="t" r="r" b="b"/>
            <a:pathLst>
              <a:path w="2006282" h="3112198" extrusionOk="0">
                <a:moveTo>
                  <a:pt x="43469" y="3112199"/>
                </a:moveTo>
                <a:cubicBezTo>
                  <a:pt x="-83404" y="2765965"/>
                  <a:pt x="76997" y="2338769"/>
                  <a:pt x="400371" y="2161604"/>
                </a:cubicBezTo>
                <a:cubicBezTo>
                  <a:pt x="723745" y="1984439"/>
                  <a:pt x="1170086" y="2079117"/>
                  <a:pt x="1393638" y="2372297"/>
                </a:cubicBezTo>
                <a:cubicBezTo>
                  <a:pt x="1450502" y="2446877"/>
                  <a:pt x="1493365" y="2552414"/>
                  <a:pt x="1442501" y="2631186"/>
                </a:cubicBezTo>
                <a:cubicBezTo>
                  <a:pt x="1399258" y="2698147"/>
                  <a:pt x="1301626" y="2713006"/>
                  <a:pt x="1228379" y="2681478"/>
                </a:cubicBezTo>
                <a:cubicBezTo>
                  <a:pt x="1155132" y="2649950"/>
                  <a:pt x="1103126" y="2583085"/>
                  <a:pt x="1064359" y="2513457"/>
                </a:cubicBezTo>
                <a:cubicBezTo>
                  <a:pt x="884717" y="2190845"/>
                  <a:pt x="949392" y="1751267"/>
                  <a:pt x="1214187" y="1493996"/>
                </a:cubicBezTo>
                <a:cubicBezTo>
                  <a:pt x="1413260" y="1300639"/>
                  <a:pt x="1701772" y="1209675"/>
                  <a:pt x="1874079" y="992124"/>
                </a:cubicBezTo>
                <a:cubicBezTo>
                  <a:pt x="2110585" y="693515"/>
                  <a:pt x="2018002" y="193929"/>
                  <a:pt x="1690151" y="0"/>
                </a:cubicBezTo>
              </a:path>
            </a:pathLst>
          </a:custGeom>
          <a:noFill/>
          <a:ln w="12700" cap="rnd" cmpd="sng">
            <a:solidFill>
              <a:srgbClr val="4D515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124" name="Google Shape;124;p8"/>
          <p:cNvSpPr txBox="1"/>
          <p:nvPr/>
        </p:nvSpPr>
        <p:spPr>
          <a:xfrm>
            <a:off x="8113522" y="1728650"/>
            <a:ext cx="907800" cy="339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nl" sz="2500" b="1" i="0" u="none" strike="noStrike" cap="none">
                <a:solidFill>
                  <a:srgbClr val="F47920"/>
                </a:solidFill>
                <a:latin typeface="Amatic SC"/>
                <a:ea typeface="Amatic SC"/>
                <a:cs typeface="Amatic SC"/>
                <a:sym typeface="Amatic SC"/>
              </a:rPr>
              <a:t>PAUZE</a:t>
            </a:r>
            <a:endParaRPr sz="2500" b="1" i="0" u="none" strike="noStrike" cap="none">
              <a:solidFill>
                <a:srgbClr val="F47920"/>
              </a:solidFill>
              <a:latin typeface="Amatic SC"/>
              <a:ea typeface="Amatic SC"/>
              <a:cs typeface="Amatic SC"/>
              <a:sym typeface="Amatic SC"/>
            </a:endParaRPr>
          </a:p>
        </p:txBody>
      </p:sp>
      <p:sp>
        <p:nvSpPr>
          <p:cNvPr id="125" name="Google Shape;125;p8"/>
          <p:cNvSpPr txBox="1"/>
          <p:nvPr/>
        </p:nvSpPr>
        <p:spPr>
          <a:xfrm>
            <a:off x="538347" y="2421225"/>
            <a:ext cx="2385900" cy="1217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4000"/>
              <a:buFont typeface="Arial"/>
              <a:buNone/>
            </a:pPr>
            <a:r>
              <a:rPr lang="nl" sz="4000" b="0" i="0" u="none" strike="noStrike" cap="none">
                <a:solidFill>
                  <a:srgbClr val="3F3C3E"/>
                </a:solidFill>
                <a:latin typeface="Poppins SemiBold"/>
                <a:ea typeface="Poppins SemiBold"/>
                <a:cs typeface="Poppins SemiBold"/>
                <a:sym typeface="Poppins SemiBold"/>
              </a:rPr>
              <a:t>Agenda</a:t>
            </a:r>
            <a:endParaRPr sz="4000" b="0" i="0" u="none" strike="noStrike" cap="none">
              <a:solidFill>
                <a:srgbClr val="3F3C3E"/>
              </a:solidFill>
              <a:latin typeface="Poppins SemiBold"/>
              <a:ea typeface="Poppins SemiBold"/>
              <a:cs typeface="Poppins SemiBold"/>
              <a:sym typeface="Poppins SemiBold"/>
            </a:endParaRPr>
          </a:p>
        </p:txBody>
      </p:sp>
      <p:sp>
        <p:nvSpPr>
          <p:cNvPr id="126" name="Google Shape;126;p8"/>
          <p:cNvSpPr txBox="1"/>
          <p:nvPr/>
        </p:nvSpPr>
        <p:spPr>
          <a:xfrm>
            <a:off x="1342497" y="3114525"/>
            <a:ext cx="2479800" cy="4944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80000"/>
              </a:lnSpc>
              <a:spcBef>
                <a:spcPts val="0"/>
              </a:spcBef>
              <a:spcAft>
                <a:spcPts val="0"/>
              </a:spcAft>
              <a:buClr>
                <a:srgbClr val="000000"/>
              </a:buClr>
              <a:buSzPct val="71041"/>
              <a:buFont typeface="Arial"/>
              <a:buNone/>
            </a:pPr>
            <a:endParaRPr sz="1200" b="0" i="0" u="none" strike="noStrike" cap="none">
              <a:solidFill>
                <a:srgbClr val="F67321"/>
              </a:solidFill>
              <a:latin typeface="Poppins"/>
              <a:ea typeface="Poppins"/>
              <a:cs typeface="Poppins"/>
              <a:sym typeface="Poppins"/>
            </a:endParaRPr>
          </a:p>
          <a:p>
            <a:pPr marL="0" marR="0" lvl="0" indent="0" algn="l" rtl="0">
              <a:lnSpc>
                <a:spcPct val="80000"/>
              </a:lnSpc>
              <a:spcBef>
                <a:spcPts val="0"/>
              </a:spcBef>
              <a:spcAft>
                <a:spcPts val="0"/>
              </a:spcAft>
              <a:buClr>
                <a:srgbClr val="000000"/>
              </a:buClr>
              <a:buSzPct val="71041"/>
              <a:buFont typeface="Arial"/>
              <a:buNone/>
            </a:pPr>
            <a:endParaRPr sz="1200" b="0" i="0" u="none" strike="noStrike" cap="none">
              <a:solidFill>
                <a:srgbClr val="F67321"/>
              </a:solidFill>
              <a:latin typeface="Poppins"/>
              <a:ea typeface="Poppins"/>
              <a:cs typeface="Poppins"/>
              <a:sym typeface="Poppins"/>
            </a:endParaRPr>
          </a:p>
          <a:p>
            <a:pPr marL="0" marR="0" lvl="0" indent="0" algn="l" rtl="0">
              <a:lnSpc>
                <a:spcPct val="80000"/>
              </a:lnSpc>
              <a:spcBef>
                <a:spcPts val="0"/>
              </a:spcBef>
              <a:spcAft>
                <a:spcPts val="0"/>
              </a:spcAft>
              <a:buClr>
                <a:srgbClr val="000000"/>
              </a:buClr>
              <a:buSzPct val="47382"/>
              <a:buFont typeface="Arial"/>
              <a:buNone/>
            </a:pPr>
            <a:r>
              <a:rPr lang="nl" sz="1795" b="0" i="0" u="none" strike="noStrike" cap="none">
                <a:solidFill>
                  <a:srgbClr val="F67321"/>
                </a:solidFill>
                <a:latin typeface="Poppins"/>
                <a:ea typeface="Poppins"/>
                <a:cs typeface="Poppins"/>
                <a:sym typeface="Poppins"/>
              </a:rPr>
              <a:t>wat gaan we eigenlijk doen?</a:t>
            </a:r>
            <a:endParaRPr sz="1795" b="0" i="0" u="none" strike="noStrike" cap="none">
              <a:solidFill>
                <a:srgbClr val="F67321"/>
              </a:solidFill>
              <a:latin typeface="Poppins"/>
              <a:ea typeface="Poppins"/>
              <a:cs typeface="Poppins"/>
              <a:sym typeface="Poppins"/>
            </a:endParaRPr>
          </a:p>
        </p:txBody>
      </p:sp>
      <p:sp>
        <p:nvSpPr>
          <p:cNvPr id="127" name="Google Shape;127;p8"/>
          <p:cNvSpPr txBox="1"/>
          <p:nvPr/>
        </p:nvSpPr>
        <p:spPr>
          <a:xfrm>
            <a:off x="5085773" y="550850"/>
            <a:ext cx="3139200" cy="36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nl" sz="900" b="0" i="0" u="none" strike="noStrike" cap="none">
                <a:solidFill>
                  <a:srgbClr val="000000"/>
                </a:solidFill>
                <a:latin typeface="Poppins Light"/>
                <a:ea typeface="Poppins Light"/>
                <a:cs typeface="Poppins Light"/>
                <a:sym typeface="Poppins Light"/>
              </a:rPr>
              <a:t>Waarom moeten we juist in de bibliotheken aan de slag met mediabewuste informatievaardigheden?</a:t>
            </a:r>
            <a:endParaRPr sz="900" b="0" i="0" u="none" strike="noStrike" cap="none">
              <a:solidFill>
                <a:srgbClr val="000000"/>
              </a:solidFill>
              <a:latin typeface="Poppins Light"/>
              <a:ea typeface="Poppins Light"/>
              <a:cs typeface="Poppins Light"/>
              <a:sym typeface="Poppins Light"/>
            </a:endParaRPr>
          </a:p>
        </p:txBody>
      </p:sp>
      <p:sp>
        <p:nvSpPr>
          <p:cNvPr id="128" name="Google Shape;128;p8"/>
          <p:cNvSpPr txBox="1"/>
          <p:nvPr/>
        </p:nvSpPr>
        <p:spPr>
          <a:xfrm>
            <a:off x="5085773" y="2114200"/>
            <a:ext cx="3139200" cy="36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nl" sz="900" b="0" i="0" u="none" strike="noStrike" cap="none">
                <a:solidFill>
                  <a:srgbClr val="000000"/>
                </a:solidFill>
                <a:latin typeface="Poppins Light"/>
                <a:ea typeface="Poppins Light"/>
                <a:cs typeface="Poppins Light"/>
                <a:sym typeface="Poppins Light"/>
              </a:rPr>
              <a:t>Oke, en nu? Wat is er al? Hoe kunnen we een koppeling maken?</a:t>
            </a:r>
            <a:endParaRPr sz="900" b="0" i="0" u="none" strike="noStrike" cap="none">
              <a:solidFill>
                <a:srgbClr val="000000"/>
              </a:solidFill>
              <a:latin typeface="Poppins Light"/>
              <a:ea typeface="Poppins Light"/>
              <a:cs typeface="Poppins Light"/>
              <a:sym typeface="Poppins Light"/>
            </a:endParaRPr>
          </a:p>
        </p:txBody>
      </p:sp>
      <p:sp>
        <p:nvSpPr>
          <p:cNvPr id="129" name="Google Shape;129;p8"/>
          <p:cNvSpPr txBox="1"/>
          <p:nvPr/>
        </p:nvSpPr>
        <p:spPr>
          <a:xfrm>
            <a:off x="5085775" y="2880775"/>
            <a:ext cx="3724500" cy="36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nl" sz="900" b="0" i="0" u="none" strike="noStrike" cap="none">
                <a:solidFill>
                  <a:srgbClr val="000000"/>
                </a:solidFill>
                <a:latin typeface="Poppins Light"/>
                <a:ea typeface="Poppins Light"/>
                <a:cs typeface="Poppins Light"/>
                <a:sym typeface="Poppins Light"/>
              </a:rPr>
              <a:t>Oefen met mediabewuste informatievaardigheden en maak laagdrempelige koppelingen tussen taal en digitaal!</a:t>
            </a:r>
            <a:endParaRPr sz="900" b="0" i="0" u="none" strike="noStrike" cap="none">
              <a:solidFill>
                <a:srgbClr val="000000"/>
              </a:solidFill>
              <a:latin typeface="Poppins Light"/>
              <a:ea typeface="Poppins Light"/>
              <a:cs typeface="Poppins Light"/>
              <a:sym typeface="Poppins Light"/>
            </a:endParaRPr>
          </a:p>
        </p:txBody>
      </p:sp>
      <p:sp>
        <p:nvSpPr>
          <p:cNvPr id="130" name="Google Shape;130;p8"/>
          <p:cNvSpPr txBox="1"/>
          <p:nvPr/>
        </p:nvSpPr>
        <p:spPr>
          <a:xfrm>
            <a:off x="5085773" y="3647338"/>
            <a:ext cx="3139200" cy="36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nl" sz="900" b="0" i="0" u="none" strike="noStrike" cap="none">
                <a:solidFill>
                  <a:srgbClr val="000000"/>
                </a:solidFill>
                <a:latin typeface="Poppins Light"/>
                <a:ea typeface="Poppins Light"/>
                <a:cs typeface="Poppins Light"/>
                <a:sym typeface="Poppins Light"/>
              </a:rPr>
              <a:t>Vertel! Wat hebben jullie bedacht? Inspireer elkaar en bespreek wat een volgende stap zou kunnen zijn. </a:t>
            </a:r>
            <a:endParaRPr sz="900" b="0" i="0" u="none" strike="noStrike" cap="none">
              <a:solidFill>
                <a:srgbClr val="000000"/>
              </a:solidFill>
              <a:latin typeface="Poppins Light"/>
              <a:ea typeface="Poppins Light"/>
              <a:cs typeface="Poppins Light"/>
              <a:sym typeface="Poppins Light"/>
            </a:endParaRPr>
          </a:p>
        </p:txBody>
      </p:sp>
      <p:sp>
        <p:nvSpPr>
          <p:cNvPr id="131" name="Google Shape;131;p8"/>
          <p:cNvSpPr txBox="1"/>
          <p:nvPr/>
        </p:nvSpPr>
        <p:spPr>
          <a:xfrm>
            <a:off x="5085775" y="4413925"/>
            <a:ext cx="3293400" cy="36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nl" sz="900" b="0" i="0" u="none" strike="noStrike" cap="none">
                <a:solidFill>
                  <a:srgbClr val="000000"/>
                </a:solidFill>
                <a:latin typeface="Poppins Light"/>
                <a:ea typeface="Poppins Light"/>
                <a:cs typeface="Poppins Light"/>
                <a:sym typeface="Poppins Light"/>
              </a:rPr>
              <a:t>Er staat een informatiebundel klaar, we maken je even wegwijs door de wirwar aan informatie.</a:t>
            </a:r>
            <a:endParaRPr sz="900" b="0" i="0" u="none" strike="noStrike" cap="none">
              <a:solidFill>
                <a:srgbClr val="000000"/>
              </a:solidFill>
              <a:latin typeface="Poppins Light"/>
              <a:ea typeface="Poppins Light"/>
              <a:cs typeface="Poppins Light"/>
              <a:sym typeface="Poppi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 y="-658649"/>
            <a:ext cx="9144003" cy="6094500"/>
          </a:xfrm>
          <a:prstGeom prst="rect">
            <a:avLst/>
          </a:prstGeom>
          <a:noFill/>
          <a:ln>
            <a:noFill/>
          </a:ln>
        </p:spPr>
      </p:pic>
      <p:pic>
        <p:nvPicPr>
          <p:cNvPr id="137" name="Google Shape;137;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3741" y="4335309"/>
            <a:ext cx="745198" cy="71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p:nvPr/>
        </p:nvSpPr>
        <p:spPr>
          <a:xfrm>
            <a:off x="2829091" y="442074"/>
            <a:ext cx="2041500" cy="2200800"/>
          </a:xfrm>
          <a:prstGeom prst="roundRect">
            <a:avLst>
              <a:gd name="adj" fmla="val 11146"/>
            </a:avLst>
          </a:prstGeom>
          <a:solidFill>
            <a:srgbClr val="F6732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143" name="Google Shape;143;p9"/>
          <p:cNvSpPr/>
          <p:nvPr/>
        </p:nvSpPr>
        <p:spPr>
          <a:xfrm>
            <a:off x="4870505" y="442074"/>
            <a:ext cx="2041500" cy="2200800"/>
          </a:xfrm>
          <a:prstGeom prst="roundRect">
            <a:avLst>
              <a:gd name="adj" fmla="val 11146"/>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144" name="Google Shape;144;p9"/>
          <p:cNvSpPr/>
          <p:nvPr/>
        </p:nvSpPr>
        <p:spPr>
          <a:xfrm>
            <a:off x="6905654" y="442074"/>
            <a:ext cx="2041500" cy="2200800"/>
          </a:xfrm>
          <a:prstGeom prst="roundRect">
            <a:avLst>
              <a:gd name="adj" fmla="val 11146"/>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145" name="Google Shape;145;p9"/>
          <p:cNvSpPr/>
          <p:nvPr/>
        </p:nvSpPr>
        <p:spPr>
          <a:xfrm>
            <a:off x="2829091" y="2649555"/>
            <a:ext cx="2041500" cy="2200800"/>
          </a:xfrm>
          <a:prstGeom prst="roundRect">
            <a:avLst>
              <a:gd name="adj" fmla="val 11146"/>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146" name="Google Shape;146;p9"/>
          <p:cNvSpPr/>
          <p:nvPr/>
        </p:nvSpPr>
        <p:spPr>
          <a:xfrm>
            <a:off x="4870505" y="2649555"/>
            <a:ext cx="2041500" cy="2200800"/>
          </a:xfrm>
          <a:prstGeom prst="roundRect">
            <a:avLst>
              <a:gd name="adj" fmla="val 11146"/>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sp>
        <p:nvSpPr>
          <p:cNvPr id="147" name="Google Shape;147;p9"/>
          <p:cNvSpPr/>
          <p:nvPr/>
        </p:nvSpPr>
        <p:spPr>
          <a:xfrm>
            <a:off x="6905654" y="2649555"/>
            <a:ext cx="2041500" cy="2200800"/>
          </a:xfrm>
          <a:prstGeom prst="roundRect">
            <a:avLst>
              <a:gd name="adj" fmla="val 11146"/>
            </a:avLst>
          </a:prstGeom>
          <a:solidFill>
            <a:srgbClr val="FABD8E"/>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Mono"/>
              <a:ea typeface="Roboto Mono"/>
              <a:cs typeface="Roboto Mono"/>
              <a:sym typeface="Roboto Mono"/>
            </a:endParaRPr>
          </a:p>
        </p:txBody>
      </p:sp>
      <p:grpSp>
        <p:nvGrpSpPr>
          <p:cNvPr id="148" name="Google Shape;148;p9"/>
          <p:cNvGrpSpPr/>
          <p:nvPr/>
        </p:nvGrpSpPr>
        <p:grpSpPr>
          <a:xfrm>
            <a:off x="4763151" y="865541"/>
            <a:ext cx="211439" cy="81314"/>
            <a:chOff x="7639665" y="1699014"/>
            <a:chExt cx="230100" cy="88491"/>
          </a:xfrm>
        </p:grpSpPr>
        <p:cxnSp>
          <p:nvCxnSpPr>
            <p:cNvPr id="149" name="Google Shape;149;p9"/>
            <p:cNvCxnSpPr/>
            <p:nvPr/>
          </p:nvCxnSpPr>
          <p:spPr>
            <a:xfrm>
              <a:off x="7639665" y="1699014"/>
              <a:ext cx="230100" cy="0"/>
            </a:xfrm>
            <a:prstGeom prst="straightConnector1">
              <a:avLst/>
            </a:prstGeom>
            <a:noFill/>
            <a:ln w="19050" cap="rnd" cmpd="sng">
              <a:solidFill>
                <a:srgbClr val="000000"/>
              </a:solidFill>
              <a:prstDash val="solid"/>
              <a:round/>
              <a:headEnd type="none" w="sm" len="sm"/>
              <a:tailEnd type="none" w="sm" len="sm"/>
            </a:ln>
          </p:spPr>
        </p:cxnSp>
        <p:cxnSp>
          <p:nvCxnSpPr>
            <p:cNvPr id="150" name="Google Shape;150;p9"/>
            <p:cNvCxnSpPr/>
            <p:nvPr/>
          </p:nvCxnSpPr>
          <p:spPr>
            <a:xfrm>
              <a:off x="7639665" y="1787505"/>
              <a:ext cx="230100" cy="0"/>
            </a:xfrm>
            <a:prstGeom prst="straightConnector1">
              <a:avLst/>
            </a:prstGeom>
            <a:noFill/>
            <a:ln w="19050" cap="rnd" cmpd="sng">
              <a:solidFill>
                <a:srgbClr val="000000"/>
              </a:solidFill>
              <a:prstDash val="solid"/>
              <a:round/>
              <a:headEnd type="none" w="sm" len="sm"/>
              <a:tailEnd type="none" w="sm" len="sm"/>
            </a:ln>
          </p:spPr>
        </p:cxnSp>
      </p:grpSp>
      <p:grpSp>
        <p:nvGrpSpPr>
          <p:cNvPr id="151" name="Google Shape;151;p9"/>
          <p:cNvGrpSpPr/>
          <p:nvPr/>
        </p:nvGrpSpPr>
        <p:grpSpPr>
          <a:xfrm>
            <a:off x="6796136" y="3175006"/>
            <a:ext cx="211439" cy="81314"/>
            <a:chOff x="7639665" y="1699014"/>
            <a:chExt cx="230100" cy="88491"/>
          </a:xfrm>
        </p:grpSpPr>
        <p:cxnSp>
          <p:nvCxnSpPr>
            <p:cNvPr id="152" name="Google Shape;152;p9"/>
            <p:cNvCxnSpPr/>
            <p:nvPr/>
          </p:nvCxnSpPr>
          <p:spPr>
            <a:xfrm>
              <a:off x="7639665" y="1699014"/>
              <a:ext cx="230100" cy="0"/>
            </a:xfrm>
            <a:prstGeom prst="straightConnector1">
              <a:avLst/>
            </a:prstGeom>
            <a:noFill/>
            <a:ln w="19050" cap="rnd" cmpd="sng">
              <a:solidFill>
                <a:srgbClr val="000000"/>
              </a:solidFill>
              <a:prstDash val="solid"/>
              <a:round/>
              <a:headEnd type="none" w="sm" len="sm"/>
              <a:tailEnd type="none" w="sm" len="sm"/>
            </a:ln>
          </p:spPr>
        </p:cxnSp>
        <p:cxnSp>
          <p:nvCxnSpPr>
            <p:cNvPr id="153" name="Google Shape;153;p9"/>
            <p:cNvCxnSpPr/>
            <p:nvPr/>
          </p:nvCxnSpPr>
          <p:spPr>
            <a:xfrm>
              <a:off x="7639665" y="1787505"/>
              <a:ext cx="230100" cy="0"/>
            </a:xfrm>
            <a:prstGeom prst="straightConnector1">
              <a:avLst/>
            </a:prstGeom>
            <a:noFill/>
            <a:ln w="19050" cap="rnd" cmpd="sng">
              <a:solidFill>
                <a:srgbClr val="000000"/>
              </a:solidFill>
              <a:prstDash val="solid"/>
              <a:round/>
              <a:headEnd type="none" w="sm" len="sm"/>
              <a:tailEnd type="none" w="sm" len="sm"/>
            </a:ln>
          </p:spPr>
        </p:cxnSp>
      </p:grpSp>
      <p:sp>
        <p:nvSpPr>
          <p:cNvPr id="154" name="Google Shape;154;p9"/>
          <p:cNvSpPr txBox="1"/>
          <p:nvPr/>
        </p:nvSpPr>
        <p:spPr>
          <a:xfrm>
            <a:off x="2959979" y="-94200"/>
            <a:ext cx="1848600" cy="1508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5400"/>
              <a:buFont typeface="Roboto Mono"/>
              <a:buNone/>
            </a:pPr>
            <a:r>
              <a:rPr lang="nl" sz="3800" b="1" i="0" u="none" strike="noStrike" cap="none">
                <a:solidFill>
                  <a:srgbClr val="3E3C3E"/>
                </a:solidFill>
                <a:latin typeface="Poppins"/>
                <a:ea typeface="Poppins"/>
                <a:cs typeface="Poppins"/>
                <a:sym typeface="Poppins"/>
              </a:rPr>
              <a:t>20%</a:t>
            </a:r>
            <a:endParaRPr sz="3800" b="1" i="0" u="none" strike="noStrike" cap="none">
              <a:solidFill>
                <a:srgbClr val="3E3C3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Roboto Mono"/>
              <a:buNone/>
            </a:pPr>
            <a:r>
              <a:rPr lang="nl" sz="1400" b="0" i="0" u="none" strike="noStrike" cap="none">
                <a:solidFill>
                  <a:srgbClr val="3E3C3E"/>
                </a:solidFill>
                <a:latin typeface="Arial"/>
                <a:ea typeface="Arial"/>
                <a:cs typeface="Arial"/>
                <a:sym typeface="Arial"/>
              </a:rPr>
              <a:t>van alle volwassen</a:t>
            </a:r>
            <a:endParaRPr sz="1400" b="0" i="0" u="none" strike="noStrike" cap="none">
              <a:solidFill>
                <a:srgbClr val="3E3C3E"/>
              </a:solidFill>
              <a:latin typeface="Arial"/>
              <a:ea typeface="Arial"/>
              <a:cs typeface="Arial"/>
              <a:sym typeface="Arial"/>
            </a:endParaRPr>
          </a:p>
        </p:txBody>
      </p:sp>
      <p:sp>
        <p:nvSpPr>
          <p:cNvPr id="155" name="Google Shape;155;p9"/>
          <p:cNvSpPr/>
          <p:nvPr/>
        </p:nvSpPr>
        <p:spPr>
          <a:xfrm rot="2875641">
            <a:off x="1989905" y="324229"/>
            <a:ext cx="643690" cy="1163941"/>
          </a:xfrm>
          <a:custGeom>
            <a:avLst/>
            <a:gdLst/>
            <a:ahLst/>
            <a:cxnLst/>
            <a:rect l="l" t="t" r="r" b="b"/>
            <a:pathLst>
              <a:path w="1033099" h="1821370" extrusionOk="0">
                <a:moveTo>
                  <a:pt x="28212" y="1821371"/>
                </a:moveTo>
                <a:cubicBezTo>
                  <a:pt x="-57513" y="1420273"/>
                  <a:pt x="55263" y="981742"/>
                  <a:pt x="323773" y="671798"/>
                </a:cubicBezTo>
                <a:cubicBezTo>
                  <a:pt x="414737" y="566833"/>
                  <a:pt x="559041" y="470154"/>
                  <a:pt x="683723" y="531400"/>
                </a:cubicBezTo>
                <a:cubicBezTo>
                  <a:pt x="791070" y="584168"/>
                  <a:pt x="818311" y="723233"/>
                  <a:pt x="822788" y="842867"/>
                </a:cubicBezTo>
                <a:cubicBezTo>
                  <a:pt x="824312" y="882872"/>
                  <a:pt x="823074" y="927449"/>
                  <a:pt x="795451" y="956501"/>
                </a:cubicBezTo>
                <a:cubicBezTo>
                  <a:pt x="762018" y="991648"/>
                  <a:pt x="701344" y="987362"/>
                  <a:pt x="662482" y="958406"/>
                </a:cubicBezTo>
                <a:cubicBezTo>
                  <a:pt x="623620" y="929450"/>
                  <a:pt x="602570" y="882491"/>
                  <a:pt x="588187" y="836200"/>
                </a:cubicBezTo>
                <a:cubicBezTo>
                  <a:pt x="484174" y="500825"/>
                  <a:pt x="696868" y="101156"/>
                  <a:pt x="1033100" y="0"/>
                </a:cubicBezTo>
              </a:path>
            </a:pathLst>
          </a:custGeom>
          <a:noFill/>
          <a:ln w="1270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Mono"/>
              <a:ea typeface="Roboto Mono"/>
              <a:cs typeface="Roboto Mono"/>
              <a:sym typeface="Roboto Mono"/>
            </a:endParaRPr>
          </a:p>
        </p:txBody>
      </p:sp>
      <p:sp>
        <p:nvSpPr>
          <p:cNvPr id="156" name="Google Shape;156;p9"/>
          <p:cNvSpPr txBox="1"/>
          <p:nvPr/>
        </p:nvSpPr>
        <p:spPr>
          <a:xfrm>
            <a:off x="4963725" y="-94200"/>
            <a:ext cx="1941900" cy="1508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5400"/>
              <a:buFont typeface="Roboto Mono"/>
              <a:buNone/>
            </a:pPr>
            <a:r>
              <a:rPr lang="nl" sz="3800" b="1" i="0" u="none" strike="noStrike" cap="none">
                <a:solidFill>
                  <a:srgbClr val="3E3C3E"/>
                </a:solidFill>
                <a:latin typeface="Poppins"/>
                <a:ea typeface="Poppins"/>
                <a:cs typeface="Poppins"/>
                <a:sym typeface="Poppins"/>
              </a:rPr>
              <a:t>95%</a:t>
            </a:r>
            <a:endParaRPr sz="3800" b="1" i="0" u="none" strike="noStrike" cap="none">
              <a:solidFill>
                <a:srgbClr val="3E3C3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5400"/>
              <a:buFont typeface="Roboto Mono"/>
              <a:buNone/>
            </a:pPr>
            <a:r>
              <a:rPr lang="nl" sz="1400" b="0" i="0" u="none" strike="noStrike" cap="none">
                <a:solidFill>
                  <a:srgbClr val="3E3C3E"/>
                </a:solidFill>
                <a:latin typeface="Roboto Mono"/>
                <a:ea typeface="Roboto Mono"/>
                <a:cs typeface="Roboto Mono"/>
                <a:sym typeface="Roboto Mono"/>
              </a:rPr>
              <a:t>v/d Nederlanders</a:t>
            </a:r>
            <a:endParaRPr sz="1000" b="0" i="0" u="none" strike="noStrike" cap="none">
              <a:solidFill>
                <a:srgbClr val="3E3C3E"/>
              </a:solidFill>
              <a:latin typeface="Arial"/>
              <a:ea typeface="Arial"/>
              <a:cs typeface="Arial"/>
              <a:sym typeface="Arial"/>
            </a:endParaRPr>
          </a:p>
        </p:txBody>
      </p:sp>
      <p:sp>
        <p:nvSpPr>
          <p:cNvPr id="157" name="Google Shape;157;p9"/>
          <p:cNvSpPr txBox="1"/>
          <p:nvPr/>
        </p:nvSpPr>
        <p:spPr>
          <a:xfrm>
            <a:off x="6973748" y="-94200"/>
            <a:ext cx="1848600" cy="1508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5400"/>
              <a:buFont typeface="Roboto Mono"/>
              <a:buNone/>
            </a:pPr>
            <a:r>
              <a:rPr lang="nl" sz="3800" b="1" i="0" u="none" strike="noStrike" cap="none">
                <a:solidFill>
                  <a:srgbClr val="3E3C3E"/>
                </a:solidFill>
                <a:latin typeface="Poppins"/>
                <a:ea typeface="Poppins"/>
                <a:cs typeface="Poppins"/>
                <a:sym typeface="Poppins"/>
              </a:rPr>
              <a:t>1</a:t>
            </a:r>
            <a:r>
              <a:rPr lang="nl" sz="3100" b="1" i="0" u="none" strike="noStrike" cap="none">
                <a:solidFill>
                  <a:srgbClr val="3E3C3E"/>
                </a:solidFill>
                <a:latin typeface="Poppins"/>
                <a:ea typeface="Poppins"/>
                <a:cs typeface="Poppins"/>
                <a:sym typeface="Poppins"/>
              </a:rPr>
              <a:t> </a:t>
            </a:r>
            <a:r>
              <a:rPr lang="nl" sz="2800" b="1" i="0" u="none" strike="noStrike" cap="none">
                <a:solidFill>
                  <a:srgbClr val="3E3C3E"/>
                </a:solidFill>
                <a:latin typeface="Poppins"/>
                <a:ea typeface="Poppins"/>
                <a:cs typeface="Poppins"/>
                <a:sym typeface="Poppins"/>
              </a:rPr>
              <a:t>op de</a:t>
            </a:r>
            <a:r>
              <a:rPr lang="nl" sz="3000" b="1" i="0" u="none" strike="noStrike" cap="none">
                <a:solidFill>
                  <a:srgbClr val="3E3C3E"/>
                </a:solidFill>
                <a:latin typeface="Poppins"/>
                <a:ea typeface="Poppins"/>
                <a:cs typeface="Poppins"/>
                <a:sym typeface="Poppins"/>
              </a:rPr>
              <a:t> </a:t>
            </a:r>
            <a:r>
              <a:rPr lang="nl" sz="3800" b="1" i="0" u="none" strike="noStrike" cap="none">
                <a:solidFill>
                  <a:srgbClr val="3E3C3E"/>
                </a:solidFill>
                <a:latin typeface="Poppins"/>
                <a:ea typeface="Poppins"/>
                <a:cs typeface="Poppins"/>
                <a:sym typeface="Poppins"/>
              </a:rPr>
              <a:t>3</a:t>
            </a:r>
            <a:endParaRPr sz="3800" b="1" i="0" u="none" strike="noStrike" cap="none">
              <a:solidFill>
                <a:srgbClr val="3E3C3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Roboto Mono"/>
              <a:buNone/>
            </a:pPr>
            <a:r>
              <a:rPr lang="nl" sz="1400" b="0" i="0" u="none" strike="noStrike" cap="none">
                <a:solidFill>
                  <a:srgbClr val="3E3C3E"/>
                </a:solidFill>
                <a:latin typeface="Roboto Mono"/>
                <a:ea typeface="Roboto Mono"/>
                <a:cs typeface="Roboto Mono"/>
                <a:sym typeface="Roboto Mono"/>
              </a:rPr>
              <a:t>scholieren</a:t>
            </a:r>
            <a:endParaRPr sz="1400" b="0" i="0" u="none" strike="noStrike" cap="none">
              <a:solidFill>
                <a:srgbClr val="3E3C3E"/>
              </a:solidFill>
              <a:latin typeface="Arial"/>
              <a:ea typeface="Arial"/>
              <a:cs typeface="Arial"/>
              <a:sym typeface="Arial"/>
            </a:endParaRPr>
          </a:p>
        </p:txBody>
      </p:sp>
      <p:sp>
        <p:nvSpPr>
          <p:cNvPr id="158" name="Google Shape;158;p9"/>
          <p:cNvSpPr txBox="1"/>
          <p:nvPr/>
        </p:nvSpPr>
        <p:spPr>
          <a:xfrm>
            <a:off x="3004511" y="1516954"/>
            <a:ext cx="1759200" cy="9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lt1"/>
                </a:solidFill>
                <a:latin typeface="Poppins"/>
                <a:ea typeface="Poppins"/>
                <a:cs typeface="Poppins"/>
                <a:sym typeface="Poppins"/>
              </a:rPr>
              <a:t>… is onvoldoende digitaal vaardig. </a:t>
            </a:r>
            <a:endParaRPr sz="1200" b="0" i="0" u="none" strike="noStrike" cap="none">
              <a:solidFill>
                <a:schemeClr val="lt1"/>
              </a:solidFill>
              <a:latin typeface="Poppins"/>
              <a:ea typeface="Poppins"/>
              <a:cs typeface="Poppins"/>
              <a:sym typeface="Poppins"/>
            </a:endParaRPr>
          </a:p>
        </p:txBody>
      </p:sp>
      <p:sp>
        <p:nvSpPr>
          <p:cNvPr id="159" name="Google Shape;159;p9"/>
          <p:cNvSpPr txBox="1"/>
          <p:nvPr/>
        </p:nvSpPr>
        <p:spPr>
          <a:xfrm>
            <a:off x="5054975" y="1516950"/>
            <a:ext cx="1759200" cy="9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dk1"/>
                </a:solidFill>
                <a:latin typeface="Poppins"/>
                <a:ea typeface="Poppins"/>
                <a:cs typeface="Poppins"/>
                <a:sym typeface="Poppins"/>
              </a:rPr>
              <a:t>… vanaf 12 jaar is dagelijks online te vinden.</a:t>
            </a:r>
            <a:endParaRPr sz="1200" b="0" i="0" u="none" strike="noStrike" cap="none">
              <a:solidFill>
                <a:schemeClr val="dk1"/>
              </a:solidFill>
              <a:latin typeface="Poppins"/>
              <a:ea typeface="Poppins"/>
              <a:cs typeface="Poppins"/>
              <a:sym typeface="Poppins"/>
            </a:endParaRPr>
          </a:p>
        </p:txBody>
      </p:sp>
      <p:sp>
        <p:nvSpPr>
          <p:cNvPr id="160" name="Google Shape;160;p9"/>
          <p:cNvSpPr txBox="1"/>
          <p:nvPr/>
        </p:nvSpPr>
        <p:spPr>
          <a:xfrm>
            <a:off x="7041702" y="1516954"/>
            <a:ext cx="1848600" cy="9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dk1"/>
                </a:solidFill>
                <a:latin typeface="Poppins"/>
                <a:ea typeface="Poppins"/>
                <a:cs typeface="Poppins"/>
                <a:sym typeface="Poppins"/>
              </a:rPr>
              <a:t>… in het voortgezet onderwijs struikelt over basale digitale vaardigheden.</a:t>
            </a:r>
            <a:endParaRPr sz="1200" b="0" i="0" u="none" strike="noStrike" cap="none">
              <a:solidFill>
                <a:schemeClr val="dk1"/>
              </a:solidFill>
              <a:latin typeface="Poppins"/>
              <a:ea typeface="Poppins"/>
              <a:cs typeface="Poppins"/>
              <a:sym typeface="Poppins"/>
            </a:endParaRPr>
          </a:p>
        </p:txBody>
      </p:sp>
      <p:sp>
        <p:nvSpPr>
          <p:cNvPr id="161" name="Google Shape;161;p9"/>
          <p:cNvSpPr txBox="1"/>
          <p:nvPr/>
        </p:nvSpPr>
        <p:spPr>
          <a:xfrm>
            <a:off x="2959975" y="2664426"/>
            <a:ext cx="1848600" cy="9369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5400"/>
              <a:buFont typeface="Roboto Mono"/>
              <a:buNone/>
            </a:pPr>
            <a:r>
              <a:rPr lang="nl" sz="3800" b="1" i="0" u="none" strike="noStrike" cap="none">
                <a:solidFill>
                  <a:srgbClr val="3E3C3E"/>
                </a:solidFill>
                <a:latin typeface="Poppins"/>
                <a:ea typeface="Poppins"/>
                <a:cs typeface="Poppins"/>
                <a:sym typeface="Poppins"/>
              </a:rPr>
              <a:t>60%</a:t>
            </a:r>
            <a:endParaRPr sz="100" b="1" i="0" u="none" strike="noStrike" cap="none">
              <a:solidFill>
                <a:srgbClr val="3E3C3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Roboto Mono"/>
              <a:buNone/>
            </a:pPr>
            <a:r>
              <a:rPr lang="nl" sz="1400" b="0" i="0" u="none" strike="noStrike" cap="none">
                <a:solidFill>
                  <a:srgbClr val="3E3C3E"/>
                </a:solidFill>
                <a:latin typeface="Roboto Mono"/>
                <a:ea typeface="Roboto Mono"/>
                <a:cs typeface="Roboto Mono"/>
                <a:sym typeface="Roboto Mono"/>
              </a:rPr>
              <a:t>v/d jongeren</a:t>
            </a:r>
            <a:endParaRPr sz="1400" b="0" i="0" u="none" strike="noStrike" cap="none">
              <a:solidFill>
                <a:srgbClr val="3E3C3E"/>
              </a:solidFill>
              <a:latin typeface="Arial"/>
              <a:ea typeface="Arial"/>
              <a:cs typeface="Arial"/>
              <a:sym typeface="Arial"/>
            </a:endParaRPr>
          </a:p>
        </p:txBody>
      </p:sp>
      <p:sp>
        <p:nvSpPr>
          <p:cNvPr id="162" name="Google Shape;162;p9"/>
          <p:cNvSpPr txBox="1"/>
          <p:nvPr/>
        </p:nvSpPr>
        <p:spPr>
          <a:xfrm>
            <a:off x="4963721" y="2092928"/>
            <a:ext cx="1848600" cy="1508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5400"/>
              <a:buFont typeface="Roboto Mono"/>
              <a:buNone/>
            </a:pPr>
            <a:r>
              <a:rPr lang="nl" sz="3800" b="1" i="0" u="none" strike="noStrike" cap="none">
                <a:solidFill>
                  <a:srgbClr val="3E3C3E"/>
                </a:solidFill>
                <a:latin typeface="Poppins"/>
                <a:ea typeface="Poppins"/>
                <a:cs typeface="Poppins"/>
                <a:sym typeface="Poppins"/>
              </a:rPr>
              <a:t>78%</a:t>
            </a:r>
            <a:endParaRPr sz="3800" b="1" i="0" u="none" strike="noStrike" cap="none">
              <a:solidFill>
                <a:srgbClr val="3E3C3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Roboto Mono"/>
              <a:buNone/>
            </a:pPr>
            <a:r>
              <a:rPr lang="nl" sz="1400" b="0" i="0" u="none" strike="noStrike" cap="none">
                <a:solidFill>
                  <a:srgbClr val="3E3C3E"/>
                </a:solidFill>
                <a:latin typeface="Roboto Mono"/>
                <a:ea typeface="Roboto Mono"/>
                <a:cs typeface="Roboto Mono"/>
                <a:sym typeface="Roboto Mono"/>
              </a:rPr>
              <a:t>v/d jongeren</a:t>
            </a:r>
            <a:endParaRPr sz="1400" b="0" i="0" u="none" strike="noStrike" cap="none">
              <a:solidFill>
                <a:srgbClr val="3E3C3E"/>
              </a:solidFill>
              <a:latin typeface="Arial"/>
              <a:ea typeface="Arial"/>
              <a:cs typeface="Arial"/>
              <a:sym typeface="Arial"/>
            </a:endParaRPr>
          </a:p>
        </p:txBody>
      </p:sp>
      <p:sp>
        <p:nvSpPr>
          <p:cNvPr id="163" name="Google Shape;163;p9"/>
          <p:cNvSpPr txBox="1"/>
          <p:nvPr/>
        </p:nvSpPr>
        <p:spPr>
          <a:xfrm>
            <a:off x="6973748" y="2092928"/>
            <a:ext cx="1848600" cy="1508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5400"/>
              <a:buFont typeface="Roboto Mono"/>
              <a:buNone/>
            </a:pPr>
            <a:r>
              <a:rPr lang="nl" sz="3800" b="1" i="0" u="none" strike="noStrike" cap="none">
                <a:solidFill>
                  <a:srgbClr val="3E3C3E"/>
                </a:solidFill>
                <a:latin typeface="Poppins"/>
                <a:ea typeface="Poppins"/>
                <a:cs typeface="Poppins"/>
                <a:sym typeface="Poppins"/>
              </a:rPr>
              <a:t>40%</a:t>
            </a:r>
            <a:endParaRPr sz="3800" b="1" i="0" u="none" strike="noStrike" cap="none">
              <a:solidFill>
                <a:srgbClr val="3E3C3E"/>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Roboto Mono"/>
              <a:buNone/>
            </a:pPr>
            <a:r>
              <a:rPr lang="nl" sz="1400" b="0" i="0" u="none" strike="noStrike" cap="none">
                <a:solidFill>
                  <a:srgbClr val="3E3C3E"/>
                </a:solidFill>
                <a:latin typeface="Roboto Mono"/>
                <a:ea typeface="Roboto Mono"/>
                <a:cs typeface="Roboto Mono"/>
                <a:sym typeface="Roboto Mono"/>
              </a:rPr>
              <a:t>Nederlanders</a:t>
            </a:r>
            <a:endParaRPr sz="1400" b="0" i="0" u="none" strike="noStrike" cap="none">
              <a:solidFill>
                <a:srgbClr val="3E3C3E"/>
              </a:solidFill>
              <a:latin typeface="Arial"/>
              <a:ea typeface="Arial"/>
              <a:cs typeface="Arial"/>
              <a:sym typeface="Arial"/>
            </a:endParaRPr>
          </a:p>
        </p:txBody>
      </p:sp>
      <p:sp>
        <p:nvSpPr>
          <p:cNvPr id="164" name="Google Shape;164;p9"/>
          <p:cNvSpPr txBox="1"/>
          <p:nvPr/>
        </p:nvSpPr>
        <p:spPr>
          <a:xfrm>
            <a:off x="7041700" y="3677700"/>
            <a:ext cx="1941900" cy="9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dk1"/>
                </a:solidFill>
                <a:latin typeface="Poppins"/>
                <a:ea typeface="Poppins"/>
                <a:cs typeface="Poppins"/>
                <a:sym typeface="Poppins"/>
              </a:rPr>
              <a:t>… is onvoldoende vaardig in informatie- vaardigheden. </a:t>
            </a:r>
            <a:endParaRPr sz="1200" b="0" i="0" u="none" strike="noStrike" cap="none">
              <a:solidFill>
                <a:schemeClr val="dk1"/>
              </a:solidFill>
              <a:latin typeface="Poppins"/>
              <a:ea typeface="Poppins"/>
              <a:cs typeface="Poppins"/>
              <a:sym typeface="Poppins"/>
            </a:endParaRPr>
          </a:p>
        </p:txBody>
      </p:sp>
      <p:sp>
        <p:nvSpPr>
          <p:cNvPr id="165" name="Google Shape;165;p9"/>
          <p:cNvSpPr txBox="1"/>
          <p:nvPr/>
        </p:nvSpPr>
        <p:spPr>
          <a:xfrm>
            <a:off x="3004511" y="3677690"/>
            <a:ext cx="1759200" cy="9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dk1"/>
                </a:solidFill>
                <a:latin typeface="Poppins"/>
                <a:ea typeface="Poppins"/>
                <a:cs typeface="Poppins"/>
                <a:sym typeface="Poppins"/>
              </a:rPr>
              <a:t>… vindt dat ze té </a:t>
            </a:r>
            <a:endParaRPr sz="12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dk1"/>
                </a:solidFill>
                <a:latin typeface="Poppins"/>
                <a:ea typeface="Poppins"/>
                <a:cs typeface="Poppins"/>
                <a:sym typeface="Poppins"/>
              </a:rPr>
              <a:t>veel schermtijd hebben.</a:t>
            </a:r>
            <a:endParaRPr sz="1200" b="0" i="0" u="none" strike="noStrike" cap="none">
              <a:solidFill>
                <a:schemeClr val="dk1"/>
              </a:solidFill>
              <a:latin typeface="Poppins"/>
              <a:ea typeface="Poppins"/>
              <a:cs typeface="Poppins"/>
              <a:sym typeface="Poppins"/>
            </a:endParaRPr>
          </a:p>
        </p:txBody>
      </p:sp>
      <p:sp>
        <p:nvSpPr>
          <p:cNvPr id="166" name="Google Shape;166;p9"/>
          <p:cNvSpPr txBox="1"/>
          <p:nvPr/>
        </p:nvSpPr>
        <p:spPr>
          <a:xfrm>
            <a:off x="5054972" y="3677690"/>
            <a:ext cx="1666500" cy="9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 sz="1200" b="0" i="0" u="none" strike="noStrike" cap="none">
                <a:solidFill>
                  <a:schemeClr val="dk1"/>
                </a:solidFill>
                <a:latin typeface="Poppins"/>
                <a:ea typeface="Poppins"/>
                <a:cs typeface="Poppins"/>
                <a:sym typeface="Poppins"/>
              </a:rPr>
              <a:t>… van de jongeren gebruikt sociale media om op de hoogte te blijven van wat er speelt. </a:t>
            </a:r>
            <a:endParaRPr sz="1200" b="0" i="0" u="none" strike="noStrike" cap="none">
              <a:solidFill>
                <a:schemeClr val="dk1"/>
              </a:solidFill>
              <a:latin typeface="Poppins"/>
              <a:ea typeface="Poppins"/>
              <a:cs typeface="Poppins"/>
              <a:sym typeface="Poppins"/>
            </a:endParaRPr>
          </a:p>
        </p:txBody>
      </p:sp>
      <p:sp>
        <p:nvSpPr>
          <p:cNvPr id="167" name="Google Shape;167;p9"/>
          <p:cNvSpPr txBox="1"/>
          <p:nvPr/>
        </p:nvSpPr>
        <p:spPr>
          <a:xfrm>
            <a:off x="121400" y="1161825"/>
            <a:ext cx="3000000" cy="1760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300"/>
              <a:buFont typeface="Arial"/>
              <a:buNone/>
            </a:pPr>
            <a:r>
              <a:rPr lang="nl" sz="2300" b="1" i="0" u="none" strike="noStrike" cap="none">
                <a:solidFill>
                  <a:srgbClr val="3F3C3E"/>
                </a:solidFill>
                <a:latin typeface="Poppins"/>
                <a:ea typeface="Poppins"/>
                <a:cs typeface="Poppins"/>
                <a:sym typeface="Poppins"/>
              </a:rPr>
              <a:t>Hoe staat het in Nederland met onze digitale vaardigheden?</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2000" y="-64925"/>
            <a:ext cx="7200000" cy="4068000"/>
          </a:xfrm>
          <a:prstGeom prst="rect">
            <a:avLst/>
          </a:prstGeom>
          <a:noFill/>
          <a:ln>
            <a:noFill/>
          </a:ln>
        </p:spPr>
      </p:pic>
      <p:sp>
        <p:nvSpPr>
          <p:cNvPr id="173" name="Google Shape;173;p11"/>
          <p:cNvSpPr txBox="1"/>
          <p:nvPr/>
        </p:nvSpPr>
        <p:spPr>
          <a:xfrm>
            <a:off x="0" y="3433275"/>
            <a:ext cx="9144000" cy="9234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3700"/>
              <a:buFont typeface="Arial"/>
              <a:buNone/>
            </a:pPr>
            <a:r>
              <a:rPr lang="nl" sz="3700" b="0" i="0" u="none" strike="noStrike" cap="none">
                <a:solidFill>
                  <a:srgbClr val="3F3C3E"/>
                </a:solidFill>
                <a:latin typeface="Poppins SemiBold"/>
                <a:ea typeface="Poppins SemiBold"/>
                <a:cs typeface="Poppins SemiBold"/>
                <a:sym typeface="Poppins SemiBold"/>
              </a:rPr>
              <a:t>digitale inclusie</a:t>
            </a:r>
            <a:endParaRPr sz="1000" b="0" i="0" u="none" strike="noStrike" cap="none">
              <a:solidFill>
                <a:srgbClr val="000000"/>
              </a:solidFill>
              <a:latin typeface="Poppins SemiBold"/>
              <a:ea typeface="Poppins SemiBold"/>
              <a:cs typeface="Poppins SemiBold"/>
              <a:sym typeface="Poppins SemiBold"/>
            </a:endParaRPr>
          </a:p>
        </p:txBody>
      </p:sp>
      <p:sp>
        <p:nvSpPr>
          <p:cNvPr id="174" name="Google Shape;174;p11"/>
          <p:cNvSpPr txBox="1"/>
          <p:nvPr/>
        </p:nvSpPr>
        <p:spPr>
          <a:xfrm>
            <a:off x="547200" y="4208950"/>
            <a:ext cx="8049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nl" sz="1200" b="0" i="0" u="none" strike="noStrike" cap="none">
                <a:solidFill>
                  <a:srgbClr val="3F3C3E"/>
                </a:solidFill>
                <a:latin typeface="Poppins Light"/>
                <a:ea typeface="Poppins Light"/>
                <a:cs typeface="Poppins Light"/>
                <a:sym typeface="Poppins Light"/>
              </a:rPr>
              <a:t>Digitale inclusie betekent dat iedereen mee kan doen op het internet, ook als je daar soms wat hulp bij nodig hebt. Zo zorgen we er met elkaar voor dat we - nu en in de toekomst -  niemand buitensluiten.</a:t>
            </a:r>
            <a:endParaRPr sz="1500" b="0" i="0" u="none" strike="noStrike" cap="none">
              <a:solidFill>
                <a:srgbClr val="3F3C3E"/>
              </a:solidFill>
              <a:latin typeface="Poppins SemiBold"/>
              <a:ea typeface="Poppins SemiBold"/>
              <a:cs typeface="Poppins SemiBold"/>
              <a:sym typeface="Poppins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f5b756-d551-45bf-aafd-46f7d66f473f" xsi:nil="true"/>
    <Datum xmlns="29091c66-b4f2-4b99-99a2-ff2ddfe54952" xsi:nil="true"/>
    <lcf76f155ced4ddcb4097134ff3c332f xmlns="29091c66-b4f2-4b99-99a2-ff2ddfe5495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4C4E823149A84588D48E32868CAA90" ma:contentTypeVersion="12" ma:contentTypeDescription="Een nieuw document maken." ma:contentTypeScope="" ma:versionID="ee598ac440d1eaefa0924dc1823e79e9">
  <xsd:schema xmlns:xsd="http://www.w3.org/2001/XMLSchema" xmlns:xs="http://www.w3.org/2001/XMLSchema" xmlns:p="http://schemas.microsoft.com/office/2006/metadata/properties" xmlns:ns2="29091c66-b4f2-4b99-99a2-ff2ddfe54952" xmlns:ns3="88f5b756-d551-45bf-aafd-46f7d66f473f" targetNamespace="http://schemas.microsoft.com/office/2006/metadata/properties" ma:root="true" ma:fieldsID="e3a84a580c02071f9a201938ee1df9f8" ns2:_="" ns3:_="">
    <xsd:import namespace="29091c66-b4f2-4b99-99a2-ff2ddfe54952"/>
    <xsd:import namespace="88f5b756-d551-45bf-aafd-46f7d66f47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tum"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91c66-b4f2-4b99-99a2-ff2ddfe549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tum" ma:index="12" nillable="true" ma:displayName="Datum " ma:format="DateOnly" ma:internalName="Datum">
      <xsd:simpleType>
        <xsd:restriction base="dms:DateTim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5b668a48-de6b-41c3-b561-fce553ca0e8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f5b756-d551-45bf-aafd-46f7d66f473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cbd1fe3-5450-4855-b16d-2fd91fbff9b1}" ma:internalName="TaxCatchAll" ma:showField="CatchAllData" ma:web="88f5b756-d551-45bf-aafd-46f7d66f47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7641E7-22A1-40C5-8DF5-8C6E90D70E12}">
  <ds:schemaRefs>
    <ds:schemaRef ds:uri="http://schemas.microsoft.com/sharepoint/v3/contenttype/forms"/>
  </ds:schemaRefs>
</ds:datastoreItem>
</file>

<file path=customXml/itemProps2.xml><?xml version="1.0" encoding="utf-8"?>
<ds:datastoreItem xmlns:ds="http://schemas.openxmlformats.org/officeDocument/2006/customXml" ds:itemID="{0AB16C5A-70E6-4E95-A0A9-36F02CC95B03}">
  <ds:schemaRefs>
    <ds:schemaRef ds:uri="http://schemas.microsoft.com/office/2006/metadata/properties"/>
    <ds:schemaRef ds:uri="http://schemas.microsoft.com/office/infopath/2007/PartnerControls"/>
    <ds:schemaRef ds:uri="88f5b756-d551-45bf-aafd-46f7d66f473f"/>
    <ds:schemaRef ds:uri="29091c66-b4f2-4b99-99a2-ff2ddfe54952"/>
  </ds:schemaRefs>
</ds:datastoreItem>
</file>

<file path=customXml/itemProps3.xml><?xml version="1.0" encoding="utf-8"?>
<ds:datastoreItem xmlns:ds="http://schemas.openxmlformats.org/officeDocument/2006/customXml" ds:itemID="{9801678E-4DD1-484F-A09C-57EF88562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91c66-b4f2-4b99-99a2-ff2ddfe54952"/>
    <ds:schemaRef ds:uri="88f5b756-d551-45bf-aafd-46f7d66f47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4323</Words>
  <Application>Microsoft Office PowerPoint</Application>
  <PresentationFormat>Diavoorstelling (16:9)</PresentationFormat>
  <Paragraphs>330</Paragraphs>
  <Slides>33</Slides>
  <Notes>33</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33</vt:i4>
      </vt:variant>
    </vt:vector>
  </HeadingPairs>
  <TitlesOfParts>
    <vt:vector size="43" baseType="lpstr">
      <vt:lpstr>Poppins Light</vt:lpstr>
      <vt:lpstr>Amatic SC</vt:lpstr>
      <vt:lpstr>Poppins ExtraBold</vt:lpstr>
      <vt:lpstr>Poppins</vt:lpstr>
      <vt:lpstr>Roboto Mono</vt:lpstr>
      <vt:lpstr>Poppins Medium</vt:lpstr>
      <vt:lpstr>Calibri</vt:lpstr>
      <vt:lpstr>Arial</vt:lpstr>
      <vt:lpstr>Poppins SemiBold</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Yvette Hazebroek</cp:lastModifiedBy>
  <cp:revision>2</cp:revision>
  <dcterms:modified xsi:type="dcterms:W3CDTF">2026-01-26T13:39:57Z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0x010100144C4E823149A84588D48E32868CAA90</vt:lpwstr>
  </property>
</Properties>
</file>