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98" r:id="rId6"/>
    <p:sldId id="271" r:id="rId7"/>
    <p:sldId id="272" r:id="rId8"/>
    <p:sldId id="275" r:id="rId9"/>
    <p:sldId id="276" r:id="rId10"/>
    <p:sldId id="277" r:id="rId11"/>
    <p:sldId id="280" r:id="rId12"/>
    <p:sldId id="299" r:id="rId13"/>
    <p:sldId id="300" r:id="rId14"/>
    <p:sldId id="301" r:id="rId15"/>
    <p:sldId id="303" r:id="rId16"/>
    <p:sldId id="304" r:id="rId17"/>
    <p:sldId id="261" r:id="rId18"/>
    <p:sldId id="279" r:id="rId19"/>
    <p:sldId id="293" r:id="rId20"/>
    <p:sldId id="292" r:id="rId21"/>
    <p:sldId id="281" r:id="rId22"/>
    <p:sldId id="305" r:id="rId23"/>
    <p:sldId id="306" r:id="rId24"/>
    <p:sldId id="307" r:id="rId25"/>
    <p:sldId id="294" r:id="rId26"/>
    <p:sldId id="302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D8DEC-F959-41E0-B485-61F75BB47203}" v="51" dt="2026-03-12T14:34:38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47474-B730-2047-9E81-86FE7AF97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242D2A5-E9AC-CA4B-B6B5-C9939ECD7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F94ED0-5787-1F40-A136-F4EF08B7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918EB-8344-5A4C-8FEA-0857A5B84D6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EF0A2E-B2F9-764E-AFF6-89FAC784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F873BB-6661-1F40-96E4-78E9AA7E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F484-2DF7-544E-A613-C7235CF6EF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18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592C4-D1B1-FD45-9B3E-929B736A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F48CC36-2FC1-D347-977D-F6292238C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7D14C4-CAF9-D244-9DAC-F1783A9C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918EB-8344-5A4C-8FEA-0857A5B84D6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3E3178-2616-8145-8CAF-9C68C76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06EB2C-FA0E-EB4C-BE35-345F1277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F484-2DF7-544E-A613-C7235CF6EF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51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6BD4ABF-0F45-FB48-81F8-381D07EC1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B63B4F-7FED-DB44-837D-1BF6CD2F2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DA374F-EA6E-194E-A433-80A8A94B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918EB-8344-5A4C-8FEA-0857A5B84D6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C5C2C6-E33A-E64B-BC6D-8E2AA31C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36BBEA-BA94-5B46-85D7-6E1D721B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F484-2DF7-544E-A613-C7235CF6EF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19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E194D-4D73-4A49-B1D3-098121FB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5392DF-C835-E940-9BB4-27576B671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7326B6-6AB2-9944-9F13-8927874B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918EB-8344-5A4C-8FEA-0857A5B84D6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2BE657-F186-344C-9FF7-0B2A8FD8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3D892D-75E9-0A4F-899D-B15C4617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F484-2DF7-544E-A613-C7235CF6EF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7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06B23-9A00-1C47-8168-37D1F45A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71AD54-33C3-6543-AC65-CF4EEABD6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C631AB-BE84-D644-91D2-1F426267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918EB-8344-5A4C-8FEA-0857A5B84D6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F3DD0D-B420-A841-AD15-CFDE39FE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37A65B-BB43-D347-9C1F-4727B9A5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F484-2DF7-544E-A613-C7235CF6EF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4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B665E-E379-874B-9472-6801AC54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3850B-CB04-134B-ACB1-586A84D2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AF12E1-E851-4F4E-9FB0-2D1F4402B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E23D25-F210-1D4A-AF22-76B14500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918EB-8344-5A4C-8FEA-0857A5B84D6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8E65CA-DB20-2743-89EF-A19146F9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CE340A-930A-774C-BCC2-C60F98C4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F484-2DF7-544E-A613-C7235CF6EF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83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24BE4-C1CF-6544-96DB-AEB13F89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CA670B-0E95-D441-94EA-951360FA7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DD2D0B-0523-D943-87BB-44FDBC56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AE25C5-0473-F243-9919-BEF455017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1D9C1ED-E710-404E-A2BA-7149A7C80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3F12FA9-3316-3346-BD25-289C1634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918EB-8344-5A4C-8FEA-0857A5B84D6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E39C388-CC80-9848-A772-5091EFCC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90DA37-38C6-8945-AFE7-8065E217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F484-2DF7-544E-A613-C7235CF6EF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99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8B5E5-2D20-304C-83C9-861359F5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D99F83-DEE5-D841-AAE8-4C60187A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918EB-8344-5A4C-8FEA-0857A5B84D6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E667AC0-C157-B64C-A30D-F79CF602B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83454DD-DA8B-F947-AC84-43DC4914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F484-2DF7-544E-A613-C7235CF6EF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83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22A2E23-D6E6-E346-B45D-E3BFAD47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918EB-8344-5A4C-8FEA-0857A5B84D6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943DAF7-2FF3-3449-95B9-5E3853ED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88035F-AEFC-A943-9020-FB7BDF0D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F484-2DF7-544E-A613-C7235CF6EF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08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3349C-9AAB-6145-A4FA-FDA3CA7D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DA7AD9-72C6-E048-82B4-5344490FC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E3BFFA-BC9F-8346-9F70-8D9378F62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B98CA5-666F-5F4C-A683-BBC81609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918EB-8344-5A4C-8FEA-0857A5B84D6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F22117-77FB-E94C-9D4D-EFF59B0C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5DCD8A3-2399-3545-9D46-CC919742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F484-2DF7-544E-A613-C7235CF6EF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04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2AC7C-D9DA-974E-9026-31827A16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720617E-EDB5-594A-B518-B4B3FDA8B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A4D03F-6611-0643-B03F-69A442BC1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3036A8-151E-ED44-9A5F-A044F924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3918EB-8344-5A4C-8FEA-0857A5B84D6D}" type="datetimeFigureOut">
              <a:rPr lang="nl-NL" smtClean="0"/>
              <a:t>30-3-2026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83752C5-6417-2140-9E14-C4D7380B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509356-174E-2C44-9C89-1F36805C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F484-2DF7-544E-A613-C7235CF6EF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97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D34BD8F-8741-E140-9652-76785475CE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3186" y="177667"/>
            <a:ext cx="2034054" cy="1325563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DCAB47A-BA27-A047-BA8D-43453DE2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6A3FF9-0AAA-294B-B08A-68B54E18D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820201"/>
            <a:ext cx="10521436" cy="3356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84FEC28-78AD-B84A-A969-FD53826B015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11070076" y="3691959"/>
            <a:ext cx="1433208" cy="35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rabbers-trainingenenadvies.nl/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ennisplatform.oranjefonds.nl/vrijwilligers-aantrekken-de-reis-van-de-vrijwilliger" TargetMode="External"/><Relationship Id="rId2" Type="http://schemas.openxmlformats.org/officeDocument/2006/relationships/hyperlink" Target="http://www.vrijwilligerswerk.nl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60B38-D550-7D4E-A902-DF72452E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Andere inzet vrijwilligers</a:t>
            </a:r>
          </a:p>
        </p:txBody>
      </p:sp>
      <p:pic>
        <p:nvPicPr>
          <p:cNvPr id="1026" name="Picture 2" descr="Flowchart: Diversiteit &amp; Inclusie aan de RUG | Diversiteit en Inclusie |  Rijksuniversiteit Groningen">
            <a:extLst>
              <a:ext uri="{FF2B5EF4-FFF2-40B4-BE49-F238E27FC236}">
                <a16:creationId xmlns:a16="http://schemas.microsoft.com/office/drawing/2014/main" id="{BCF73DDB-32AD-36A2-9B14-5E672570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471" y="2820201"/>
            <a:ext cx="6303776" cy="335676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241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0EBFE-AA77-4AED-4DFB-1E0C383B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Hoe dan? </a:t>
            </a:r>
          </a:p>
        </p:txBody>
      </p:sp>
      <p:pic>
        <p:nvPicPr>
          <p:cNvPr id="8194" name="Picture 2" descr="Hoe benut je talenten?">
            <a:extLst>
              <a:ext uri="{FF2B5EF4-FFF2-40B4-BE49-F238E27FC236}">
                <a16:creationId xmlns:a16="http://schemas.microsoft.com/office/drawing/2014/main" id="{2BE1D8B7-1773-A42D-99E8-DDF3C7BA1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894179"/>
            <a:ext cx="5181600" cy="221423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0BFD28-6FD6-58B7-49D0-F7305E5C1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Werk met een talentgesprek in plaats van sollicitatie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Waar word je blij van?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doe je graag voor anderen?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zou je in de bibliotheek willen doen?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Maak zelf een format met vragen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46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D17B0-1D29-0494-2D9B-2E8196C6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Verschillende vormen</a:t>
            </a:r>
          </a:p>
        </p:txBody>
      </p:sp>
      <p:pic>
        <p:nvPicPr>
          <p:cNvPr id="4" name="Picture 2" descr="Diversiteit groep mensen sociale gelijkheid en inclusie | Premium Vector">
            <a:extLst>
              <a:ext uri="{FF2B5EF4-FFF2-40B4-BE49-F238E27FC236}">
                <a16:creationId xmlns:a16="http://schemas.microsoft.com/office/drawing/2014/main" id="{33728613-C074-3160-1A2B-6C9616C97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71935"/>
            <a:ext cx="5181600" cy="345871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4B23B-FEB0-FFFB-347F-1E571B02E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Vaste vrijwilligers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Project vrijwilligers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Eenmalige helpers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Buurtbewoners die iets organiseren</a:t>
            </a:r>
          </a:p>
        </p:txBody>
      </p:sp>
    </p:spTree>
    <p:extLst>
      <p:ext uri="{BB962C8B-B14F-4D97-AF65-F5344CB8AC3E}">
        <p14:creationId xmlns:p14="http://schemas.microsoft.com/office/powerpoint/2010/main" val="52865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59144-DA65-DB02-D9C0-5D23332E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Motivatie van vrijwilligers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614ACA-BDD6-F7C1-6DDB-2B8E399F8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me?-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levert het op?- Werkervaring, CV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Hoger doel-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bereiken we?- Nederland sterker maken, duurzaam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Waarden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 Wat is belangrijk?- Elkaar helpen, gezelligheid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Identiteit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Hobbies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talenten en interesses- Taal, Lezen, wandelen</a:t>
            </a:r>
          </a:p>
        </p:txBody>
      </p:sp>
    </p:spTree>
    <p:extLst>
      <p:ext uri="{BB962C8B-B14F-4D97-AF65-F5344CB8AC3E}">
        <p14:creationId xmlns:p14="http://schemas.microsoft.com/office/powerpoint/2010/main" val="118855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F7780-6ED0-2BE8-1AE1-B93E862F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Motivatoren voor vrijwilligerswerk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2A925-ADE8-63B7-2379-73368539A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Persoonlijke waarden en overtuigingen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Sociale verbondenheid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Persoonlijke ontwikkeling en groei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Werkervaring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Zingeving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Beloning en waardering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Werkervaring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Sociale acceptatie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prestatiedruk</a:t>
            </a:r>
          </a:p>
        </p:txBody>
      </p:sp>
      <p:pic>
        <p:nvPicPr>
          <p:cNvPr id="13314" name="Picture 2" descr="Intrinsieke en extrinsieke motivatie">
            <a:extLst>
              <a:ext uri="{FF2B5EF4-FFF2-40B4-BE49-F238E27FC236}">
                <a16:creationId xmlns:a16="http://schemas.microsoft.com/office/drawing/2014/main" id="{429F5977-FB84-5B75-9AF2-A82ABD044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887250"/>
            <a:ext cx="5181600" cy="22280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0096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1BDB5-8D30-D43C-25CF-964F2A33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Uit onderzoek blijkt?</a:t>
            </a:r>
          </a:p>
        </p:txBody>
      </p:sp>
      <p:pic>
        <p:nvPicPr>
          <p:cNvPr id="14338" name="Picture 2" descr="Diversiteit Van Mensen in De Moderne Samenleving. Menigte Van Verschillende  Mannen, Vrouwen, Kinderen, Tieners. Oud, Bejaard, Mult Vector Illustratie -  Illustratie van bejaarden, verschillend: 193257022">
            <a:extLst>
              <a:ext uri="{FF2B5EF4-FFF2-40B4-BE49-F238E27FC236}">
                <a16:creationId xmlns:a16="http://schemas.microsoft.com/office/drawing/2014/main" id="{4B393C1D-C387-A432-33D6-9123BC5D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" b="3471"/>
          <a:stretch>
            <a:fillRect/>
          </a:stretch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EB4042-BD8C-FF2D-4686-9098D0A20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Iets betekenisvols doen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Vaardigheden leren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Ervaring op doen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Contacten leggen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Eigen tijd invullen</a:t>
            </a:r>
          </a:p>
        </p:txBody>
      </p:sp>
    </p:spTree>
    <p:extLst>
      <p:ext uri="{BB962C8B-B14F-4D97-AF65-F5344CB8AC3E}">
        <p14:creationId xmlns:p14="http://schemas.microsoft.com/office/powerpoint/2010/main" val="127756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4C30B-58A9-27E5-C52C-3D433786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Verhoog extrinsieke motivatie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686E5C-2D4C-ADD8-22CF-31E4F73C7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Beloning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 cadeau, compliment, wederkerigheid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Plezier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 humor, leuke ervaring, speels</a:t>
            </a:r>
          </a:p>
          <a:p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laat zien dat het leeft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Angst, schaarste-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tekort, de “pijn” laten voelen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Leer-en nieuwsgierig-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Tipje van de sluier, eigenaarschap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Framing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-hoe je iets presenteert zodat mensen eerder geneigd zijn om mee te doen.</a:t>
            </a:r>
          </a:p>
        </p:txBody>
      </p:sp>
    </p:spTree>
    <p:extLst>
      <p:ext uri="{BB962C8B-B14F-4D97-AF65-F5344CB8AC3E}">
        <p14:creationId xmlns:p14="http://schemas.microsoft.com/office/powerpoint/2010/main" val="29749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29B84-0C13-E3DF-1394-064E65A8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Tips om vrijwilligers te motiveren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109833-1229-4F1B-E85A-92488E1D5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Ken de intrinsieke motivatie van je vrijwilligers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Laat vrijwilligers leren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Erken en waardeer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Laat vrijwilligers kiezen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Communiceer richting vrijwilligers</a:t>
            </a:r>
          </a:p>
        </p:txBody>
      </p:sp>
    </p:spTree>
    <p:extLst>
      <p:ext uri="{BB962C8B-B14F-4D97-AF65-F5344CB8AC3E}">
        <p14:creationId xmlns:p14="http://schemas.microsoft.com/office/powerpoint/2010/main" val="89003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98990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Reis van de vrijwilliger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336B4A3-5BDF-D869-2290-BDCA55E23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622" y="1095330"/>
            <a:ext cx="7775729" cy="46673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FD1B4D3-C143-DD28-A759-5A962E55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021" y="1939701"/>
            <a:ext cx="3407959" cy="8047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F7991B2-9196-D588-5AFD-F913FDCAC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506" y="3877177"/>
            <a:ext cx="3407959" cy="8047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20030DC-8F93-7247-79AC-EB73F5051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609" y="1305000"/>
            <a:ext cx="3773751" cy="49381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7687AC3-BEED-7152-A4B2-418423C32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4609" y="4812274"/>
            <a:ext cx="377375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7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8BA09-94EB-EDDC-3EE2-1BE81060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Flexibele vrijwillige inzet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FD9FEE-249C-5EE3-395D-5DD1B0C40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Kun je vrijwilligers nog inroosteren?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Hoe ga je om met vrijwilligers die af en toe willen helpen?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9218" name="Picture 2" descr="Werkrooster maken voor je personeel + stappenplan">
            <a:extLst>
              <a:ext uri="{FF2B5EF4-FFF2-40B4-BE49-F238E27FC236}">
                <a16:creationId xmlns:a16="http://schemas.microsoft.com/office/drawing/2014/main" id="{8B1E4B23-E224-3F19-AA6F-FE54E9359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705894"/>
            <a:ext cx="5181600" cy="25908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4642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347BE-9CDD-BBEF-BF71-45796AC4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Ruil tussen vrijwilliger en organisatie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1A7CED14-CC6A-F216-72CF-B870F8977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432" y="2820988"/>
            <a:ext cx="6066048" cy="3355975"/>
          </a:xfrm>
        </p:spPr>
      </p:pic>
    </p:spTree>
    <p:extLst>
      <p:ext uri="{BB962C8B-B14F-4D97-AF65-F5344CB8AC3E}">
        <p14:creationId xmlns:p14="http://schemas.microsoft.com/office/powerpoint/2010/main" val="163788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867C1-8748-EEEF-30B7-53315089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Chris Rabbers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0C9CD9-9601-E3A0-7132-C076E1C84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Chris Rabbers 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Trainingen &amp; Advies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20 jaar werkzaam in het sociaal domein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Trainer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Projectleider/</a:t>
            </a:r>
            <a:r>
              <a:rPr lang="nl-NL" sz="2000" dirty="0" err="1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in sociaal domein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www.rabbers-trainingenenadvies.nl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06-81144230</a:t>
            </a:r>
          </a:p>
          <a:p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848BF6-918F-2781-8A11-A7BBA91583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26" r="12875" b="-1"/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86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Begeleiden en Behoud: Aandacht, Waardering en Resultaten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96515F1-3D3B-C65E-B380-D784AF560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042" y="2820201"/>
            <a:ext cx="5022633" cy="3356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270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C34C0-D9F0-1346-1F29-4C99D30D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Samenwerken met actieve buurtbewoners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DD5119-7408-CED1-C4D9-13794DB39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Wat doe je als een buurtbewoner een idee heeft?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Hoeveel ruimte geef je?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Bibliotheek kan ondersteunen bij: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Ruimte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Promotie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Netwerk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Samen activiteiten opzetten</a:t>
            </a:r>
          </a:p>
        </p:txBody>
      </p:sp>
      <p:pic>
        <p:nvPicPr>
          <p:cNvPr id="4" name="Picture 2" descr="Zo stimuleer je mensen om zich in te zetten | Movisie">
            <a:extLst>
              <a:ext uri="{FF2B5EF4-FFF2-40B4-BE49-F238E27FC236}">
                <a16:creationId xmlns:a16="http://schemas.microsoft.com/office/drawing/2014/main" id="{BD8C4D2C-A9C7-C20E-6A9D-3B409A9BC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401475"/>
            <a:ext cx="5181600" cy="31996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573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75F77-C758-3CA7-E08E-5451F244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kun je doen?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01F518-6006-10FA-973D-D0DEEFFE8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Bewoners betrekken bij het programma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: buurt brainstorm, buurt ideeën muur buurtagenda, creatieve workshops, voorleesmomenten door bewoners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Bibliotheek als ontmoetingsplek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: Uurtje van het buurtje, studiegroep, bespreken van bepaalde thema’s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Samenwerken met actieve buurtbewoners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: Geef de ruimte voor activiteiten, buurtboekclub,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café, ruilkast, help mee met minibieb ruilkasten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16386" name="Picture 2" descr="vector illustratie.mensen volgen nieuw ideeën. in de achtergrond, een ...">
            <a:extLst>
              <a:ext uri="{FF2B5EF4-FFF2-40B4-BE49-F238E27FC236}">
                <a16:creationId xmlns:a16="http://schemas.microsoft.com/office/drawing/2014/main" id="{CC0EB62A-E5C2-A408-EF2A-69EF30B7E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r="15681" b="-1"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66550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1364C-149B-ED43-5454-54253B51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kun je doen?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2E459D-EDF1-336A-16D0-3C530C8A8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9729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Bibliotheek als plek voor buurtinitiatieven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 Informatiebord voor buurtactiviteiten, plek voor bewonersgroepen, bijeenkomsten voor wijkinitiatieven,  mini workshops over gezondheid etc., talenten markt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Samenwerking met lokale organisaties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 Welzijnsorganisaties, scholen, wijkplatforms, vrijwilligersorganisaties, zorgorganisaties.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Buurtkennis ophalen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: Korte interviews, verhalen ophalen van vroeger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Buurtbewoners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kunnen ook vrijwilliger worden</a:t>
            </a:r>
          </a:p>
        </p:txBody>
      </p:sp>
      <p:pic>
        <p:nvPicPr>
          <p:cNvPr id="17410" name="Picture 2" descr="vector illustratie.mensen volgen nieuw ideeën. in de achtergrond, een ...">
            <a:extLst>
              <a:ext uri="{FF2B5EF4-FFF2-40B4-BE49-F238E27FC236}">
                <a16:creationId xmlns:a16="http://schemas.microsoft.com/office/drawing/2014/main" id="{B7C4C5B8-9033-1FAA-F7D8-71F422E43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r="15681" b="-1"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39978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E8FD9-1BEE-1B04-365F-7E0180B8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              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kan ook buiten de bibliotheek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512B457-6712-0E05-6171-9A0B0F3C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870952"/>
            <a:ext cx="5157787" cy="2952833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0CE376-5800-61A9-9BEB-56241C7D6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Verhalen brengen in de buurt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Voorleesuurtje op het plein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Buurt wandeling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Boeken brengen in de buurt</a:t>
            </a:r>
          </a:p>
        </p:txBody>
      </p:sp>
      <p:sp>
        <p:nvSpPr>
          <p:cNvPr id="4" name="AutoShape 2" descr="Afbeeldingsresultaten voor in de wijk">
            <a:extLst>
              <a:ext uri="{FF2B5EF4-FFF2-40B4-BE49-F238E27FC236}">
                <a16:creationId xmlns:a16="http://schemas.microsoft.com/office/drawing/2014/main" id="{55738F2A-82AE-B645-CA06-C7A01A59BC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311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07EB7-C929-5AF9-C34B-3E518706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Kijk eens 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5B2761-A708-9ECF-29A8-850D61CF0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www.vrijwilligerswerk.nl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 reis van de vrijwilliger | Oranje Fonds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512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aart bedankt met tekst bedankt in alle talen | eenbeetjegeluk.nl">
            <a:extLst>
              <a:ext uri="{FF2B5EF4-FFF2-40B4-BE49-F238E27FC236}">
                <a16:creationId xmlns:a16="http://schemas.microsoft.com/office/drawing/2014/main" id="{34B328B1-36FC-2D54-C871-1B229C6C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452438"/>
            <a:ext cx="595312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6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F5D91-D865-AAE9-CAF5-456B8DB2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 fontScale="9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Van boekenplek naar ontmoetingsplek en maatschappelijke voorziening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A23476-8752-FBA7-BC2C-B7F3E21F2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verwachten wij vandaag van vrijwilligers?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Waar zit de meerwaarde van vrijwilligers t.o.v. beroepskracht?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Welke taken zijn geschikt voor vrijwilligers en welke niet?</a:t>
            </a:r>
          </a:p>
        </p:txBody>
      </p:sp>
      <p:pic>
        <p:nvPicPr>
          <p:cNvPr id="4098" name="Picture 2" descr="Steeds meer jongeren lid van de bibliotheek | Lifestyle | NU.nl">
            <a:extLst>
              <a:ext uri="{FF2B5EF4-FFF2-40B4-BE49-F238E27FC236}">
                <a16:creationId xmlns:a16="http://schemas.microsoft.com/office/drawing/2014/main" id="{EFA6A631-C2B9-9B18-C674-5FB50A61F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r="17529" b="1"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7410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BD12F-D2BA-FC73-2AEB-5114FBEC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Praktische handvatten</a:t>
            </a:r>
          </a:p>
        </p:txBody>
      </p:sp>
      <p:pic>
        <p:nvPicPr>
          <p:cNvPr id="5122" name="Picture 2" descr="Rolverdeling groepswerk - Downloadbaar lesmateriaal - KlasCement">
            <a:extLst>
              <a:ext uri="{FF2B5EF4-FFF2-40B4-BE49-F238E27FC236}">
                <a16:creationId xmlns:a16="http://schemas.microsoft.com/office/drawing/2014/main" id="{34A93187-31E9-AFB6-509A-03239E66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818" y="1825625"/>
            <a:ext cx="44383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9D3082-7648-0AF2-4ACC-13DDEBEFD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Maak een taakverdeling: beroepskracht/vrijwilligers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doen we samen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Werk met rolprofielen in plaats van functieomschrijvingen</a:t>
            </a:r>
          </a:p>
        </p:txBody>
      </p:sp>
    </p:spTree>
    <p:extLst>
      <p:ext uri="{BB962C8B-B14F-4D97-AF65-F5344CB8AC3E}">
        <p14:creationId xmlns:p14="http://schemas.microsoft.com/office/powerpoint/2010/main" val="278453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FBABC-159B-F660-1E12-93D19AD6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Kort samengevat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1DCBBA-21B6-4C1F-0731-45EC735EF8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Functiebeschrijving: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Formeel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Veel taken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Gericht op functie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Lijkt op een baan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E942BA-3546-42E8-3E01-FDDF0A1DDF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Rolprofiel: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Informeel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Hoofdlijnen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Flexibel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Gericht op bijdrage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Lijkt op meedoen</a:t>
            </a:r>
          </a:p>
        </p:txBody>
      </p:sp>
    </p:spTree>
    <p:extLst>
      <p:ext uri="{BB962C8B-B14F-4D97-AF65-F5344CB8AC3E}">
        <p14:creationId xmlns:p14="http://schemas.microsoft.com/office/powerpoint/2010/main" val="253558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630F6-86A3-D4D3-C55B-FE9C6D78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Functiebeschrijving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15503E-59A1-6200-7A03-260F81DA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527465"/>
            <a:ext cx="10521436" cy="4649498"/>
          </a:xfrm>
        </p:spPr>
        <p:txBody>
          <a:bodyPr>
            <a:normAutofit fontScale="40000" lnSpcReduction="20000"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Functiebeschrijving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functiebeschrijving lijkt vaak op een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baanomschrijving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Kenmerken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Formeel document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Veel taken en verantwoordelijkheden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Vaak vaste uren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Gericht op wat iemand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moet doen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Wordt vaak gebruikt bij betaalde functies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Vrijwilliger informatiebalie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Taken: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Bezoekers ontvangen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Telefoon beantwoorden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Boeken innemen en uitlenen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Vragen beantwoorden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Vereisten: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Minimaal 4 uur per week beschikbaar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Goede digitale vaardigheden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Dit kan voor vrijwilligers soms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te zwaar of te officieel voelen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403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E4362-782F-01C1-2344-7F1F0075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Rolprofiel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96EA42-AB22-6406-C1E7-7C7B306D3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776845"/>
            <a:ext cx="10696004" cy="4400117"/>
          </a:xfrm>
        </p:spPr>
        <p:txBody>
          <a:bodyPr>
            <a:normAutofit fontScale="40000" lnSpcReduction="20000"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Rolprofiel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rolprofiel is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korter en flexibeler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 beschrijft vooral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hoe iemand kan bijdragen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Kenmerken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Kort en toegankelijk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Gericht op talenten en interesses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Flexibele inzet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Minder verplichtend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Past goed bij vrijwilligers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Gastheer/Gastvrouw bibliotheek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Wat doe je: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Mensen welkom heten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praatje maken met bezoekers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Bezoekers wegwijs maken</a:t>
            </a: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Past bij jou als je: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Graag mensen ontmoet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leuk vindt om anderen te helpen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Dit voelt vaak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laagdrempeliger en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uitnodigender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662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AABFC-E20B-C8EF-D6DE-2342E5BC0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nl-NL" sz="5100" dirty="0">
                <a:latin typeface="Arial" panose="020B0604020202020204" pitchFamily="34" charset="0"/>
                <a:cs typeface="Arial" panose="020B0604020202020204" pitchFamily="34" charset="0"/>
              </a:rPr>
              <a:t>Waarom steeds meer organisaties met rolprofielen werken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19FFFDA-AAD4-D446-9297-A1A8505224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Vrijwilligers willen </a:t>
            </a:r>
            <a:r>
              <a:rPr kumimoji="0" lang="nl-NL" altLang="nl-NL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flexibeler bijdragen</a:t>
            </a:r>
            <a:endParaRPr kumimoji="0" lang="nl-NL" altLang="nl-NL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 sluit beter aan bij </a:t>
            </a:r>
            <a:r>
              <a:rPr kumimoji="0" lang="nl-NL" altLang="nl-NL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talenten van bewoners</a:t>
            </a:r>
            <a:endParaRPr kumimoji="0" lang="nl-NL" altLang="nl-NL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Mensen voelen minder druk dan bij een “functie”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Het maakt het makkelijker om </a:t>
            </a:r>
            <a:r>
              <a:rPr kumimoji="0" lang="nl-NL" altLang="nl-NL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nieuwe vrijwilligers te betrekken</a:t>
            </a:r>
            <a:endParaRPr kumimoji="0" lang="nl-NL" altLang="nl-NL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6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09E3D-337B-9510-8696-0E1DEB0B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125"/>
            <a:ext cx="8793480" cy="1325563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Van vacatures naar talentgericht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0D9BA5-F402-EEEA-30FD-313CC17DE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Werken vacatures nog?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Hoe ontdek je talenten van vrijwilligers?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Is er genoeg aanbod van vrijwilligers?</a:t>
            </a:r>
          </a:p>
        </p:txBody>
      </p:sp>
      <p:pic>
        <p:nvPicPr>
          <p:cNvPr id="6146" name="Picture 2" descr="Vacatures Archieven - Samen Oplopen">
            <a:extLst>
              <a:ext uri="{FF2B5EF4-FFF2-40B4-BE49-F238E27FC236}">
                <a16:creationId xmlns:a16="http://schemas.microsoft.com/office/drawing/2014/main" id="{DA4C605D-B57C-293A-2D07-D1BDD6931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r="7434" b="-2"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246503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4CE53E252A4AB9BB0279A1D4A719" ma:contentTypeVersion="6" ma:contentTypeDescription="Een nieuw document maken." ma:contentTypeScope="" ma:versionID="16b8e9edf194abc8d66c5c34c5bacd89">
  <xsd:schema xmlns:xsd="http://www.w3.org/2001/XMLSchema" xmlns:xs="http://www.w3.org/2001/XMLSchema" xmlns:p="http://schemas.microsoft.com/office/2006/metadata/properties" xmlns:ns2="a5f50ee8-b62e-4441-a0d2-2661052ee3ce" xmlns:ns3="5556b9f3-1589-4faa-831d-712eac03c9c7" targetNamespace="http://schemas.microsoft.com/office/2006/metadata/properties" ma:root="true" ma:fieldsID="7c0152219c3ee8a0d92c086f78a70d14" ns2:_="" ns3:_="">
    <xsd:import namespace="a5f50ee8-b62e-4441-a0d2-2661052ee3ce"/>
    <xsd:import namespace="5556b9f3-1589-4faa-831d-712eac03c9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50ee8-b62e-4441-a0d2-2661052ee3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6b9f3-1589-4faa-831d-712eac03c9c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4473F6-15DD-4A25-A7ED-7F15AC673518}"/>
</file>

<file path=customXml/itemProps2.xml><?xml version="1.0" encoding="utf-8"?>
<ds:datastoreItem xmlns:ds="http://schemas.openxmlformats.org/officeDocument/2006/customXml" ds:itemID="{13E7C81F-B2DE-4CBE-AF5F-C116D33BEBFC}"/>
</file>

<file path=customXml/itemProps3.xml><?xml version="1.0" encoding="utf-8"?>
<ds:datastoreItem xmlns:ds="http://schemas.openxmlformats.org/officeDocument/2006/customXml" ds:itemID="{226F90B1-46ED-43C9-96F6-5B4007B63149}"/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774</Words>
  <Application>Microsoft Office PowerPoint</Application>
  <PresentationFormat>Breedbeeld</PresentationFormat>
  <Paragraphs>158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Andere inzet vrijwilligers</vt:lpstr>
      <vt:lpstr>Chris Rabbers</vt:lpstr>
      <vt:lpstr>Van boekenplek naar ontmoetingsplek en maatschappelijke voorziening</vt:lpstr>
      <vt:lpstr>Praktische handvatten</vt:lpstr>
      <vt:lpstr>Kort samengevat</vt:lpstr>
      <vt:lpstr>Functiebeschrijving</vt:lpstr>
      <vt:lpstr>Rolprofiel</vt:lpstr>
      <vt:lpstr>Waarom steeds meer organisaties met rolprofielen werken</vt:lpstr>
      <vt:lpstr>Van vacatures naar talentgericht werken</vt:lpstr>
      <vt:lpstr>Hoe dan? </vt:lpstr>
      <vt:lpstr>Verschillende vormen</vt:lpstr>
      <vt:lpstr>Motivatie van vrijwilligers</vt:lpstr>
      <vt:lpstr>Motivatoren voor vrijwilligerswerk</vt:lpstr>
      <vt:lpstr>Uit onderzoek blijkt?</vt:lpstr>
      <vt:lpstr>Verhoog extrinsieke motivatie</vt:lpstr>
      <vt:lpstr>Tips om vrijwilligers te motiveren</vt:lpstr>
      <vt:lpstr>Reis van de vrijwilliger</vt:lpstr>
      <vt:lpstr>Flexibele vrijwillige inzet</vt:lpstr>
      <vt:lpstr>Ruil tussen vrijwilliger en organisatie</vt:lpstr>
      <vt:lpstr>Begeleiden en Behoud: Aandacht, Waardering en Resultaten</vt:lpstr>
      <vt:lpstr>Samenwerken met actieve buurtbewoners</vt:lpstr>
      <vt:lpstr>Wat kun je doen? </vt:lpstr>
      <vt:lpstr>Wat kun je doen? </vt:lpstr>
      <vt:lpstr>               Het kan ook buiten de bibliotheek</vt:lpstr>
      <vt:lpstr>Kijk eens op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Maaike Verhoeven</cp:lastModifiedBy>
  <cp:revision>2</cp:revision>
  <dcterms:created xsi:type="dcterms:W3CDTF">2023-02-14T09:58:27Z</dcterms:created>
  <dcterms:modified xsi:type="dcterms:W3CDTF">2026-03-30T13:58:47Z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0x010100CB9C4CE53E252A4AB9BB0279A1D4A719</vt:lpwstr>
  </property>
</Properties>
</file>