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399" r:id="rId2"/>
    <p:sldId id="302" r:id="rId3"/>
    <p:sldId id="303" r:id="rId4"/>
    <p:sldId id="469" r:id="rId5"/>
    <p:sldId id="464" r:id="rId6"/>
    <p:sldId id="468" r:id="rId7"/>
    <p:sldId id="470" r:id="rId8"/>
    <p:sldId id="471" r:id="rId9"/>
    <p:sldId id="472" r:id="rId10"/>
    <p:sldId id="475" r:id="rId11"/>
    <p:sldId id="283" r:id="rId12"/>
  </p:sldIdLst>
  <p:sldSz cx="9144000" cy="6858000" type="screen4x3"/>
  <p:notesSz cx="10018713" cy="68881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A17"/>
    <a:srgbClr val="BC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43138FF-A2A3-4870-8081-33C4206457AD}" type="datetimeFigureOut">
              <a:rPr lang="nl-NL" smtClean="0"/>
              <a:t>13-4-2026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B4EC6CF-3723-4566-879B-EFE80DD93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1625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B96C648-B460-4153-9C31-AE6594DA9912}" type="datetimeFigureOut">
              <a:rPr lang="nl-NL" smtClean="0"/>
              <a:t>13-4-2026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1872" y="3271878"/>
            <a:ext cx="8014970" cy="309967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D1F0C12-23C3-4ADF-9248-F1B2BAD0E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25914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9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6765C-FEDB-1ABA-988B-165C4DC3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5C55C03-E449-297B-9F8C-689C387D6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05025E0-B88E-7474-10AD-B40F5FDBB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B21342-47C1-F9DE-BD9B-D736B8A2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3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9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5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8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F0BC-E446-33B9-0410-3E3D1B40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EA0175-1AD5-E4F6-812F-4F0F88DA8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4EF797E-00AF-FC3B-46C7-D400BF231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98FB29-38D6-8C07-CFE6-F699D8B3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02272-78F0-DFDC-57B2-BE50C842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14F1744-F3C0-0D5A-30D0-DE850CB04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259F02E-81C6-BD6E-E9DA-08D539EC9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BB2A6-0F80-E863-2F8D-7C765612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3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1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98DE7-BABD-E8F2-F803-08DAE40E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AF11FB3-FE17-F937-7B7B-399165959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D9CA09E-17E6-54C6-5D2D-A6A3256DE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B38593-CFF1-45ED-6101-F683890F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9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E4D31-4B98-9418-9918-184B95AE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DCDFCF-56A7-A5B1-22BD-FC4DE9F42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CE4238D-AFB8-B9F9-A186-80DFD595D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F977-D3E5-3552-2991-45187494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4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08B45-7B86-7C41-F4FC-292AEEF48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831B74E-4801-307D-EEC9-6D647C49B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65E4483-D606-F4AA-73D4-DEED7A923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EE0C5C-8395-FFBD-11F7-1DC015B6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7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0830-116A-4B75-835E-5029C030CF09}" type="datetime1">
              <a:rPr lang="nl-NL" smtClean="0"/>
              <a:t>13-4-2026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8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D2FF-1276-411C-99C1-AB3F5722F73B}" type="datetime1">
              <a:rPr lang="nl-NL" smtClean="0"/>
              <a:t>13-4-2026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0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DA1D-5B5D-4DE5-8633-0BBB8DE52B6A}" type="datetime1">
              <a:rPr lang="nl-NL" smtClean="0"/>
              <a:t>13-4-2026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6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9336-6711-4A48-B7DF-C901F9DB504D}" type="datetime1">
              <a:rPr lang="nl-NL" smtClean="0"/>
              <a:t>13-4-2026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2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A89C-6E6C-4E11-8FC4-849039CAC5A9}" type="datetime1">
              <a:rPr lang="nl-NL" smtClean="0"/>
              <a:t>13-4-2026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30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A3B-88C7-48B9-AA9F-51954CA90549}" type="datetime1">
              <a:rPr lang="nl-NL" smtClean="0"/>
              <a:t>13-4-2026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447-7AE7-4434-B805-61D0E90EDDE5}" type="datetime1">
              <a:rPr lang="nl-NL" smtClean="0"/>
              <a:t>13-4-2026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80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A1B6-276E-465D-A1CB-0661AC7966C1}" type="datetime1">
              <a:rPr lang="nl-NL" smtClean="0"/>
              <a:t>13-4-2026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1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0619-008A-4F26-974A-B7C02962F872}" type="datetime1">
              <a:rPr lang="nl-NL" smtClean="0"/>
              <a:t>13-4-2026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011F-484F-4BF4-B58A-E9D1CAE36082}" type="datetime1">
              <a:rPr lang="nl-NL" smtClean="0"/>
              <a:t>13-4-2026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21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EB1-DC7A-4BDA-88B2-9DB07E782FD5}" type="datetime1">
              <a:rPr lang="nl-NL" smtClean="0"/>
              <a:t>13-4-2026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willem@nomadetrainingenadvies, 06-22118523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8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E2A3-95A4-48EF-8E1F-148E0C325DE7}" type="datetime1">
              <a:rPr lang="nl-NL" smtClean="0"/>
              <a:t>13-4-2026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willem@nomadetrainingenadvies, 06-22118523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087D-0E51-41A8-812D-0E4448CF04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26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ijwilligerswerk.nl/meer-en-anders/mav-agenda/3242184.aspx?t=Leerkring-Aan-de-slag-met-het-competentieprofiel-van-de-coordinator-vrijwilligerswer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madetrainingenadvies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hyperlink" Target="https://www.vrijwilligerswerk.nl/kennis/coordineren/profiel-coordinator/defaul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76F8E82-C42D-4B85-A403-BDEDC0EF4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3416"/>
            <a:ext cx="954722" cy="1290448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92BD926-83F1-7A1D-19BC-D46251238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5696" y="4365104"/>
            <a:ext cx="7291426" cy="2492896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C77F38-B990-1BBC-E42E-5DA8F81A5611}"/>
              </a:ext>
            </a:extLst>
          </p:cNvPr>
          <p:cNvSpPr txBox="1">
            <a:spLocks/>
          </p:cNvSpPr>
          <p:nvPr/>
        </p:nvSpPr>
        <p:spPr>
          <a:xfrm>
            <a:off x="0" y="240592"/>
            <a:ext cx="7956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3200" b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Aan de slag met het C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ompetentieprofiel van de Coördinator Vrijwilligerswerk</a:t>
            </a:r>
            <a:b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	</a:t>
            </a:r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8303184-4532-482F-1B5E-162AEDD7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125" t="15001" r="27950" b="9400"/>
          <a:stretch/>
        </p:blipFill>
        <p:spPr>
          <a:xfrm>
            <a:off x="2771800" y="1424145"/>
            <a:ext cx="3960440" cy="5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6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26416-5755-1570-D7BB-9EB67FE3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0ABF668-CD4C-4BE5-9DA5-9FF0DDD0A4B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6984776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de slag</a:t>
            </a:r>
            <a:endParaRPr lang="nl-NL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85118136-D797-5B80-6A22-11737BCFFA1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" y="1412776"/>
            <a:ext cx="9148595" cy="54452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/>
              <a:t>Vraag:</a:t>
            </a:r>
          </a:p>
          <a:p>
            <a:pPr marL="0" indent="0">
              <a:buNone/>
            </a:pPr>
            <a:r>
              <a:rPr lang="nl-NL" sz="2400"/>
              <a:t>Hoe kun je in jouw organisatie het profiel gebruiken om met één of meer van de genoemde invalshoeken aan de slag te gaan?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u="sng"/>
              <a:t>Aanbod: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Vanuit het programma Meer en Anders Vrijwilligen kan ik gratis meedenken, feedback geven of een sessie verzorgen. Mail me als je interesse hebt!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40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Op 18 mei starten we een Leerkring Aan de slag met het competentieprofiel. Hier vind je meer informatie: </a:t>
            </a:r>
            <a:r>
              <a:rPr lang="nl-NL" sz="1600">
                <a:hlinkClick r:id="rId3"/>
              </a:rPr>
              <a:t>Leerkring Aan de slag met het competentieprofiel van de coördinator vrijwilligerswerk | Vereniging VrijwilligerswerkNL</a:t>
            </a:r>
            <a:r>
              <a:rPr lang="nl-NL" sz="240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4196EB-99C1-0594-BC2E-6D63AE208D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81" y="39846"/>
            <a:ext cx="954722" cy="12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3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2232" y="0"/>
            <a:ext cx="6984776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Contact?</a:t>
            </a:r>
          </a:p>
        </p:txBody>
      </p:sp>
      <p:sp>
        <p:nvSpPr>
          <p:cNvPr id="8" name="Tijdelijke aanduiding voor inhoud 7"/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0" y="1605116"/>
            <a:ext cx="9144000" cy="52802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Nomade Training en Advies</a:t>
            </a:r>
          </a:p>
          <a:p>
            <a:pPr marL="0" indent="0">
              <a:buNone/>
            </a:pPr>
            <a:r>
              <a:rPr lang="nl-NL" sz="2400" dirty="0"/>
              <a:t>Willem-Jan de Gast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E: willem@nomadetrainingenadvies.nl</a:t>
            </a:r>
          </a:p>
          <a:p>
            <a:pPr marL="0" indent="0">
              <a:buNone/>
            </a:pPr>
            <a:r>
              <a:rPr lang="nl-NL" sz="2400" dirty="0"/>
              <a:t>T: 06-22118523</a:t>
            </a:r>
          </a:p>
          <a:p>
            <a:pPr marL="0" indent="0">
              <a:buNone/>
            </a:pPr>
            <a:r>
              <a:rPr lang="nl-NL" sz="2400" dirty="0"/>
              <a:t>W: </a:t>
            </a:r>
            <a:r>
              <a:rPr lang="nl-NL" sz="2400" dirty="0">
                <a:hlinkClick r:id="rId3"/>
              </a:rPr>
              <a:t>www.nomadetrainingenadvies</a:t>
            </a:r>
            <a:r>
              <a:rPr lang="nl-NL" sz="2400">
                <a:hlinkClick r:id="rId3"/>
              </a:rPr>
              <a:t>.nl</a:t>
            </a:r>
            <a:endParaRPr lang="nl-NL" sz="2400"/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Alles van het profiel:</a:t>
            </a:r>
          </a:p>
          <a:p>
            <a:pPr marL="0" indent="0">
              <a:buNone/>
            </a:pPr>
            <a:r>
              <a:rPr lang="nl-NL" sz="1600">
                <a:hlinkClick r:id="rId4"/>
              </a:rPr>
              <a:t>Competentieprofiel coördinator vrijwilligerswerk | Vereniging VrijwilligerswerkNL</a:t>
            </a:r>
            <a:endParaRPr lang="nl-NL" sz="24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A4A649-52FD-FC5B-D33F-B9FFECCE24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21688"/>
            <a:ext cx="954722" cy="12904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CDFB13-D26F-B73E-A67A-838F5DA35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46260">
            <a:off x="6115537" y="1466724"/>
            <a:ext cx="2923870" cy="392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7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7236297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coördinator van de toekomst</a:t>
            </a:r>
          </a:p>
        </p:txBody>
      </p:sp>
      <p:sp>
        <p:nvSpPr>
          <p:cNvPr id="8" name="Tijdelijke aanduiding voor inhoud 7"/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" y="1535112"/>
            <a:ext cx="9144000" cy="53285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i="1" u="sng"/>
              <a:t>Zeven ‘nieuwe’ werkterreinen:</a:t>
            </a:r>
          </a:p>
          <a:p>
            <a:pPr marL="0" indent="0">
              <a:buNone/>
            </a:pPr>
            <a:endParaRPr lang="nl-NL" sz="2400"/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Strategisch positioneren en inbedden vrijwilligerswerk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Omgaan met complexiteit en transitie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Veranderprocessen begeleiden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Samenwerken (intern en extern)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Inclusie en toegankelijkheid vergroten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Ethisch en politiserend handelen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De reizen van vrijwilligers mogelijk maken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nl-NL" sz="2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EA0120-9B25-9830-4E79-6073751D08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030" y="0"/>
            <a:ext cx="951058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2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7236297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Taakgebieden van de Coördinator</a:t>
            </a:r>
          </a:p>
        </p:txBody>
      </p:sp>
      <p:sp>
        <p:nvSpPr>
          <p:cNvPr id="8" name="Tijdelijke aanduiding voor inhoud 7"/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" y="1556792"/>
            <a:ext cx="9144001" cy="53285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b="1"/>
              <a:t>Vrijwilligers begeleiden</a:t>
            </a:r>
          </a:p>
          <a:p>
            <a:pPr marL="0" indent="0">
              <a:buNone/>
            </a:pPr>
            <a:r>
              <a:rPr lang="nl-NL" sz="2000"/>
              <a:t>	- bewustwording creëren</a:t>
            </a:r>
          </a:p>
          <a:p>
            <a:pPr marL="0" indent="0">
              <a:buNone/>
            </a:pPr>
            <a:r>
              <a:rPr lang="nl-NL" sz="2000"/>
              <a:t>	- overweging aanzetten</a:t>
            </a:r>
          </a:p>
          <a:p>
            <a:pPr marL="0" indent="0">
              <a:buNone/>
            </a:pPr>
            <a:r>
              <a:rPr lang="nl-NL" sz="2000"/>
              <a:t>	- matchen</a:t>
            </a:r>
          </a:p>
          <a:p>
            <a:pPr marL="0" indent="0">
              <a:buNone/>
            </a:pPr>
            <a:r>
              <a:rPr lang="nl-NL" sz="2000"/>
              <a:t>	- begeleiden</a:t>
            </a:r>
          </a:p>
          <a:p>
            <a:pPr marL="0" indent="0">
              <a:buNone/>
            </a:pPr>
            <a:r>
              <a:rPr lang="nl-NL" sz="2000"/>
              <a:t>	- behouden</a:t>
            </a:r>
          </a:p>
          <a:p>
            <a:pPr marL="0" indent="0">
              <a:buNone/>
            </a:pPr>
            <a:r>
              <a:rPr lang="nl-NL" sz="2000"/>
              <a:t>	- volgende stap helpen zetten</a:t>
            </a:r>
          </a:p>
          <a:p>
            <a:pPr marL="0" indent="0">
              <a:buNone/>
            </a:pPr>
            <a:r>
              <a:rPr lang="nl-NL" sz="2400" b="1"/>
              <a:t>Vrijwilligerswerk organiseren</a:t>
            </a:r>
          </a:p>
          <a:p>
            <a:pPr marL="0" indent="0">
              <a:buNone/>
            </a:pPr>
            <a:r>
              <a:rPr lang="nl-NL" sz="2000"/>
              <a:t>	- strategie, beleid en ondernemerschap ontwikkelen</a:t>
            </a:r>
          </a:p>
          <a:p>
            <a:pPr marL="0" indent="0">
              <a:buNone/>
            </a:pPr>
            <a:r>
              <a:rPr lang="nl-NL" sz="2000"/>
              <a:t>	- samenwerken</a:t>
            </a:r>
          </a:p>
          <a:p>
            <a:pPr marL="0" indent="0">
              <a:buNone/>
            </a:pPr>
            <a:r>
              <a:rPr lang="nl-NL" sz="2000"/>
              <a:t>	- draagvlak creëren en deskundigheid bevorderen</a:t>
            </a:r>
          </a:p>
          <a:p>
            <a:pPr marL="0" indent="0">
              <a:buNone/>
            </a:pPr>
            <a:r>
              <a:rPr lang="nl-NL" sz="2400" b="1"/>
              <a:t>Vakontwikkeling, eigen ontwikkeling en positionering</a:t>
            </a:r>
          </a:p>
          <a:p>
            <a:pPr marL="0" indent="0">
              <a:buNone/>
            </a:pPr>
            <a:r>
              <a:rPr lang="nl-NL" sz="2000"/>
              <a:t>	- een leven lang leren</a:t>
            </a:r>
          </a:p>
          <a:p>
            <a:pPr marL="0" indent="0">
              <a:buNone/>
            </a:pPr>
            <a:r>
              <a:rPr lang="nl-NL" sz="2000"/>
              <a:t>	- bijdragen aan vakontwikkeling</a:t>
            </a:r>
          </a:p>
          <a:p>
            <a:pPr marL="0" indent="0">
              <a:buNone/>
            </a:pPr>
            <a:r>
              <a:rPr lang="nl-NL" sz="2000"/>
              <a:t>	- positioneren en profileren</a:t>
            </a:r>
          </a:p>
          <a:p>
            <a:pPr marL="0" indent="0">
              <a:buNone/>
            </a:pPr>
            <a:r>
              <a:rPr lang="nl-NL" sz="2000"/>
              <a:t>	- ethisch en reflexief handelen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nl-NL" sz="2000" kern="0">
              <a:solidFill>
                <a:srgbClr val="201A5F"/>
              </a:solidFill>
              <a:cs typeface="Arial"/>
            </a:endParaRPr>
          </a:p>
          <a:p>
            <a:pPr marL="0" indent="0">
              <a:buNone/>
            </a:pPr>
            <a:endParaRPr lang="nl-NL" sz="2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1B1A3F-2C42-C87E-4B2D-A92B50D037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2" y="0"/>
            <a:ext cx="954722" cy="12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4BBA8-364D-5BC7-C9AE-534CB923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5AC554-B64A-9127-33A3-ED5353CFCD2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7236297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bouwwerk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53B01FE-789C-37D4-DA3D-C1353FA2E55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" y="1556792"/>
            <a:ext cx="9144001" cy="53285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1036073-B6FE-0A94-2FFF-C1A831AF9C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2" y="0"/>
            <a:ext cx="954722" cy="12904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78AFFA-D06C-47B8-9151-3A185C969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31608"/>
            <a:ext cx="853358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6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EE4EB-3620-3CA8-F7A6-6202EC7D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7B4B205-8C67-BAFE-DD05-5C63360AEA1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6984776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Ecologische en mensgerichte grondhouding</a:t>
            </a:r>
            <a:endParaRPr lang="nl-NL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51D35AD-4F22-6AB3-1E5B-A3B9FD14068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" y="1412776"/>
            <a:ext cx="9148595" cy="54452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/>
              <a:t>De coördinator: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is gericht op zichtbaar maken van de de waarde(n) en het belang van vrijwilligerswerk;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is gericht op de persoonlijke relatie en streeft gelijkwaardigheid na zodat veiligheid en vertrouwen ontstaan;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sluit aan bij en biedt ruimte aan vrijwilligers en actieve inwoners;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ziet mogelijkheden in mensen en weet hoe te handelen om groei en ontwikkeling mogelijk te maken.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2400"/>
          </a:p>
          <a:p>
            <a:pPr>
              <a:buFont typeface="Wingdings" panose="05000000000000000000" pitchFamily="2" charset="2"/>
              <a:buChar char="ü"/>
            </a:pPr>
            <a:endParaRPr lang="nl-NL" sz="2400"/>
          </a:p>
          <a:p>
            <a:pPr marL="0" indent="0">
              <a:buNone/>
            </a:pPr>
            <a:r>
              <a:rPr lang="nl-NL" sz="2400"/>
              <a:t>Bijbehorende competenties (b.v.)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/>
              <a:t>Luisteren, respectvol, inclusief en waarderend handelen;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/>
              <a:t>Omgevingsbewust zijn, gericht op duurzaam beheer van vrijwillige energie;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/>
              <a:t>Oog voor de drijfveren, talenten en mogelijkheden van (potentiële) vrijwilligers;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/>
              <a:t>Handelend vanuit wat wel kan en vanuit de overtuiging van waarde en belang vrijwilligerswerk.</a:t>
            </a:r>
          </a:p>
          <a:p>
            <a:pPr marL="0" indent="0">
              <a:buNone/>
            </a:pPr>
            <a:endParaRPr lang="nl-NL" sz="2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1AD81B-C724-A315-9020-E0180DD4E3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81" y="39846"/>
            <a:ext cx="954722" cy="12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8232" y="0"/>
            <a:ext cx="6984776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 competentiegebieden</a:t>
            </a:r>
            <a:endParaRPr lang="nl-NL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/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8232" y="1556792"/>
            <a:ext cx="9210650" cy="53285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1400" b="1"/>
              <a:t>Sociaal-agogische</a:t>
            </a:r>
            <a:r>
              <a:rPr lang="nl-NL" sz="1400"/>
              <a:t> competenties: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Waarderend en krachtgericht begeleiden;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Feedback geven;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Oog voor groepsdynamiek en conflicthantering;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Inclusief werkklimaat en open sfeer.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200"/>
          </a:p>
          <a:p>
            <a:pPr>
              <a:buFont typeface="Wingdings" panose="05000000000000000000" pitchFamily="2" charset="2"/>
              <a:buChar char="q"/>
            </a:pPr>
            <a:r>
              <a:rPr lang="nl-NL" sz="1400"/>
              <a:t>Competenties ten aanzien van </a:t>
            </a:r>
            <a:r>
              <a:rPr lang="nl-NL" sz="1400" b="1"/>
              <a:t>coördinatie en leiderschap</a:t>
            </a:r>
            <a:r>
              <a:rPr lang="nl-NL" sz="140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Beleid ontwikkelen, toepassen en evalueren;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Zakelijk handelen, onderhandelen, innovatief en ondernemend;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Flexibel en resultaatgericht handelen combineren;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Overtuigingskracht en lef.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/>
          </a:p>
          <a:p>
            <a:pPr>
              <a:buFont typeface="Wingdings" panose="05000000000000000000" pitchFamily="2" charset="2"/>
              <a:buChar char="q"/>
            </a:pPr>
            <a:r>
              <a:rPr lang="nl-NL" sz="1400"/>
              <a:t>Competenties ten aanzien van </a:t>
            </a:r>
            <a:r>
              <a:rPr lang="nl-NL" sz="1400" b="1"/>
              <a:t>samenwerken</a:t>
            </a:r>
            <a:r>
              <a:rPr lang="nl-NL" sz="140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Vertrouwen opbouwen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Positief beïnvloeden van strategische en praktische samenwerking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Langere termijn doelen en individuele belangen in lijn brengen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/>
          </a:p>
          <a:p>
            <a:pPr>
              <a:buFont typeface="Wingdings" panose="05000000000000000000" pitchFamily="2" charset="2"/>
              <a:buChar char="q"/>
            </a:pPr>
            <a:r>
              <a:rPr lang="nl-NL" sz="1400"/>
              <a:t>Competententies ten aanzien van </a:t>
            </a:r>
            <a:r>
              <a:rPr lang="nl-NL" sz="1400" b="1"/>
              <a:t>vakontwikkeling, eigen ontwikkeling en positionering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Zelf blijven leren en zien hoe anderen zich kunnen blijven ontwikkelen;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Bijdragen aan de versterking van het vak;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1200"/>
              <a:t>Zichzelf, het vak en het vrijwilligerswerk binnen en buiten de organisatie positioneren en profileren.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562202-C49B-4C80-B091-6BE0989107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78" y="0"/>
            <a:ext cx="954722" cy="12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40EA-9A57-0BF9-0647-80CAEE150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4FE504-B785-97FA-A59C-B1F5C2E0A98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6984776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we intussen leren…</a:t>
            </a:r>
            <a:endParaRPr lang="nl-NL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71D6AF7-5041-249D-4E55-4C7A1462127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" y="1412776"/>
            <a:ext cx="9148595" cy="54452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/>
              <a:t>Het profiel gaat in eerste instantie niet over mensen, maar over het </a:t>
            </a:r>
            <a:r>
              <a:rPr lang="nl-NL" sz="2400" u="sng"/>
              <a:t>inrichten van de functionaliteit </a:t>
            </a:r>
            <a:r>
              <a:rPr lang="nl-NL" sz="2400"/>
              <a:t>van het </a:t>
            </a:r>
            <a:r>
              <a:rPr lang="nl-NL" sz="2400" i="1"/>
              <a:t>organiseren van vrijwilligerswerk</a:t>
            </a:r>
            <a:r>
              <a:rPr lang="nl-NL" sz="2400"/>
              <a:t> en het </a:t>
            </a:r>
            <a:r>
              <a:rPr lang="nl-NL" sz="2400" i="1"/>
              <a:t>werken met vrijwilligers.  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>
                <a:solidFill>
                  <a:schemeClr val="tx2"/>
                </a:solidFill>
              </a:rPr>
              <a:t>Hulpvragen: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400">
                <a:sym typeface="Wingdings" panose="05000000000000000000" pitchFamily="2" charset="2"/>
              </a:rPr>
              <a:t>Waarom en hoe willen we met vrijwilligers (samen)werken?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400">
                <a:sym typeface="Wingdings" panose="05000000000000000000" pitchFamily="2" charset="2"/>
              </a:rPr>
              <a:t>Op welk niveau en op welke manieren organiseren we dan vrijwilligersbeleid en -strategie, aansturing, begeleiding, ondersteuning en samenwerking?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400">
                <a:sym typeface="Wingdings" panose="05000000000000000000" pitchFamily="2" charset="2"/>
              </a:rPr>
              <a:t>Wie houden zich in de praktijk bezig met de strategische, tactische en uitvoerende kanten hiervan?</a:t>
            </a:r>
            <a:endParaRPr lang="nl-NL" sz="2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9F248C-2F1E-0F7D-8CA7-A92AB56C18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81" y="39846"/>
            <a:ext cx="954722" cy="12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6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8FCF9-2221-C9DE-3484-53D0DD19E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D5BB97-A8E5-1908-05F6-AB771FFA9516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6984776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we intussen leren…</a:t>
            </a:r>
            <a:endParaRPr lang="nl-NL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D57F6B6-8C66-DA4F-842B-BB49ED4876B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" y="1412776"/>
            <a:ext cx="9148595" cy="54452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/>
              <a:t>Het profiel kan gebruikt worden om: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Als coördinator/leidinggevende de </a:t>
            </a:r>
            <a:r>
              <a:rPr lang="nl-NL" sz="2400" u="sng"/>
              <a:t>bestaande functie-omschrijving </a:t>
            </a:r>
            <a:r>
              <a:rPr lang="nl-NL" sz="2400"/>
              <a:t>of het takenpakket te </a:t>
            </a:r>
            <a:r>
              <a:rPr lang="nl-NL" sz="2400" u="sng"/>
              <a:t>evalueren</a:t>
            </a:r>
            <a:r>
              <a:rPr lang="nl-NL" sz="240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Klopt wat daarin staat met wat er in het profiel is beschreven?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Welke taken zouden anders of beter omschreven kunnen worden?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Welke taken ontbreken die toegevoegd zouden kunnen worden?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De </a:t>
            </a:r>
            <a:r>
              <a:rPr lang="nl-NL" sz="2400" u="sng"/>
              <a:t>bestaande verdeling van taken </a:t>
            </a:r>
            <a:r>
              <a:rPr lang="nl-NL" sz="2400"/>
              <a:t>in de organisatie te </a:t>
            </a:r>
            <a:r>
              <a:rPr lang="nl-NL" sz="2400" u="sng"/>
              <a:t>evalueren</a:t>
            </a:r>
            <a:r>
              <a:rPr lang="nl-NL" sz="240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Wie doet nu wat op strategisch, tactisch en uitvoerend niveau?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Welke aanwijzingen of lessen kunnen we halen uit het profiel om tot een meer passende of logische verdeling te komen?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5E5A4C-5B26-0914-9DEA-D7C298C702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81" y="39846"/>
            <a:ext cx="954722" cy="12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33B6B-DC96-8925-A636-6B42335CE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B675F0-6025-F8FE-E9DC-2B1CC811CE66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0" y="0"/>
            <a:ext cx="6984776" cy="1124744"/>
          </a:xfrm>
          <a:noFill/>
        </p:spPr>
        <p:txBody>
          <a:bodyPr>
            <a:normAutofit/>
          </a:bodyPr>
          <a:lstStyle/>
          <a:p>
            <a:pPr algn="l"/>
            <a:r>
              <a:rPr lang="nl-NL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we intussen leren…</a:t>
            </a:r>
            <a:endParaRPr lang="nl-NL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627525C-2534-7E60-2711-8F067D74873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-1" y="1412776"/>
            <a:ext cx="9148595" cy="54452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/>
              <a:t>Het profiel kan gebruikt worden om: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Bij </a:t>
            </a:r>
            <a:r>
              <a:rPr lang="nl-NL" sz="2400" u="sng"/>
              <a:t>vervanging of uitbreiding </a:t>
            </a:r>
            <a:r>
              <a:rPr lang="nl-NL" sz="2400"/>
              <a:t>scherper te verwoorden wat de functie/taak inhoudt en </a:t>
            </a:r>
            <a:r>
              <a:rPr lang="nl-NL" sz="2400" u="sng"/>
              <a:t>welke competenties nodig zijn </a:t>
            </a:r>
            <a:r>
              <a:rPr lang="nl-NL" sz="2400"/>
              <a:t>en te toetsen of kandidaten deze hebben.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Als coördinator/leidinggevende in te schatten </a:t>
            </a:r>
            <a:r>
              <a:rPr lang="nl-NL" sz="2400" u="sng"/>
              <a:t>welke competenties al aanwezig zijn </a:t>
            </a:r>
            <a:r>
              <a:rPr lang="nl-NL" sz="2400"/>
              <a:t>en </a:t>
            </a:r>
            <a:r>
              <a:rPr lang="nl-NL" sz="2400" u="sng"/>
              <a:t>welke ontwikkelmogelijkheden </a:t>
            </a:r>
            <a:r>
              <a:rPr lang="nl-NL" sz="2400"/>
              <a:t>er zijn: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Welke competenties op welk niveau heeft de coördinator al?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Welke zijn (nog meer) nodig om de functie/taak naar behoren te kunnen uitvoeren?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Hoe wil de coördinator zichzelf ontwikkelen?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4CFB8A-E820-6165-57A2-F4A62AA345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781" y="39846"/>
            <a:ext cx="954722" cy="12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43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4CE53E252A4AB9BB0279A1D4A719" ma:contentTypeVersion="6" ma:contentTypeDescription="Een nieuw document maken." ma:contentTypeScope="" ma:versionID="16b8e9edf194abc8d66c5c34c5bacd89">
  <xsd:schema xmlns:xsd="http://www.w3.org/2001/XMLSchema" xmlns:xs="http://www.w3.org/2001/XMLSchema" xmlns:p="http://schemas.microsoft.com/office/2006/metadata/properties" xmlns:ns2="a5f50ee8-b62e-4441-a0d2-2661052ee3ce" xmlns:ns3="5556b9f3-1589-4faa-831d-712eac03c9c7" targetNamespace="http://schemas.microsoft.com/office/2006/metadata/properties" ma:root="true" ma:fieldsID="7c0152219c3ee8a0d92c086f78a70d14" ns2:_="" ns3:_="">
    <xsd:import namespace="a5f50ee8-b62e-4441-a0d2-2661052ee3ce"/>
    <xsd:import namespace="5556b9f3-1589-4faa-831d-712eac03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0ee8-b62e-4441-a0d2-2661052ee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6b9f3-1589-4faa-831d-712eac03c9c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265C65-F83F-427B-94AF-B5A98F8B9BE3}"/>
</file>

<file path=customXml/itemProps2.xml><?xml version="1.0" encoding="utf-8"?>
<ds:datastoreItem xmlns:ds="http://schemas.openxmlformats.org/officeDocument/2006/customXml" ds:itemID="{09C4306E-FB5F-4194-9B85-C3A3A3C5F3AF}"/>
</file>

<file path=customXml/itemProps3.xml><?xml version="1.0" encoding="utf-8"?>
<ds:datastoreItem xmlns:ds="http://schemas.openxmlformats.org/officeDocument/2006/customXml" ds:itemID="{A12CBCB9-7CEB-4C44-A35A-BF59A86245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800</Words>
  <Application>Microsoft Office PowerPoint</Application>
  <PresentationFormat>Diavoorstelling (4:3)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Kantoorthema</vt:lpstr>
      <vt:lpstr>PowerPoint-presentatie</vt:lpstr>
      <vt:lpstr>De coördinator van de toekomst</vt:lpstr>
      <vt:lpstr>De Taakgebieden van de Coördinator</vt:lpstr>
      <vt:lpstr>Het bouwwerk</vt:lpstr>
      <vt:lpstr>Ecologische en mensgerichte grondhouding</vt:lpstr>
      <vt:lpstr>Vier competentiegebieden</vt:lpstr>
      <vt:lpstr>Wat we intussen leren…</vt:lpstr>
      <vt:lpstr>Wat we intussen leren…</vt:lpstr>
      <vt:lpstr>Wat we intussen leren…</vt:lpstr>
      <vt:lpstr>Aan de slag</vt:lpstr>
      <vt:lpstr>Contact?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Vrijwilligerscoördinator als jongleur</dc:title>
  <dc:creator>Willem</dc:creator>
  <cp:lastModifiedBy>Maaike Verhoeven</cp:lastModifiedBy>
  <cp:revision>123</cp:revision>
  <cp:lastPrinted>2026-03-13T09:02:13Z</cp:lastPrinted>
  <dcterms:created xsi:type="dcterms:W3CDTF">2019-02-06T09:18:30Z</dcterms:created>
  <dcterms:modified xsi:type="dcterms:W3CDTF">2026-04-13T09:56:16Z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0x010100CB9C4CE53E252A4AB9BB0279A1D4A719</vt:lpwstr>
  </property>
</Properties>
</file>