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344" r:id="rId6"/>
    <p:sldId id="328" r:id="rId7"/>
    <p:sldId id="345" r:id="rId8"/>
    <p:sldId id="339" r:id="rId9"/>
    <p:sldId id="34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5"/>
    <p:restoredTop sz="94658"/>
  </p:normalViewPr>
  <p:slideViewPr>
    <p:cSldViewPr snapToGrid="0">
      <p:cViewPr varScale="1">
        <p:scale>
          <a:sx n="74" d="100"/>
          <a:sy n="74" d="100"/>
        </p:scale>
        <p:origin x="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78F4-B5CB-CA4F-82E7-185CFC6CE166}" type="datetimeFigureOut">
              <a:rPr lang="en-NL" smtClean="0"/>
              <a:t>04/24/2026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1C98-E7BC-B14E-8AB5-79CF58A5A1F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5155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Marije: introductie vanuit Raak project en verbinding ri het thema van de dag: Meerstemmigheid. Voorstel: jij start deze slide, en ik vul aan. (duo)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E1C98-E7BC-B14E-8AB5-79CF58A5A1F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863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Marije </a:t>
            </a:r>
            <a:br>
              <a:rPr lang="en-NL" dirty="0"/>
            </a:br>
            <a:r>
              <a:rPr lang="en-NL" dirty="0"/>
              <a:t>NB Ik heb het woord driehoek weggelaten; voorstel: dit live toelichten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E1C98-E7BC-B14E-8AB5-79CF58A5A1F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29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44171-FD29-590F-915A-6EDBE998B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6F25DD-371C-0D9A-E931-722FE3FA7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628F7-E003-FB74-9DB3-26A244A99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Pauline: intro kaartenset en overgang naar aan de slag met de kaartset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3E271-7DA1-4057-217D-606D1A386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E1C98-E7BC-B14E-8AB5-79CF58A5A1F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814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24.04.2026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Triangle 4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4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9304" y="3220872"/>
            <a:ext cx="8921672" cy="1921433"/>
          </a:xfrm>
        </p:spPr>
        <p:txBody>
          <a:bodyPr anchor="b">
            <a:normAutofit/>
          </a:bodyPr>
          <a:lstStyle/>
          <a:p>
            <a:pPr algn="l"/>
            <a:br>
              <a:rPr lang="de-DE" sz="2000" dirty="0"/>
            </a:br>
            <a:br>
              <a:rPr lang="de-DE" sz="2000" dirty="0"/>
            </a:br>
            <a:r>
              <a:rPr lang="de-DE" sz="2000" b="1" dirty="0" err="1"/>
              <a:t>Welkom</a:t>
            </a:r>
            <a:r>
              <a:rPr lang="de-DE" sz="2000" b="1" dirty="0"/>
              <a:t>!</a:t>
            </a:r>
            <a:br>
              <a:rPr lang="de-DE" sz="2000" dirty="0"/>
            </a:br>
            <a:r>
              <a:rPr lang="de-DE" sz="2000" dirty="0"/>
              <a:t>Workshop Verbindend werken </a:t>
            </a:r>
            <a:r>
              <a:rPr lang="de-DE" sz="2000" dirty="0" err="1"/>
              <a:t>bij</a:t>
            </a:r>
            <a:r>
              <a:rPr lang="de-DE" sz="2000" dirty="0"/>
              <a:t> de </a:t>
            </a:r>
            <a:r>
              <a:rPr lang="de-DE" sz="2000" dirty="0" err="1"/>
              <a:t>bibliotheek</a:t>
            </a:r>
            <a:r>
              <a:rPr lang="de-DE" sz="2000" dirty="0"/>
              <a:t> </a:t>
            </a:r>
            <a:br>
              <a:rPr lang="de-DE" sz="2000" b="1" dirty="0"/>
            </a:br>
            <a:r>
              <a:rPr lang="de-DE" sz="2000" dirty="0"/>
              <a:t>Pauline Hoogweg (Creative Media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Social</a:t>
            </a:r>
            <a:r>
              <a:rPr lang="de-DE" sz="2000" dirty="0"/>
              <a:t> Change </a:t>
            </a:r>
            <a:r>
              <a:rPr lang="de-DE" sz="2000" dirty="0" err="1"/>
              <a:t>HvA</a:t>
            </a:r>
            <a:r>
              <a:rPr lang="de-DE" sz="2000" dirty="0"/>
              <a:t>) &amp; Marije van der </a:t>
            </a:r>
            <a:r>
              <a:rPr lang="de-DE" sz="2000" dirty="0" err="1"/>
              <a:t>Vlis</a:t>
            </a:r>
            <a:r>
              <a:rPr lang="de-DE" sz="2000" dirty="0"/>
              <a:t> (OBA)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000" dirty="0"/>
              <a:t>7 </a:t>
            </a:r>
            <a:r>
              <a:rPr lang="de-DE" sz="2000" dirty="0" err="1"/>
              <a:t>mei</a:t>
            </a:r>
            <a:r>
              <a:rPr lang="de-DE" sz="2000" dirty="0"/>
              <a:t>  2026</a:t>
            </a:r>
            <a:endParaRPr lang="nl-NL" sz="2000" dirty="0"/>
          </a:p>
        </p:txBody>
      </p:sp>
      <p:pic>
        <p:nvPicPr>
          <p:cNvPr id="4" name="Afbeelding 3" descr="Afbeelding met Lettertype, Graphics, logo, symbool&#10;&#10;Automatisch gegenereerde beschrijving">
            <a:extLst>
              <a:ext uri="{FF2B5EF4-FFF2-40B4-BE49-F238E27FC236}">
                <a16:creationId xmlns:a16="http://schemas.microsoft.com/office/drawing/2014/main" id="{CD99011C-3ACA-434B-A3FC-BF089FD1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27" y="1670680"/>
            <a:ext cx="2429945" cy="1293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21CA5-D936-C5D7-D211-D70D88793A04}"/>
              </a:ext>
            </a:extLst>
          </p:cNvPr>
          <p:cNvSpPr txBox="1"/>
          <p:nvPr/>
        </p:nvSpPr>
        <p:spPr>
          <a:xfrm>
            <a:off x="1289303" y="1779786"/>
            <a:ext cx="2252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Verbindend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werken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bij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</a:t>
            </a:r>
            <a:r>
              <a:rPr lang="en-US" sz="2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bibliotheek</a:t>
            </a:r>
            <a:endParaRPr lang="en-NL" sz="2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59F66-4ADD-93B5-1A29-5EB19A1C2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06" y="1686169"/>
            <a:ext cx="2214325" cy="161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67CE2-9DE3-EBCE-21DB-D51ECBEFC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B0A7C32-D369-8616-F0A4-063F906BE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12522A-905F-A906-F697-8AC22563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Even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voorstellen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993D1A0-D11B-99D0-CC17-3AFE1456E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5237B25-170F-80F0-BE2D-DAEDB4B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CFC1750-2819-85B3-9F91-D637FA67A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CB2FAD5-109E-4BE3-2780-3BE777FE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7829EE9-CC6C-BA21-EDF1-3994185C2A2C}"/>
              </a:ext>
            </a:extLst>
          </p:cNvPr>
          <p:cNvSpPr txBox="1"/>
          <p:nvPr/>
        </p:nvSpPr>
        <p:spPr>
          <a:xfrm>
            <a:off x="5615162" y="1463040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/>
              <a:t>Marije van der </a:t>
            </a:r>
            <a:r>
              <a:rPr lang="nl-NL" sz="2800" dirty="0" err="1"/>
              <a:t>Vlis</a:t>
            </a:r>
            <a:r>
              <a:rPr lang="nl-NL" sz="2800" dirty="0"/>
              <a:t> </a:t>
            </a:r>
          </a:p>
          <a:p>
            <a:r>
              <a:rPr lang="nl-NL" sz="2000" dirty="0"/>
              <a:t>Teamleider Team Door en Voor de Buurt (OBA)</a:t>
            </a:r>
          </a:p>
          <a:p>
            <a:endParaRPr lang="nl-NL" sz="2800" dirty="0"/>
          </a:p>
          <a:p>
            <a:r>
              <a:rPr lang="nl-NL" sz="2800" dirty="0"/>
              <a:t>Pauline Hoogweg </a:t>
            </a:r>
          </a:p>
          <a:p>
            <a:r>
              <a:rPr lang="nl-NL" sz="2000" dirty="0"/>
              <a:t>Designer/Researcher – Lectoraat Creative Media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Social</a:t>
            </a:r>
            <a:r>
              <a:rPr lang="nl-NL" sz="2000" dirty="0"/>
              <a:t> Change (Hogeschool van Amsterdam)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4733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53E411-4519-48A4-28C5-E1494D7F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gaan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sz="4800" dirty="0"/>
              <a:t>?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AD0C376-115A-75F8-1835-9900BED45C9D}"/>
              </a:ext>
            </a:extLst>
          </p:cNvPr>
          <p:cNvSpPr txBox="1"/>
          <p:nvPr/>
        </p:nvSpPr>
        <p:spPr>
          <a:xfrm>
            <a:off x="5615162" y="1548100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Introductie</a:t>
            </a:r>
            <a:br>
              <a:rPr lang="en-US" sz="2200" dirty="0"/>
            </a:br>
            <a:r>
              <a:rPr lang="en-US" sz="2200" dirty="0" err="1"/>
              <a:t>Verbinden</a:t>
            </a:r>
            <a:r>
              <a:rPr lang="en-US" sz="2200" dirty="0"/>
              <a:t> </a:t>
            </a:r>
            <a:r>
              <a:rPr lang="en-US" sz="2200" dirty="0" err="1"/>
              <a:t>werken</a:t>
            </a:r>
            <a:r>
              <a:rPr lang="en-US" sz="2200" dirty="0"/>
              <a:t> &amp; </a:t>
            </a:r>
            <a:r>
              <a:rPr lang="en-US" sz="2200" dirty="0" err="1"/>
              <a:t>meerstemmigheid</a:t>
            </a:r>
            <a:br>
              <a:rPr lang="en-US" sz="2200" dirty="0"/>
            </a:br>
            <a:endParaRPr lang="en-US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Aan de slag!</a:t>
            </a:r>
            <a:br>
              <a:rPr lang="en-US" sz="2200" dirty="0"/>
            </a:br>
            <a:r>
              <a:rPr lang="en-US" sz="2200" dirty="0" err="1"/>
              <a:t>Bibliotheekpraat</a:t>
            </a:r>
            <a:r>
              <a:rPr lang="en-US" sz="2200" dirty="0"/>
              <a:t> – </a:t>
            </a:r>
            <a:r>
              <a:rPr lang="en-US" sz="2200" dirty="0" err="1"/>
              <a:t>gesprekskaartenspel</a:t>
            </a:r>
            <a:endParaRPr lang="en-US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Wrap up</a:t>
            </a:r>
            <a:br>
              <a:rPr lang="en-US" sz="2200" dirty="0"/>
            </a:br>
            <a:r>
              <a:rPr lang="en-US" sz="2200" dirty="0"/>
              <a:t>Samen </a:t>
            </a:r>
            <a:r>
              <a:rPr lang="en-US" sz="2200" dirty="0" err="1"/>
              <a:t>afronden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744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48E17-7376-D595-27B0-3D8A7FB48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0A922BB-118E-DC0E-C809-6FDE212F3ECA}"/>
              </a:ext>
            </a:extLst>
          </p:cNvPr>
          <p:cNvSpPr txBox="1">
            <a:spLocks/>
          </p:cNvSpPr>
          <p:nvPr/>
        </p:nvSpPr>
        <p:spPr>
          <a:xfrm>
            <a:off x="1057025" y="922644"/>
            <a:ext cx="5040285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 err="1"/>
              <a:t>Verbindend</a:t>
            </a:r>
            <a:r>
              <a:rPr lang="en-US" sz="2800" dirty="0"/>
              <a:t> </a:t>
            </a:r>
            <a:r>
              <a:rPr lang="en-US" sz="2800" dirty="0" err="1"/>
              <a:t>werken</a:t>
            </a:r>
            <a:r>
              <a:rPr lang="en-US" sz="2800" dirty="0"/>
              <a:t> &amp; </a:t>
            </a:r>
            <a:r>
              <a:rPr lang="en-US" sz="2800" dirty="0" err="1"/>
              <a:t>Meerstemmigheid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9">
            <a:extLst>
              <a:ext uri="{FF2B5EF4-FFF2-40B4-BE49-F238E27FC236}">
                <a16:creationId xmlns:a16="http://schemas.microsoft.com/office/drawing/2014/main" id="{59C0FE30-4E07-5548-5E00-1AD1951F5D31}"/>
              </a:ext>
            </a:extLst>
          </p:cNvPr>
          <p:cNvSpPr txBox="1"/>
          <p:nvPr/>
        </p:nvSpPr>
        <p:spPr>
          <a:xfrm>
            <a:off x="1055715" y="2705815"/>
            <a:ext cx="5223051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RAAK project: </a:t>
            </a:r>
            <a:r>
              <a:rPr lang="en-US" sz="2000" dirty="0" err="1"/>
              <a:t>Methoden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technieken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</a:t>
            </a:r>
            <a:r>
              <a:rPr lang="en-US" sz="2000" dirty="0" err="1"/>
              <a:t>buurtgerichte</a:t>
            </a:r>
            <a:r>
              <a:rPr lang="en-US" sz="2000" dirty="0"/>
              <a:t> </a:t>
            </a:r>
            <a:r>
              <a:rPr lang="en-US" sz="2000" dirty="0" err="1"/>
              <a:t>bibliotheek</a:t>
            </a:r>
            <a:r>
              <a:rPr lang="en-US" sz="2000" dirty="0"/>
              <a:t>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Opbrengst</a:t>
            </a:r>
            <a:r>
              <a:rPr lang="en-US" sz="2000" dirty="0"/>
              <a:t>: </a:t>
            </a:r>
            <a:r>
              <a:rPr lang="en-US" sz="2000" dirty="0" err="1"/>
              <a:t>werkboek</a:t>
            </a:r>
            <a:r>
              <a:rPr lang="en-US" sz="2000" dirty="0"/>
              <a:t> </a:t>
            </a:r>
            <a:r>
              <a:rPr lang="en-US" sz="2000" b="1" dirty="0" err="1"/>
              <a:t>Verbindend</a:t>
            </a:r>
            <a:r>
              <a:rPr lang="en-US" sz="2000" b="1" dirty="0"/>
              <a:t> </a:t>
            </a:r>
            <a:r>
              <a:rPr lang="en-US" sz="2000" b="1" dirty="0" err="1"/>
              <a:t>werken</a:t>
            </a:r>
            <a:r>
              <a:rPr lang="en-US" sz="2000" b="1" dirty="0"/>
              <a:t> </a:t>
            </a:r>
            <a:r>
              <a:rPr lang="en-US" sz="2000" b="1" dirty="0" err="1"/>
              <a:t>bij</a:t>
            </a:r>
            <a:r>
              <a:rPr lang="en-US" sz="2000" b="1" dirty="0"/>
              <a:t> de </a:t>
            </a:r>
            <a:r>
              <a:rPr lang="en-US" sz="2000" b="1" dirty="0" err="1"/>
              <a:t>bibliotheek</a:t>
            </a:r>
            <a:r>
              <a:rPr lang="en-US" sz="2000" b="1" dirty="0"/>
              <a:t> </a:t>
            </a:r>
            <a:r>
              <a:rPr lang="en-US" sz="2000" dirty="0"/>
              <a:t>&amp;</a:t>
            </a:r>
            <a:r>
              <a:rPr lang="en-US" sz="2000" b="1" dirty="0"/>
              <a:t> </a:t>
            </a:r>
            <a:r>
              <a:rPr lang="en-US" sz="2000" b="1" dirty="0" err="1"/>
              <a:t>Bibliotheekpraat</a:t>
            </a:r>
            <a:r>
              <a:rPr lang="en-US" sz="2000" b="1" dirty="0"/>
              <a:t> – </a:t>
            </a:r>
            <a:r>
              <a:rPr lang="en-US" sz="2000" dirty="0" err="1"/>
              <a:t>gesprekskaarten</a:t>
            </a:r>
            <a:r>
              <a:rPr lang="en-US" sz="2000" dirty="0"/>
              <a:t> om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delen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Ruimte voor reflectie op meerstemmigheid: intern én extern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539041-78E3-FE88-6F38-657823B7B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0"/>
          <a:stretch>
            <a:fillRect/>
          </a:stretch>
        </p:blipFill>
        <p:spPr>
          <a:xfrm>
            <a:off x="7388876" y="774285"/>
            <a:ext cx="3504701" cy="2581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A25EC-F5EC-2BE6-5F6E-CCD071D01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00" y="3575074"/>
            <a:ext cx="3597453" cy="25811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E068E5-6444-31A9-FCD2-0CC35059B793}"/>
              </a:ext>
            </a:extLst>
          </p:cNvPr>
          <p:cNvSpPr txBox="1"/>
          <p:nvPr/>
        </p:nvSpPr>
        <p:spPr>
          <a:xfrm rot="20505031">
            <a:off x="6842992" y="3063070"/>
            <a:ext cx="111651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1600" b="1" dirty="0">
                <a:solidFill>
                  <a:srgbClr val="C00000"/>
                </a:solidFill>
              </a:rPr>
              <a:t>SNEAK </a:t>
            </a:r>
          </a:p>
          <a:p>
            <a:pPr algn="ctr"/>
            <a:r>
              <a:rPr lang="en-NL" sz="1600" b="1" dirty="0">
                <a:solidFill>
                  <a:srgbClr val="C00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35916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A0C9B-8300-FBDE-33DB-91148012D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CD8B0732-D741-9447-C71B-759AE2AEE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12C5D-9E6A-61FB-6FB3-5E8407480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96" y="30451"/>
            <a:ext cx="7519541" cy="6858000"/>
          </a:xfrm>
          <a:prstGeom prst="rect">
            <a:avLst/>
          </a:prstGeom>
        </p:spPr>
      </p:pic>
      <p:sp>
        <p:nvSpPr>
          <p:cNvPr id="23" name="Arc 13">
            <a:extLst>
              <a:ext uri="{FF2B5EF4-FFF2-40B4-BE49-F238E27FC236}">
                <a16:creationId xmlns:a16="http://schemas.microsoft.com/office/drawing/2014/main" id="{9AFF9BB1-CC6D-8CB8-A2F2-796A44734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234969F9-0438-170E-150D-11D212008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CE8FE22-269C-D01F-89D1-004E4F32D771}"/>
              </a:ext>
            </a:extLst>
          </p:cNvPr>
          <p:cNvSpPr txBox="1"/>
          <p:nvPr/>
        </p:nvSpPr>
        <p:spPr>
          <a:xfrm>
            <a:off x="1973103" y="2140746"/>
            <a:ext cx="227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BIBLIOTHEEK-</a:t>
            </a:r>
            <a:b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nl-NL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MEDEWERKER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A9B9196-C520-0897-BFDD-A2D5A6D24CD8}"/>
              </a:ext>
            </a:extLst>
          </p:cNvPr>
          <p:cNvSpPr txBox="1"/>
          <p:nvPr/>
        </p:nvSpPr>
        <p:spPr>
          <a:xfrm>
            <a:off x="8541194" y="1417744"/>
            <a:ext cx="130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BUURT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9C8A8D1-72E0-9E0A-53B3-9C60C415A83B}"/>
              </a:ext>
            </a:extLst>
          </p:cNvPr>
          <p:cNvSpPr txBox="1"/>
          <p:nvPr/>
        </p:nvSpPr>
        <p:spPr>
          <a:xfrm>
            <a:off x="5089678" y="5821403"/>
            <a:ext cx="208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C000"/>
                </a:solidFill>
              </a:rPr>
              <a:t>BIBLIOTHEEK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F3E40-24EC-1933-7783-85CD87D0769B}"/>
              </a:ext>
            </a:extLst>
          </p:cNvPr>
          <p:cNvSpPr txBox="1"/>
          <p:nvPr/>
        </p:nvSpPr>
        <p:spPr>
          <a:xfrm>
            <a:off x="397417" y="1150087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/>
              <a:t>Individueel aan de slag</a:t>
            </a:r>
            <a:endParaRPr lang="en-NL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19CF9E-8BCA-E7CD-A6F5-E0F8BC83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17" y="212933"/>
            <a:ext cx="9377767" cy="1632721"/>
          </a:xfrm>
        </p:spPr>
        <p:txBody>
          <a:bodyPr>
            <a:normAutofit/>
          </a:bodyPr>
          <a:lstStyle/>
          <a:p>
            <a:r>
              <a:rPr lang="nl-NL" sz="3600" dirty="0"/>
              <a:t>Verbindend werken bij de bibliotheek – werkboek</a:t>
            </a:r>
            <a:br>
              <a:rPr lang="nl-NL" sz="3600" dirty="0"/>
            </a:b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82858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664A6-2CCD-3890-CB65-A1CBACDB4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C434FF92-3A8D-13EF-8F09-86B50E36F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Arc 13">
            <a:extLst>
              <a:ext uri="{FF2B5EF4-FFF2-40B4-BE49-F238E27FC236}">
                <a16:creationId xmlns:a16="http://schemas.microsoft.com/office/drawing/2014/main" id="{555C06D6-41C8-43A0-B0BD-8211A9E5C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3BF311-FC1B-7854-FA75-943770A8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17" y="237647"/>
            <a:ext cx="9831104" cy="1632721"/>
          </a:xfrm>
        </p:spPr>
        <p:txBody>
          <a:bodyPr>
            <a:normAutofit/>
          </a:bodyPr>
          <a:lstStyle/>
          <a:p>
            <a:r>
              <a:rPr lang="nl-NL" sz="3600" dirty="0"/>
              <a:t>Bibliotheekpraat – gesprekskaarten om te delen</a:t>
            </a:r>
            <a:br>
              <a:rPr lang="nl-NL" sz="3600" dirty="0"/>
            </a:br>
            <a:endParaRPr lang="nl-NL" sz="3600" b="1" dirty="0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4BE65D2C-9026-858B-D835-7B337A1A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B52D45-B510-CDB0-D945-BAB00ADE9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97" y="4226011"/>
            <a:ext cx="3029464" cy="2147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4375D7-2114-FB44-A803-6D0343AC4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60" y="4213153"/>
            <a:ext cx="3029464" cy="2143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4F9C08-B72F-550E-5226-7714E27A6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0" y="4176584"/>
            <a:ext cx="3074338" cy="2179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2BCA7B-70F2-7BB5-7E62-5D7DBA0E23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53" y="1752042"/>
            <a:ext cx="2859399" cy="2011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14225C-2155-7515-D14B-AD4441D84857}"/>
              </a:ext>
            </a:extLst>
          </p:cNvPr>
          <p:cNvSpPr txBox="1"/>
          <p:nvPr/>
        </p:nvSpPr>
        <p:spPr>
          <a:xfrm>
            <a:off x="397417" y="1150087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/>
              <a:t>Samen aan de slag</a:t>
            </a:r>
            <a:endParaRPr lang="en-NL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F8233-F4AA-E756-7C2B-E91C6C728D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554">
            <a:off x="5714222" y="1664530"/>
            <a:ext cx="2426349" cy="17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916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fde8e8-167f-4742-8f22-5296d08ac224" xsi:nil="true"/>
    <lcf76f155ced4ddcb4097134ff3c332f xmlns="df45a932-7618-40fe-8199-5ec7f1321aa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09B44BE9B214CB386FF0158834B49" ma:contentTypeVersion="18" ma:contentTypeDescription="Een nieuw document maken." ma:contentTypeScope="" ma:versionID="d8ed1e5c0b359d6e453c1f36b7162f25">
  <xsd:schema xmlns:xsd="http://www.w3.org/2001/XMLSchema" xmlns:xs="http://www.w3.org/2001/XMLSchema" xmlns:p="http://schemas.microsoft.com/office/2006/metadata/properties" xmlns:ns2="df45a932-7618-40fe-8199-5ec7f1321aa6" xmlns:ns3="effde8e8-167f-4742-8f22-5296d08ac224" targetNamespace="http://schemas.microsoft.com/office/2006/metadata/properties" ma:root="true" ma:fieldsID="a9debd09a02f1c980166c846c04edea5" ns2:_="" ns3:_="">
    <xsd:import namespace="df45a932-7618-40fe-8199-5ec7f1321aa6"/>
    <xsd:import namespace="effde8e8-167f-4742-8f22-5296d08ac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5a932-7618-40fe-8199-5ec7f132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a75f7f7c-fff0-4b6f-adb2-fc00cf9e77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de8e8-167f-4742-8f22-5296d08ac22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c286160-8c16-49dd-a773-f9e8de3ac97b}" ma:internalName="TaxCatchAll" ma:showField="CatchAllData" ma:web="effde8e8-167f-4742-8f22-5296d08ac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39BC7-12DC-4476-B82C-9360219AC5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7DA7EE-7A26-4061-8E2F-2AAD1975B601}">
  <ds:schemaRefs>
    <ds:schemaRef ds:uri="http://schemas.microsoft.com/office/2006/metadata/properties"/>
    <ds:schemaRef ds:uri="effde8e8-167f-4742-8f22-5296d08ac224"/>
    <ds:schemaRef ds:uri="http://schemas.microsoft.com/office/2006/documentManagement/types"/>
    <ds:schemaRef ds:uri="df45a932-7618-40fe-8199-5ec7f1321aa6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DD37B4-A873-4CB2-AFE3-B4C2EA07D3E9}">
  <ds:schemaRefs>
    <ds:schemaRef ds:uri="df45a932-7618-40fe-8199-5ec7f1321aa6"/>
    <ds:schemaRef ds:uri="effde8e8-167f-4742-8f22-5296d08ac2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234</Words>
  <Application>Microsoft Office PowerPoint</Application>
  <PresentationFormat>Breedbeeld</PresentationFormat>
  <Paragraphs>38</Paragraphs>
  <Slides>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Kantoorthema</vt:lpstr>
      <vt:lpstr>  Welkom! Workshop Verbindend werken bij de bibliotheek  Pauline Hoogweg (Creative Media for Social Change HvA) &amp; Marije van der Vlis (OBA) </vt:lpstr>
      <vt:lpstr>Even voorstellen  </vt:lpstr>
      <vt:lpstr>Wat gaan we doen?  </vt:lpstr>
      <vt:lpstr>PowerPoint-presentatie</vt:lpstr>
      <vt:lpstr>Verbindend werken bij de bibliotheek – werkboek </vt:lpstr>
      <vt:lpstr>Bibliotheekpraat – gesprekskaarten om te delen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Marije van der Vlis</cp:lastModifiedBy>
  <cp:revision>358</cp:revision>
  <dcterms:created xsi:type="dcterms:W3CDTF">2026-03-23T08:13:54Z</dcterms:created>
  <dcterms:modified xsi:type="dcterms:W3CDTF">2026-04-24T11:09:58Z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0x010100ED209B44BE9B214CB386FF0158834B49</vt:lpwstr>
  </property>
  <property fmtid="{D5CDD505-2E9C-101B-9397-08002B2CF9AE}" pid="3" name="MediaServiceImageTags">
    <vt:lpwstr/>
  </property>
</Properties>
</file>