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261" r:id="rId3"/>
    <p:sldId id="263" r:id="rId4"/>
    <p:sldId id="270" r:id="rId5"/>
    <p:sldId id="269" r:id="rId6"/>
    <p:sldId id="264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18" userDrawn="1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10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rnout Drenthel" initials="AD [7]" lastIdx="1" clrIdx="6"/>
  <p:cmAuthor id="1" name="Arnout Drenthel" initials="AD" lastIdx="1" clrIdx="0"/>
  <p:cmAuthor id="8" name="Arnout Drenthel" initials="AD [8]" lastIdx="1" clrIdx="7"/>
  <p:cmAuthor id="2" name="Arnout Drenthel" initials="AD [2]" lastIdx="1" clrIdx="1"/>
  <p:cmAuthor id="9" name="Arnout Drenthel" initials="AD [9]" lastIdx="1" clrIdx="8"/>
  <p:cmAuthor id="3" name="Arnout Drenthel" initials="AD [3]" lastIdx="1" clrIdx="2"/>
  <p:cmAuthor id="4" name="Arnout Drenthel" initials="AD [4]" lastIdx="1" clrIdx="3"/>
  <p:cmAuthor id="5" name="Arnout Drenthel" initials="AD [5]" lastIdx="1" clrIdx="4"/>
  <p:cmAuthor id="6" name="Arnout Drenthel" initials="AD [6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95" autoAdjust="0"/>
    <p:restoredTop sz="69771" autoAdjust="0"/>
  </p:normalViewPr>
  <p:slideViewPr>
    <p:cSldViewPr snapToGrid="0">
      <p:cViewPr varScale="1">
        <p:scale>
          <a:sx n="75" d="100"/>
          <a:sy n="75" d="100"/>
        </p:scale>
        <p:origin x="54" y="27"/>
      </p:cViewPr>
      <p:guideLst>
        <p:guide pos="518"/>
        <p:guide orient="horz" pos="2160"/>
        <p:guide orient="horz" pos="10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5224"/>
    </p:cViewPr>
  </p:sorterViewPr>
  <p:notesViewPr>
    <p:cSldViewPr snapToGrid="0">
      <p:cViewPr varScale="1">
        <p:scale>
          <a:sx n="81" d="100"/>
          <a:sy n="81" d="100"/>
        </p:scale>
        <p:origin x="23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709BA-0250-418B-A227-469BF0F69AD3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4FE01-11FF-43DA-B7F5-6592B996E3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179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30240-3B76-4E52-B42B-C39F5C218F4D}" type="datetimeFigureOut">
              <a:rPr lang="nl-NL" smtClean="0"/>
              <a:t>25-9-2026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01649-886C-4324-AD4C-E61C88D4772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95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9027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nl-NL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8386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buFontTx/>
              <a:buNone/>
            </a:pPr>
            <a:endParaRPr lang="nl-NL" sz="12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060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D434F-F667-131E-0ECA-DF9A48EE2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80D9B1C-6EAB-B07F-53AB-A2FCF1FFB8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2250122-C18D-0660-E07C-09416A720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buFontTx/>
              <a:buNone/>
            </a:pPr>
            <a:endParaRPr lang="nl-NL" sz="12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94B41A2-8D9C-A1FB-D5AE-C67B3785E6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1126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F8900-EFF1-34E5-825C-F24BB2F5A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4083150-C298-5004-ECB3-6CEBD5A184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EF66E1C-98BE-C595-6E86-0B5520438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buFontTx/>
              <a:buNone/>
            </a:pPr>
            <a:endParaRPr lang="nl-NL" sz="12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BD90E39-DA14-38BA-8352-84D1608EF1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7421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buFontTx/>
              <a:buNone/>
            </a:pPr>
            <a:endParaRPr lang="nl-NL" sz="12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854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EBE4755-54A0-BE4A-A1D1-44625DF7DD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6" name="Graphic 18">
            <a:extLst>
              <a:ext uri="{FF2B5EF4-FFF2-40B4-BE49-F238E27FC236}">
                <a16:creationId xmlns:a16="http://schemas.microsoft.com/office/drawing/2014/main" id="{D9151FA5-16EE-4F20-9476-A1E7ED8ADC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54510" y="0"/>
            <a:ext cx="4227068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73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1292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FBE31237-1083-AB4B-91BD-AFA64A0C07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8437548B-FF95-DB49-849D-A635600FE61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14" name="Graphic 18">
            <a:extLst>
              <a:ext uri="{FF2B5EF4-FFF2-40B4-BE49-F238E27FC236}">
                <a16:creationId xmlns:a16="http://schemas.microsoft.com/office/drawing/2014/main" id="{EDA6A1C5-2518-44F4-A9F6-4DCF3A519A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54510" y="0"/>
            <a:ext cx="4227068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2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511EAEE-859D-C44F-B575-334B22A17A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9D360720-C202-8C45-9FBF-F7D13BCD9D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3" name="Graphic 18">
            <a:extLst>
              <a:ext uri="{FF2B5EF4-FFF2-40B4-BE49-F238E27FC236}">
                <a16:creationId xmlns:a16="http://schemas.microsoft.com/office/drawing/2014/main" id="{E4C2685D-625A-4C38-A2DA-121EAD38D4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54510" y="0"/>
            <a:ext cx="4227068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003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CA0AFD14-6D12-784C-A3CF-527AFBDAA5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Graphic 18">
            <a:extLst>
              <a:ext uri="{FF2B5EF4-FFF2-40B4-BE49-F238E27FC236}">
                <a16:creationId xmlns:a16="http://schemas.microsoft.com/office/drawing/2014/main" id="{9DA8D799-C914-4AD2-B663-B5FBE06F52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54510" y="0"/>
            <a:ext cx="4227068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73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9EB05636-7F8C-1348-B5BB-6852BA80BA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Graphic 18">
            <a:extLst>
              <a:ext uri="{FF2B5EF4-FFF2-40B4-BE49-F238E27FC236}">
                <a16:creationId xmlns:a16="http://schemas.microsoft.com/office/drawing/2014/main" id="{31FC44D6-300B-40C0-A42A-8A7B31F381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54510" y="0"/>
            <a:ext cx="4227068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4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AFC6884B-BC2E-E047-9F81-148C584CAF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5522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595C8C08-B68E-8848-8443-4926C5381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9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3B540BB-06A3-4B4B-9728-91FA7F1A1F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88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 userDrawn="1">
          <p15:clr>
            <a:srgbClr val="FBAE40"/>
          </p15:clr>
        </p15:guide>
        <p15:guide id="2" orient="horz" pos="265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001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90576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 userDrawn="1">
          <p15:clr>
            <a:srgbClr val="FBAE40"/>
          </p15:clr>
        </p15:guide>
        <p15:guide id="2" pos="3693" userDrawn="1">
          <p15:clr>
            <a:srgbClr val="FBAE40"/>
          </p15:clr>
        </p15:guide>
        <p15:guide id="3" orient="horz" pos="1661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79042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85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135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91397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2994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F1F52F3E-725F-8745-9F31-C52D92D324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18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2D8D946-A344-3147-A971-781F250C05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099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26409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D29F35F-0F39-594C-826B-4BDC677D6B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97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2983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C559DCA-5789-E947-96F2-E0A472AD8B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335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02490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6889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0390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1633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1047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15850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4804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67795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9924026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90003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86888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4CC89E80-9261-BB4A-A6CC-EB46D74DDB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43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5BD8074-A8E6-2B46-82E2-9C872A82DB1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5" name="Graphic 18">
            <a:extLst>
              <a:ext uri="{FF2B5EF4-FFF2-40B4-BE49-F238E27FC236}">
                <a16:creationId xmlns:a16="http://schemas.microsoft.com/office/drawing/2014/main" id="{A2C317B4-5BEC-4F58-8AE2-ED137C657F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54510" y="0"/>
            <a:ext cx="4227068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097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C8AEFCCC-40B4-294C-B7C6-9EF1FBDEFA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5" name="Graphic 18">
            <a:extLst>
              <a:ext uri="{FF2B5EF4-FFF2-40B4-BE49-F238E27FC236}">
                <a16:creationId xmlns:a16="http://schemas.microsoft.com/office/drawing/2014/main" id="{BF39167B-5040-4E0C-B281-A94223481C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54510" y="0"/>
            <a:ext cx="4227068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320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E45EE5BE-E669-9D46-B874-885CEBBDD2D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4" name="Graphic 18">
            <a:extLst>
              <a:ext uri="{FF2B5EF4-FFF2-40B4-BE49-F238E27FC236}">
                <a16:creationId xmlns:a16="http://schemas.microsoft.com/office/drawing/2014/main" id="{80EFFC7B-B795-4DB0-86C8-79C2A7A179C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54510" y="0"/>
            <a:ext cx="4227068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838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jp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9">
            <a:alphaModFix amt="35000"/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11B2933-5997-A34E-B170-A9007385D9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5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650" r:id="rId2"/>
    <p:sldLayoutId id="2147483725" r:id="rId3"/>
    <p:sldLayoutId id="2147483719" r:id="rId4"/>
    <p:sldLayoutId id="2147483726" r:id="rId5"/>
    <p:sldLayoutId id="2147483666" r:id="rId6"/>
    <p:sldLayoutId id="2147483690" r:id="rId7"/>
    <p:sldLayoutId id="2147483728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89" r:id="rId15"/>
    <p:sldLayoutId id="2147483712" r:id="rId16"/>
    <p:sldLayoutId id="2147483711" r:id="rId17"/>
    <p:sldLayoutId id="2147483675" r:id="rId18"/>
    <p:sldLayoutId id="2147483657" r:id="rId19"/>
    <p:sldLayoutId id="2147483691" r:id="rId20"/>
    <p:sldLayoutId id="2147483729" r:id="rId21"/>
    <p:sldLayoutId id="2147483739" r:id="rId22"/>
    <p:sldLayoutId id="2147483740" r:id="rId23"/>
    <p:sldLayoutId id="2147483718" r:id="rId24"/>
    <p:sldLayoutId id="2147483717" r:id="rId25"/>
    <p:sldLayoutId id="2147483714" r:id="rId26"/>
    <p:sldLayoutId id="2147483713" r:id="rId27"/>
    <p:sldLayoutId id="2147483716" r:id="rId28"/>
    <p:sldLayoutId id="2147483715" r:id="rId29"/>
    <p:sldLayoutId id="2147483707" r:id="rId30"/>
    <p:sldLayoutId id="2147483667" r:id="rId31"/>
    <p:sldLayoutId id="2147483702" r:id="rId32"/>
    <p:sldLayoutId id="2147483721" r:id="rId33"/>
    <p:sldLayoutId id="2147483700" r:id="rId34"/>
    <p:sldLayoutId id="2147483692" r:id="rId35"/>
    <p:sldLayoutId id="2147483722" r:id="rId36"/>
    <p:sldLayoutId id="2147483723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 userDrawn="1">
          <p15:clr>
            <a:srgbClr val="F26B43"/>
          </p15:clr>
        </p15:guide>
        <p15:guide id="8" orient="horz" pos="3919" userDrawn="1">
          <p15:clr>
            <a:srgbClr val="F26B43"/>
          </p15:clr>
        </p15:guide>
        <p15:guide id="9" pos="3840" userDrawn="1">
          <p15:clr>
            <a:srgbClr val="F26B43"/>
          </p15:clr>
        </p15:guide>
        <p15:guide id="10" orient="horz" pos="2159" userDrawn="1">
          <p15:clr>
            <a:srgbClr val="F26B43"/>
          </p15:clr>
        </p15:guide>
        <p15:guide id="11" pos="400" userDrawn="1">
          <p15:clr>
            <a:srgbClr val="F26B43"/>
          </p15:clr>
        </p15:guide>
        <p15:guide id="12" pos="4128" userDrawn="1">
          <p15:clr>
            <a:srgbClr val="F26B43"/>
          </p15:clr>
        </p15:guide>
        <p15:guide id="13" pos="3552" userDrawn="1">
          <p15:clr>
            <a:srgbClr val="F26B43"/>
          </p15:clr>
        </p15:guide>
        <p15:guide id="14" orient="horz" pos="1275" userDrawn="1">
          <p15:clr>
            <a:srgbClr val="F26B43"/>
          </p15:clr>
        </p15:guide>
        <p15:guide id="15" orient="horz" pos="1434" userDrawn="1">
          <p15:clr>
            <a:srgbClr val="F26B43"/>
          </p15:clr>
        </p15:guide>
        <p15:guide id="16" pos="461" userDrawn="1">
          <p15:clr>
            <a:srgbClr val="F26B43"/>
          </p15:clr>
        </p15:guide>
        <p15:guide id="17" orient="horz" pos="6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7E87BA21-1D68-47FC-8521-2376DFB4A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62286"/>
            <a:ext cx="12192000" cy="1143262"/>
          </a:xfrm>
        </p:spPr>
        <p:txBody>
          <a:bodyPr/>
          <a:lstStyle/>
          <a:p>
            <a:r>
              <a:rPr lang="nl-NL" dirty="0"/>
              <a:t>Wijziging </a:t>
            </a:r>
            <a:r>
              <a:rPr lang="nl-NL" dirty="0" err="1"/>
              <a:t>Wsob</a:t>
            </a:r>
            <a:r>
              <a:rPr lang="nl-NL" dirty="0"/>
              <a:t> – Wet stelsel openbare bibliotheekvoorzieningen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4E5A8F5-EF2C-483E-AFE0-4713A5B452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147675"/>
            <a:ext cx="12192000" cy="396000"/>
          </a:xfrm>
        </p:spPr>
        <p:txBody>
          <a:bodyPr>
            <a:normAutofit/>
          </a:bodyPr>
          <a:lstStyle/>
          <a:p>
            <a:r>
              <a:rPr lang="nl-NL" i="1" dirty="0"/>
              <a:t>Stand van zaken oktober 2026 – wijzigingen voorbehouden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5899159-DFAF-498B-B1B5-E76895A6DE5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186613" y="6221413"/>
            <a:ext cx="5005387" cy="322262"/>
          </a:xfrm>
        </p:spPr>
        <p:txBody>
          <a:bodyPr/>
          <a:lstStyle/>
          <a:p>
            <a:fld id="{10A0A6AF-03C5-477E-939A-E28F7E7F05EA}" type="slidenum">
              <a:rPr lang="nl-NL" smtClean="0"/>
              <a:pPr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96822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C9883CC6-17AE-E1A9-62E9-501F2F38E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 spcCol="0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l-NL" sz="2800" dirty="0"/>
              <a:t>Sinds 2015 bibliotheekwet (</a:t>
            </a:r>
            <a:r>
              <a:rPr lang="nl-NL" sz="2800" dirty="0" err="1"/>
              <a:t>Wsob</a:t>
            </a:r>
            <a:r>
              <a:rPr lang="nl-NL" sz="2800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800" dirty="0"/>
              <a:t>Evaluatie 2020: functies verbreed, netwerk verschraald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800" dirty="0"/>
              <a:t>Gemeentelijke budgetten onder druk, geen verplichting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800" dirty="0"/>
              <a:t>Wijziging </a:t>
            </a:r>
            <a:r>
              <a:rPr lang="nl-NL" sz="2800" dirty="0" err="1"/>
              <a:t>Wsob</a:t>
            </a:r>
            <a:r>
              <a:rPr lang="nl-NL" sz="2800" dirty="0"/>
              <a:t>: gemeentelijke zorgplicht en aanvullende financiering voor gemeenten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800" dirty="0"/>
              <a:t>Doel: inwoners van Nederland hebben in elke gemeente binnen redelijke afstand toegang tot een openbare bibliotheek  </a:t>
            </a: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E2EEA724-41BA-51D9-22B8-D4D46E5A1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800" b="1" dirty="0"/>
              <a:t>Aanleiding wijziging </a:t>
            </a:r>
            <a:r>
              <a:rPr lang="nl-NL" sz="4800" b="1" dirty="0" err="1"/>
              <a:t>Wsob</a:t>
            </a:r>
            <a:endParaRPr lang="nl-NL" sz="4800" b="1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665AEFB9-59A6-932A-599C-6B524844E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799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A52BAA8F-9FCC-4A64-B42D-0076BF8A80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 spcCol="0">
            <a:normAutofit lnSpcReduction="10000"/>
          </a:bodyPr>
          <a:lstStyle/>
          <a:p>
            <a:r>
              <a:rPr lang="nl-NL" sz="2800" dirty="0"/>
              <a:t>Wettelijke zorgplicht voor gemeenten en provincies – beschikbaarheid en bereikbaarheid bibliotheek structureel waarborgen</a:t>
            </a:r>
          </a:p>
          <a:p>
            <a:endParaRPr lang="nl-NL" sz="2800" dirty="0"/>
          </a:p>
          <a:p>
            <a:r>
              <a:rPr lang="nl-NL" sz="2800" dirty="0"/>
              <a:t>Wettelijke basis voor rol van bibliotheken bij leesbevordering voor de jeugd</a:t>
            </a:r>
          </a:p>
          <a:p>
            <a:endParaRPr lang="nl-NL" sz="2800" dirty="0"/>
          </a:p>
          <a:p>
            <a:r>
              <a:rPr lang="nl-NL" sz="2800" dirty="0"/>
              <a:t>(Wettelijke basis voor leenrechtvergoedingen voor uitleningen door schoolbibliotheken)</a:t>
            </a:r>
          </a:p>
          <a:p>
            <a:pPr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97C11CE-7668-4E56-BC79-A0CACCEEB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800" b="1" dirty="0"/>
              <a:t>Kern van de wetswijziging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F28D778-F548-46A2-A60C-1904DB60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80392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0A032-D044-66B4-0689-F863BD684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410E85F5-566A-32BF-D531-2F04FAD1F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 spcCol="0">
            <a:normAutofit fontScale="85000" lnSpcReduction="20000"/>
          </a:bodyPr>
          <a:lstStyle/>
          <a:p>
            <a:r>
              <a:rPr lang="nl-NL" sz="3000" dirty="0"/>
              <a:t>Elke gemeente voorziet in een aanbod van bibliotheekvoorzieningen, binnen redelijke afstand toegankelijk</a:t>
            </a:r>
          </a:p>
          <a:p>
            <a:r>
              <a:rPr lang="nl-NL" sz="3000" dirty="0"/>
              <a:t>Minstens 1 bibliotheekvoorziening per gemeente met:</a:t>
            </a:r>
          </a:p>
          <a:p>
            <a:pPr lvl="1">
              <a:buFontTx/>
              <a:buChar char="-"/>
            </a:pPr>
            <a:r>
              <a:rPr lang="nl-NL" sz="3000" i="1" dirty="0"/>
              <a:t>5 functies</a:t>
            </a:r>
          </a:p>
          <a:p>
            <a:pPr lvl="1">
              <a:buFontTx/>
              <a:buChar char="-"/>
            </a:pPr>
            <a:r>
              <a:rPr lang="nl-NL" sz="3000" i="1" dirty="0"/>
              <a:t>fysieke collectie</a:t>
            </a:r>
          </a:p>
          <a:p>
            <a:pPr lvl="1">
              <a:buFontTx/>
              <a:buChar char="-"/>
            </a:pPr>
            <a:r>
              <a:rPr lang="nl-NL" sz="3000" i="1" dirty="0"/>
              <a:t>professionele personeelsbezetting</a:t>
            </a:r>
          </a:p>
          <a:p>
            <a:r>
              <a:rPr lang="nl-NL" sz="3000" dirty="0"/>
              <a:t>Zorgplicht is ondergrens, gemeenten en bibliotheken geven invulling aansluitend bij lokale context (meerjarenplan)</a:t>
            </a:r>
          </a:p>
          <a:p>
            <a:r>
              <a:rPr lang="nl-NL" sz="3000" dirty="0"/>
              <a:t>Provincies houden toezicht op de naleving van de zorgplicht  </a:t>
            </a:r>
          </a:p>
          <a:p>
            <a:pPr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E54F3A1-A6C5-D6CD-7946-04280D184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800" b="1" dirty="0"/>
              <a:t>Zorgplicht gemeenten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7BE84AD-3478-5B64-EF6D-D52EFF4AF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92561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830E9-5DBE-A93F-06D9-3AF3F86B5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98D2944-0D5D-63CE-B033-C8F842CAD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2289484"/>
            <a:ext cx="10923588" cy="4254003"/>
          </a:xfrm>
        </p:spPr>
        <p:txBody>
          <a:bodyPr numCol="1" spcCol="0">
            <a:normAutofit/>
          </a:bodyPr>
          <a:lstStyle/>
          <a:p>
            <a:r>
              <a:rPr lang="nl-NL" sz="2800" dirty="0"/>
              <a:t>Zorgplicht: van </a:t>
            </a:r>
            <a:r>
              <a:rPr lang="nl-NL" sz="2800" dirty="0" err="1"/>
              <a:t>Spuk</a:t>
            </a:r>
            <a:r>
              <a:rPr lang="nl-NL" sz="2800" dirty="0"/>
              <a:t> via DU naar Gemeentefonds?</a:t>
            </a:r>
          </a:p>
          <a:p>
            <a:endParaRPr lang="nl-NL" sz="2800" dirty="0"/>
          </a:p>
          <a:p>
            <a:r>
              <a:rPr lang="nl-NL" sz="2800" dirty="0"/>
              <a:t>Uitkering per gemeente in 2027: € 3,05 per inwoner, met een minimumbedrag van € 105.000,-</a:t>
            </a:r>
          </a:p>
          <a:p>
            <a:endParaRPr lang="nl-NL" sz="2800" dirty="0"/>
          </a:p>
          <a:p>
            <a:r>
              <a:rPr lang="nl-NL" sz="2800" dirty="0"/>
              <a:t>Structurele financiering voor bibliotheken t.b.v. leesbevordering in het onderwijs  </a:t>
            </a:r>
          </a:p>
          <a:p>
            <a:pPr lvl="1"/>
            <a:endParaRPr lang="nl-NL" sz="36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FC6AF1D-1619-F4F0-5BDB-314AA963B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800" b="1" dirty="0"/>
              <a:t>Financiële consequenties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1FDA992-9274-3E37-64FC-456B8D565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08909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E60202C8-0C0D-4923-82DD-8FA48CA8D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1" spcCol="0">
            <a:normAutofit fontScale="92500" lnSpcReduction="20000"/>
          </a:bodyPr>
          <a:lstStyle/>
          <a:p>
            <a:r>
              <a:rPr lang="nl-NL" sz="2800" dirty="0"/>
              <a:t>Na consultatie en advies Raad van State ligt het wetsvoorstel nu in de Tweede Kamer</a:t>
            </a:r>
          </a:p>
          <a:p>
            <a:r>
              <a:rPr lang="nl-NL" sz="2800" dirty="0"/>
              <a:t>Hopelijk vóór eind 2026: behandeling en stemming Tweede Kamer</a:t>
            </a:r>
          </a:p>
          <a:p>
            <a:r>
              <a:rPr lang="nl-NL" sz="2800" dirty="0"/>
              <a:t>Daarna: toetsing Eerste Kamer, bekrachtiging, publicatie gewijzigde wet</a:t>
            </a:r>
          </a:p>
          <a:p>
            <a:r>
              <a:rPr lang="nl-NL" sz="2800" dirty="0"/>
              <a:t>Een jaar na publicatie van de gewijzigde </a:t>
            </a:r>
            <a:r>
              <a:rPr lang="nl-NL" sz="2800" dirty="0" err="1"/>
              <a:t>wet:inwerkingtreding</a:t>
            </a:r>
            <a:r>
              <a:rPr lang="nl-NL" sz="2800" dirty="0"/>
              <a:t> van de wettelijke eisen en onderliggende regelgeving rondom de meerjarenplannen van gemeenten</a:t>
            </a:r>
          </a:p>
          <a:p>
            <a:r>
              <a:rPr lang="nl-NL" sz="2800" dirty="0"/>
              <a:t>Drie jaar na publicatie van de gewijzigde wet: inwerkingtreding volledige zorgplicht en toezicht </a:t>
            </a:r>
          </a:p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9DD0128-4A75-4E90-A9E6-B976F3CBD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800" b="1" dirty="0"/>
              <a:t>Planning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E92FA4-E12B-466E-8156-799233A15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2265035"/>
      </p:ext>
    </p:extLst>
  </p:cSld>
  <p:clrMapOvr>
    <a:masterClrMapping/>
  </p:clrMapOvr>
</p:sld>
</file>

<file path=ppt/theme/theme1.xml><?xml version="1.0" encoding="utf-8"?>
<a:theme xmlns:a="http://schemas.openxmlformats.org/drawingml/2006/main" name="Rijkshuisstijl Donkerblauw">
  <a:themeElements>
    <a:clrScheme name="Rijks Donkerblauw">
      <a:dk1>
        <a:srgbClr val="000000"/>
      </a:dk1>
      <a:lt1>
        <a:srgbClr val="FFFFFF"/>
      </a:lt1>
      <a:dk2>
        <a:srgbClr val="00689A"/>
      </a:dk2>
      <a:lt2>
        <a:srgbClr val="E4EFF9"/>
      </a:lt2>
      <a:accent1>
        <a:srgbClr val="F092CD"/>
      </a:accent1>
      <a:accent2>
        <a:srgbClr val="F9E11E"/>
      </a:accent2>
      <a:accent3>
        <a:srgbClr val="FFB612"/>
      </a:accent3>
      <a:accent4>
        <a:srgbClr val="017BC6"/>
      </a:accent4>
      <a:accent5>
        <a:srgbClr val="75D1B5"/>
      </a:accent5>
      <a:accent6>
        <a:srgbClr val="E17000"/>
      </a:accent6>
      <a:hlink>
        <a:srgbClr val="00689A"/>
      </a:hlink>
      <a:folHlink>
        <a:srgbClr val="CCDFF0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Presentatie40" id="{8068F862-C2E8-2743-9C43-79121DF6BEB5}" vid="{96FE7522-4E49-314F-9696-E832BAEB811D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18067 RIJK - Sjabloon 16x9 Donkerblauw</Template>
  <TotalTime>723</TotalTime>
  <Words>285</Words>
  <Application>Microsoft Office PowerPoint</Application>
  <PresentationFormat>Breedbeeld</PresentationFormat>
  <Paragraphs>46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1" baseType="lpstr">
      <vt:lpstr>Arial</vt:lpstr>
      <vt:lpstr>Calibri</vt:lpstr>
      <vt:lpstr>Verdana</vt:lpstr>
      <vt:lpstr>Wingdings</vt:lpstr>
      <vt:lpstr>Rijkshuisstijl Donkerblauw</vt:lpstr>
      <vt:lpstr>Wijziging Wsob – Wet stelsel openbare bibliotheekvoorzieningen</vt:lpstr>
      <vt:lpstr>Aanleiding wijziging Wsob</vt:lpstr>
      <vt:lpstr>Kern van de wetswijziging</vt:lpstr>
      <vt:lpstr>Zorgplicht gemeenten</vt:lpstr>
      <vt:lpstr>Financiële consequenties</vt:lpstr>
      <vt:lpstr>Planning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Vulpen, mw. D.A.R. van</dc:creator>
  <cp:lastModifiedBy>Emmerik, Lieke van</cp:lastModifiedBy>
  <cp:revision>17</cp:revision>
  <dcterms:created xsi:type="dcterms:W3CDTF">2022-09-22T15:27:16Z</dcterms:created>
  <dcterms:modified xsi:type="dcterms:W3CDTF">2026-09-25T07:35:39Z</dcterms:modified>
</cp:coreProperties>
</file>