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436" r:id="rId2"/>
    <p:sldId id="3420" r:id="rId3"/>
    <p:sldId id="446" r:id="rId4"/>
    <p:sldId id="3403" r:id="rId5"/>
    <p:sldId id="439" r:id="rId6"/>
    <p:sldId id="420" r:id="rId7"/>
    <p:sldId id="3408" r:id="rId8"/>
    <p:sldId id="3360" r:id="rId9"/>
    <p:sldId id="3361" r:id="rId10"/>
    <p:sldId id="434" r:id="rId11"/>
    <p:sldId id="3423" r:id="rId12"/>
    <p:sldId id="3422" r:id="rId13"/>
    <p:sldId id="3421" r:id="rId14"/>
    <p:sldId id="443" r:id="rId1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105" d="100"/>
          <a:sy n="105" d="100"/>
        </p:scale>
        <p:origin x="72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EBF9DE-770C-4BA7-AB22-B1C6B5EBDB87}" type="datetimeFigureOut">
              <a:rPr lang="nl-NL" smtClean="0"/>
              <a:t>13-10-2026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E6A60D-E048-4B53-9B14-C5980D360396}" type="slidenum">
              <a:rPr lang="nl-NL" smtClean="0"/>
              <a:t>‹nr.›</a:t>
            </a:fld>
            <a:endParaRPr lang="nl-NL"/>
          </a:p>
        </p:txBody>
      </p:sp>
    </p:spTree>
    <p:extLst>
      <p:ext uri="{BB962C8B-B14F-4D97-AF65-F5344CB8AC3E}">
        <p14:creationId xmlns:p14="http://schemas.microsoft.com/office/powerpoint/2010/main" val="2338905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342900" lvl="0" indent="-342900">
              <a:buFont typeface="Arial"/>
              <a:buChar char="•"/>
            </a:pPr>
            <a:r>
              <a:rPr lang="nl-NL" sz="1200"/>
              <a:t>Ray Oldenburg (1989) - </a:t>
            </a:r>
            <a:r>
              <a:rPr lang="nl-NL" sz="1200" i="1" err="1"/>
              <a:t>Third</a:t>
            </a:r>
            <a:r>
              <a:rPr lang="nl-NL" sz="1200" i="1"/>
              <a:t> </a:t>
            </a:r>
            <a:r>
              <a:rPr lang="nl-NL" sz="1200" i="1" err="1"/>
              <a:t>places</a:t>
            </a:r>
            <a:r>
              <a:rPr lang="nl-NL" sz="1200" i="1"/>
              <a:t>: </a:t>
            </a:r>
            <a:r>
              <a:rPr lang="nl-NL" sz="1200"/>
              <a:t>plekken</a:t>
            </a:r>
            <a:r>
              <a:rPr lang="nl-NL" sz="1200" i="1"/>
              <a:t> </a:t>
            </a:r>
            <a:r>
              <a:rPr lang="nl-NL" sz="1200"/>
              <a:t>waar je je thuis voelt, waar ruimte is voor sociale interactie en gemeenschapsgevoel wordt opgebouwd</a:t>
            </a:r>
          </a:p>
          <a:p>
            <a:pPr marL="342900" lvl="0" indent="-342900">
              <a:buFont typeface="Arial"/>
              <a:buChar char="•"/>
            </a:pPr>
            <a:r>
              <a:rPr lang="nl-NL" sz="1200"/>
              <a:t>Robert </a:t>
            </a:r>
            <a:r>
              <a:rPr lang="nl-NL" sz="1200" err="1"/>
              <a:t>Putnam</a:t>
            </a:r>
            <a:r>
              <a:rPr lang="nl-NL" sz="1200"/>
              <a:t> (2000) – </a:t>
            </a:r>
            <a:r>
              <a:rPr lang="nl-NL" sz="1200" i="1"/>
              <a:t>Bowling </a:t>
            </a:r>
            <a:r>
              <a:rPr lang="nl-NL" sz="1200" i="1" err="1"/>
              <a:t>Alone</a:t>
            </a:r>
            <a:r>
              <a:rPr lang="nl-NL" sz="1200"/>
              <a:t>: verenigingsleven onder druk, </a:t>
            </a:r>
            <a:r>
              <a:rPr lang="nl-NL" sz="1200" err="1"/>
              <a:t>civil</a:t>
            </a:r>
            <a:r>
              <a:rPr lang="nl-NL" sz="1200"/>
              <a:t> society aan kracht ingeboet</a:t>
            </a:r>
          </a:p>
          <a:p>
            <a:pPr marL="342900" lvl="0" indent="-342900">
              <a:buFont typeface="Arial"/>
              <a:buChar char="•"/>
            </a:pPr>
            <a:r>
              <a:rPr lang="nl-NL" sz="1200" b="0" i="0" u="none" strike="noStrike" kern="1200" baseline="0">
                <a:solidFill>
                  <a:schemeClr val="tx1"/>
                </a:solidFill>
                <a:latin typeface="+mn-lt"/>
                <a:ea typeface="+mn-ea"/>
                <a:cs typeface="+mn-cs"/>
              </a:rPr>
              <a:t>Eric </a:t>
            </a:r>
            <a:r>
              <a:rPr lang="nl-NL" sz="1200" b="0" i="0" u="none" strike="noStrike" kern="1200" baseline="0" err="1">
                <a:solidFill>
                  <a:schemeClr val="tx1"/>
                </a:solidFill>
                <a:latin typeface="+mn-lt"/>
                <a:ea typeface="+mn-ea"/>
                <a:cs typeface="+mn-cs"/>
              </a:rPr>
              <a:t>Klinenburg</a:t>
            </a:r>
            <a:r>
              <a:rPr lang="nl-NL" sz="1200" b="0" i="0" u="none" strike="noStrike" kern="1200" baseline="0">
                <a:solidFill>
                  <a:schemeClr val="tx1"/>
                </a:solidFill>
                <a:latin typeface="+mn-lt"/>
                <a:ea typeface="+mn-ea"/>
                <a:cs typeface="+mn-cs"/>
              </a:rPr>
              <a:t> (2018) – </a:t>
            </a:r>
            <a:r>
              <a:rPr lang="nl-NL" sz="1200" b="0" i="1" u="none" strike="noStrike" kern="1200" baseline="0" err="1">
                <a:solidFill>
                  <a:schemeClr val="tx1"/>
                </a:solidFill>
                <a:latin typeface="+mn-lt"/>
                <a:ea typeface="+mn-ea"/>
                <a:cs typeface="+mn-cs"/>
              </a:rPr>
              <a:t>Palaces</a:t>
            </a:r>
            <a:r>
              <a:rPr lang="nl-NL" sz="1200" b="0" i="1" u="none" strike="noStrike" kern="1200" baseline="0">
                <a:solidFill>
                  <a:schemeClr val="tx1"/>
                </a:solidFill>
                <a:latin typeface="+mn-lt"/>
                <a:ea typeface="+mn-ea"/>
                <a:cs typeface="+mn-cs"/>
              </a:rPr>
              <a:t> </a:t>
            </a:r>
            <a:r>
              <a:rPr lang="nl-NL" sz="1200" b="0" i="1" u="none" strike="noStrike" kern="1200" baseline="0" err="1">
                <a:solidFill>
                  <a:schemeClr val="tx1"/>
                </a:solidFill>
                <a:latin typeface="+mn-lt"/>
                <a:ea typeface="+mn-ea"/>
                <a:cs typeface="+mn-cs"/>
              </a:rPr>
              <a:t>for</a:t>
            </a:r>
            <a:r>
              <a:rPr lang="nl-NL" sz="1200" b="0" i="1" u="none" strike="noStrike" kern="1200" baseline="0">
                <a:solidFill>
                  <a:schemeClr val="tx1"/>
                </a:solidFill>
                <a:latin typeface="+mn-lt"/>
                <a:ea typeface="+mn-ea"/>
                <a:cs typeface="+mn-cs"/>
              </a:rPr>
              <a:t> </a:t>
            </a:r>
            <a:r>
              <a:rPr lang="nl-NL" sz="1200" b="0" i="1" u="none" strike="noStrike" kern="1200" baseline="0" err="1">
                <a:solidFill>
                  <a:schemeClr val="tx1"/>
                </a:solidFill>
                <a:latin typeface="+mn-lt"/>
                <a:ea typeface="+mn-ea"/>
                <a:cs typeface="+mn-cs"/>
              </a:rPr>
              <a:t>the</a:t>
            </a:r>
            <a:r>
              <a:rPr lang="nl-NL" sz="1200" b="0" i="1" u="none" strike="noStrike" kern="1200" baseline="0">
                <a:solidFill>
                  <a:schemeClr val="tx1"/>
                </a:solidFill>
                <a:latin typeface="+mn-lt"/>
                <a:ea typeface="+mn-ea"/>
                <a:cs typeface="+mn-cs"/>
              </a:rPr>
              <a:t> </a:t>
            </a:r>
            <a:r>
              <a:rPr lang="nl-NL" sz="1200" b="0" i="1" u="none" strike="noStrike" kern="1200" baseline="0" err="1">
                <a:solidFill>
                  <a:schemeClr val="tx1"/>
                </a:solidFill>
                <a:latin typeface="+mn-lt"/>
                <a:ea typeface="+mn-ea"/>
                <a:cs typeface="+mn-cs"/>
              </a:rPr>
              <a:t>people</a:t>
            </a:r>
            <a:r>
              <a:rPr lang="nl-NL" sz="1200" b="0" i="0" u="none" strike="noStrike" kern="1200" baseline="0">
                <a:solidFill>
                  <a:schemeClr val="tx1"/>
                </a:solidFill>
                <a:latin typeface="+mn-lt"/>
                <a:ea typeface="+mn-ea"/>
                <a:cs typeface="+mn-cs"/>
              </a:rPr>
              <a:t>: K laat met omvangrijk empirisch materiaal zien dat de hoeveelheid gevarieerde en toegankelijke voorzieningen bepalend is voor het onderling contact tussen mensen, en voor de kwaliteit van leven, onderlinge zorg, bewustwording, acceptatie, vertrouwen en veerkracht van een gebied. Voorbeeld: bibliotheekfiliaal in Brooklyn, toevluchtsoord voor tal van groepen, oudere buurtbewoners, jonge gezinnen en kinderen. Maar ook andere publieke voorzieningen, zoals parken, pleinen, zwembaden.</a:t>
            </a:r>
            <a:endParaRPr lang="nl-NL" sz="1200"/>
          </a:p>
          <a:p>
            <a:endParaRPr lang="nl-NL"/>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F2E6601-9D97-4427-A1AA-546A4E3DF9A5}"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9781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F2E6601-9D97-4427-A1AA-546A4E3DF9A5}"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687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F2E6601-9D97-4427-A1AA-546A4E3DF9A5}"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61093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1"/>
            <a:endParaRPr lang="nl-NL" sz="1600">
              <a:solidFill>
                <a:srgbClr val="49494D"/>
              </a:solidFill>
              <a:latin typeface="Arial" panose="020B0604020202020204" pitchFamily="34" charset="0"/>
            </a:endParaRPr>
          </a:p>
        </p:txBody>
      </p:sp>
      <p:sp>
        <p:nvSpPr>
          <p:cNvPr id="4" name="Tijdelijke aanduiding voor dianummer 3"/>
          <p:cNvSpPr>
            <a:spLocks noGrp="1"/>
          </p:cNvSpPr>
          <p:nvPr>
            <p:ph type="sldNum" sz="quarter" idx="5"/>
          </p:nvPr>
        </p:nvSpPr>
        <p:spPr/>
        <p:txBody>
          <a:bodyPr/>
          <a:lstStyle/>
          <a:p>
            <a:pPr marL="0" marR="0" lvl="0" indent="0" algn="r" defTabSz="477642" rtl="0" eaLnBrk="1" fontAlgn="auto" latinLnBrk="0" hangingPunct="1">
              <a:lnSpc>
                <a:spcPct val="100000"/>
              </a:lnSpc>
              <a:spcBef>
                <a:spcPts val="0"/>
              </a:spcBef>
              <a:spcAft>
                <a:spcPts val="0"/>
              </a:spcAft>
              <a:buClrTx/>
              <a:buSzTx/>
              <a:buFontTx/>
              <a:buNone/>
              <a:tabLst/>
              <a:defRPr/>
            </a:pPr>
            <a:fld id="{8CF162D4-2203-B748-A560-18560CD1B4DA}" type="slidenum">
              <a:rPr kumimoji="0" lang="nl-NL" sz="1200" b="0" i="0" u="none" strike="noStrike" kern="1200" cap="none" spc="0" normalizeH="0" baseline="0" noProof="0">
                <a:ln>
                  <a:noFill/>
                </a:ln>
                <a:solidFill>
                  <a:prstClr val="black"/>
                </a:solidFill>
                <a:effectLst/>
                <a:uLnTx/>
                <a:uFillTx/>
                <a:latin typeface="Calibri"/>
                <a:ea typeface="+mn-ea"/>
                <a:cs typeface="+mn-cs"/>
              </a:rPr>
              <a:pPr marL="0" marR="0" lvl="0" indent="0" algn="r" defTabSz="477642" rtl="0" eaLnBrk="1" fontAlgn="auto" latinLnBrk="0" hangingPunct="1">
                <a:lnSpc>
                  <a:spcPct val="100000"/>
                </a:lnSpc>
                <a:spcBef>
                  <a:spcPts val="0"/>
                </a:spcBef>
                <a:spcAft>
                  <a:spcPts val="0"/>
                </a:spcAft>
                <a:buClrTx/>
                <a:buSzTx/>
                <a:buFontTx/>
                <a:buNone/>
                <a:tabLst/>
                <a:defRPr/>
              </a:pPr>
              <a:t>6</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9901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F2E6601-9D97-4427-A1AA-546A4E3DF9A5}"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7514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5137B-2E0E-A946-0F79-4A9B92565CC1}"/>
            </a:ext>
          </a:extLst>
        </p:cNvPr>
        <p:cNvGrpSpPr/>
        <p:nvPr/>
      </p:nvGrpSpPr>
      <p:grpSpPr>
        <a:xfrm>
          <a:off x="0" y="0"/>
          <a:ext cx="0" cy="0"/>
          <a:chOff x="0" y="0"/>
          <a:chExt cx="0" cy="0"/>
        </a:xfrm>
      </p:grpSpPr>
      <p:sp>
        <p:nvSpPr>
          <p:cNvPr id="10" name="Rectangle 7">
            <a:extLst>
              <a:ext uri="{FF2B5EF4-FFF2-40B4-BE49-F238E27FC236}">
                <a16:creationId xmlns:a16="http://schemas.microsoft.com/office/drawing/2014/main" id="{2E9835BF-D133-67DD-EE2F-C81604F11030}"/>
              </a:ext>
            </a:extLst>
          </p:cNvPr>
          <p:cNvSpPr>
            <a:spLocks noGrp="1" noChangeArrowheads="1"/>
          </p:cNvSpPr>
          <p:nvPr>
            <p:ph type="sldNum" sz="quarter" idx="5"/>
          </p:nvPr>
        </p:nvSpPr>
        <p:spPr>
          <a:ln/>
        </p:spPr>
        <p:txBody>
          <a:bodyPr/>
          <a:lstStyle/>
          <a:p>
            <a:pPr marL="0" marR="0" lvl="0" indent="0" algn="r" defTabSz="477642" rtl="0" eaLnBrk="1" fontAlgn="auto" latinLnBrk="0" hangingPunct="1">
              <a:lnSpc>
                <a:spcPct val="100000"/>
              </a:lnSpc>
              <a:spcBef>
                <a:spcPts val="0"/>
              </a:spcBef>
              <a:spcAft>
                <a:spcPts val="0"/>
              </a:spcAft>
              <a:buClrTx/>
              <a:buSzTx/>
              <a:buFontTx/>
              <a:buNone/>
              <a:tabLst/>
              <a:defRPr/>
            </a:pPr>
            <a:fld id="{6688436C-72AB-4E03-990A-49151C20F048}" type="slidenum">
              <a:rPr kumimoji="0" lang="nl-NL" sz="1200" b="0" i="0" u="none" strike="noStrike" kern="1200" cap="none" spc="0" normalizeH="0" baseline="0" noProof="0">
                <a:ln>
                  <a:noFill/>
                </a:ln>
                <a:solidFill>
                  <a:prstClr val="black"/>
                </a:solidFill>
                <a:effectLst/>
                <a:uLnTx/>
                <a:uFillTx/>
                <a:latin typeface="Calibri"/>
                <a:ea typeface="+mn-ea"/>
                <a:cs typeface="+mn-cs"/>
              </a:rPr>
              <a:pPr marL="0" marR="0" lvl="0" indent="0" algn="r" defTabSz="477642" rtl="0" eaLnBrk="1" fontAlgn="auto" latinLnBrk="0" hangingPunct="1">
                <a:lnSpc>
                  <a:spcPct val="100000"/>
                </a:lnSpc>
                <a:spcBef>
                  <a:spcPts val="0"/>
                </a:spcBef>
                <a:spcAft>
                  <a:spcPts val="0"/>
                </a:spcAft>
                <a:buClrTx/>
                <a:buSzTx/>
                <a:buFontTx/>
                <a:buNone/>
                <a:tabLst/>
                <a:defRPr/>
              </a:pPr>
              <a:t>13</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
        <p:nvSpPr>
          <p:cNvPr id="518146" name="Rectangle 7">
            <a:extLst>
              <a:ext uri="{FF2B5EF4-FFF2-40B4-BE49-F238E27FC236}">
                <a16:creationId xmlns:a16="http://schemas.microsoft.com/office/drawing/2014/main" id="{3FEBC9CB-71B8-CC46-4599-89A5D3EC1D81}"/>
              </a:ext>
            </a:extLst>
          </p:cNvPr>
          <p:cNvSpPr txBox="1">
            <a:spLocks noGrp="1" noChangeArrowheads="1"/>
          </p:cNvSpPr>
          <p:nvPr/>
        </p:nvSpPr>
        <p:spPr bwMode="auto">
          <a:xfrm>
            <a:off x="3867843" y="10331886"/>
            <a:ext cx="2956518" cy="542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922" tIns="50461" rIns="100922" bIns="50461" anchor="b"/>
          <a:lstStyle>
            <a:lvl1pPr defTabSz="947738" eaLnBrk="0" hangingPunct="0">
              <a:defRPr sz="2400">
                <a:solidFill>
                  <a:schemeClr val="tx1"/>
                </a:solidFill>
                <a:latin typeface="Times New Roman" panose="02020603050405020304" pitchFamily="18" charset="0"/>
              </a:defRPr>
            </a:lvl1pPr>
            <a:lvl2pPr marL="742950" indent="-285750" defTabSz="947738" eaLnBrk="0" hangingPunct="0">
              <a:defRPr sz="2400">
                <a:solidFill>
                  <a:schemeClr val="tx1"/>
                </a:solidFill>
                <a:latin typeface="Times New Roman" panose="02020603050405020304" pitchFamily="18" charset="0"/>
              </a:defRPr>
            </a:lvl2pPr>
            <a:lvl3pPr marL="1143000" indent="-228600" defTabSz="947738" eaLnBrk="0" hangingPunct="0">
              <a:defRPr sz="2400">
                <a:solidFill>
                  <a:schemeClr val="tx1"/>
                </a:solidFill>
                <a:latin typeface="Times New Roman" panose="02020603050405020304" pitchFamily="18" charset="0"/>
              </a:defRPr>
            </a:lvl3pPr>
            <a:lvl4pPr marL="1600200" indent="-228600" defTabSz="947738" eaLnBrk="0" hangingPunct="0">
              <a:defRPr sz="2400">
                <a:solidFill>
                  <a:schemeClr val="tx1"/>
                </a:solidFill>
                <a:latin typeface="Times New Roman" panose="02020603050405020304" pitchFamily="18" charset="0"/>
              </a:defRPr>
            </a:lvl4pPr>
            <a:lvl5pPr marL="2057400" indent="-228600" defTabSz="947738" eaLnBrk="0" hangingPunct="0">
              <a:defRPr sz="2400">
                <a:solidFill>
                  <a:schemeClr val="tx1"/>
                </a:solidFill>
                <a:latin typeface="Times New Roman" panose="02020603050405020304" pitchFamily="18" charset="0"/>
              </a:defRPr>
            </a:lvl5pPr>
            <a:lvl6pPr marL="2514600" indent="-228600" defTabSz="9477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477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477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47738"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90112" rtl="0" eaLnBrk="0" fontAlgn="auto" latinLnBrk="0" hangingPunct="0">
              <a:lnSpc>
                <a:spcPct val="100000"/>
              </a:lnSpc>
              <a:spcBef>
                <a:spcPts val="0"/>
              </a:spcBef>
              <a:spcAft>
                <a:spcPts val="0"/>
              </a:spcAft>
              <a:buClrTx/>
              <a:buSzTx/>
              <a:buFontTx/>
              <a:buNone/>
              <a:tabLst/>
              <a:defRPr/>
            </a:pPr>
            <a:fld id="{24E167A1-0C78-45C9-990B-2E0DF5AEF6C6}" type="slidenum">
              <a:rPr kumimoji="0" lang="nl-NL" sz="13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pPr marL="0" marR="0" lvl="0" indent="0" algn="r" defTabSz="990112" rtl="0" eaLnBrk="0" fontAlgn="auto" latinLnBrk="0" hangingPunct="0">
                <a:lnSpc>
                  <a:spcPct val="100000"/>
                </a:lnSpc>
                <a:spcBef>
                  <a:spcPts val="0"/>
                </a:spcBef>
                <a:spcAft>
                  <a:spcPts val="0"/>
                </a:spcAft>
                <a:buClrTx/>
                <a:buSzTx/>
                <a:buFontTx/>
                <a:buNone/>
                <a:tabLst/>
                <a:defRPr/>
              </a:pPr>
              <a:t>13</a:t>
            </a:fld>
            <a:endParaRPr kumimoji="0" lang="nl-NL" sz="13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518147" name="Rectangle 7">
            <a:extLst>
              <a:ext uri="{FF2B5EF4-FFF2-40B4-BE49-F238E27FC236}">
                <a16:creationId xmlns:a16="http://schemas.microsoft.com/office/drawing/2014/main" id="{3045C52B-C238-8195-8D33-682A3BAF9318}"/>
              </a:ext>
            </a:extLst>
          </p:cNvPr>
          <p:cNvSpPr txBox="1">
            <a:spLocks noGrp="1" noChangeArrowheads="1"/>
          </p:cNvSpPr>
          <p:nvPr/>
        </p:nvSpPr>
        <p:spPr bwMode="auto">
          <a:xfrm>
            <a:off x="3867843" y="10331886"/>
            <a:ext cx="2956518" cy="542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6115" tIns="48057" rIns="96115" bIns="48057" anchor="b"/>
          <a:lstStyle>
            <a:lvl1pPr defTabSz="903288" eaLnBrk="0" hangingPunct="0">
              <a:defRPr sz="2400">
                <a:solidFill>
                  <a:schemeClr val="tx1"/>
                </a:solidFill>
                <a:latin typeface="Times New Roman" panose="02020603050405020304" pitchFamily="18" charset="0"/>
              </a:defRPr>
            </a:lvl1pPr>
            <a:lvl2pPr marL="742950" indent="-285750" defTabSz="903288" eaLnBrk="0" hangingPunct="0">
              <a:defRPr sz="2400">
                <a:solidFill>
                  <a:schemeClr val="tx1"/>
                </a:solidFill>
                <a:latin typeface="Times New Roman" panose="02020603050405020304" pitchFamily="18" charset="0"/>
              </a:defRPr>
            </a:lvl2pPr>
            <a:lvl3pPr marL="1143000" indent="-228600" defTabSz="903288" eaLnBrk="0" hangingPunct="0">
              <a:defRPr sz="2400">
                <a:solidFill>
                  <a:schemeClr val="tx1"/>
                </a:solidFill>
                <a:latin typeface="Times New Roman" panose="02020603050405020304" pitchFamily="18" charset="0"/>
              </a:defRPr>
            </a:lvl3pPr>
            <a:lvl4pPr marL="1600200" indent="-228600" defTabSz="903288" eaLnBrk="0" hangingPunct="0">
              <a:defRPr sz="2400">
                <a:solidFill>
                  <a:schemeClr val="tx1"/>
                </a:solidFill>
                <a:latin typeface="Times New Roman" panose="02020603050405020304" pitchFamily="18" charset="0"/>
              </a:defRPr>
            </a:lvl4pPr>
            <a:lvl5pPr marL="2057400" indent="-228600" defTabSz="903288" eaLnBrk="0" hangingPunct="0">
              <a:defRPr sz="2400">
                <a:solidFill>
                  <a:schemeClr val="tx1"/>
                </a:solidFill>
                <a:latin typeface="Times New Roman" panose="02020603050405020304" pitchFamily="18" charset="0"/>
              </a:defRPr>
            </a:lvl5pPr>
            <a:lvl6pPr marL="2514600" indent="-228600" defTabSz="9032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032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032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03288"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43675" rtl="0" eaLnBrk="1" fontAlgn="auto" latinLnBrk="0" hangingPunct="1">
              <a:lnSpc>
                <a:spcPct val="100000"/>
              </a:lnSpc>
              <a:spcBef>
                <a:spcPts val="0"/>
              </a:spcBef>
              <a:spcAft>
                <a:spcPts val="0"/>
              </a:spcAft>
              <a:buClrTx/>
              <a:buSzTx/>
              <a:buFontTx/>
              <a:buNone/>
              <a:tabLst/>
              <a:defRPr/>
            </a:pPr>
            <a:fld id="{7965F013-B820-4E1D-988D-B322B61BD03A}" type="slidenum">
              <a:rPr kumimoji="0" lang="nl-NL" sz="13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943675" rtl="0" eaLnBrk="1" fontAlgn="auto" latinLnBrk="0" hangingPunct="1">
                <a:lnSpc>
                  <a:spcPct val="100000"/>
                </a:lnSpc>
                <a:spcBef>
                  <a:spcPts val="0"/>
                </a:spcBef>
                <a:spcAft>
                  <a:spcPts val="0"/>
                </a:spcAft>
                <a:buClrTx/>
                <a:buSzTx/>
                <a:buFontTx/>
                <a:buNone/>
                <a:tabLst/>
                <a:defRPr/>
              </a:pPr>
              <a:t>13</a:t>
            </a:fld>
            <a:endParaRPr kumimoji="0" lang="nl-NL" sz="13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18148" name="Tijdelijke aanduiding voor dia-afbeelding 1">
            <a:extLst>
              <a:ext uri="{FF2B5EF4-FFF2-40B4-BE49-F238E27FC236}">
                <a16:creationId xmlns:a16="http://schemas.microsoft.com/office/drawing/2014/main" id="{5BB3A8DD-4C55-2B81-284D-6C392BA74FF0}"/>
              </a:ext>
            </a:extLst>
          </p:cNvPr>
          <p:cNvSpPr>
            <a:spLocks noGrp="1" noRot="1" noChangeAspect="1" noTextEdit="1"/>
          </p:cNvSpPr>
          <p:nvPr>
            <p:ph type="sldImg"/>
          </p:nvPr>
        </p:nvSpPr>
        <p:spPr>
          <a:xfrm>
            <a:off x="-214313" y="814388"/>
            <a:ext cx="7251701" cy="4079875"/>
          </a:xfrm>
          <a:ln/>
        </p:spPr>
      </p:sp>
      <p:sp>
        <p:nvSpPr>
          <p:cNvPr id="518149" name="Tijdelijke aanduiding voor notities 2">
            <a:extLst>
              <a:ext uri="{FF2B5EF4-FFF2-40B4-BE49-F238E27FC236}">
                <a16:creationId xmlns:a16="http://schemas.microsoft.com/office/drawing/2014/main" id="{79A6016A-C567-2E1E-9658-BB31C5E611CD}"/>
              </a:ext>
            </a:extLst>
          </p:cNvPr>
          <p:cNvSpPr>
            <a:spLocks noGrp="1"/>
          </p:cNvSpPr>
          <p:nvPr>
            <p:ph type="body" idx="1"/>
          </p:nvPr>
        </p:nvSpPr>
        <p:spPr>
          <a:xfrm>
            <a:off x="909701" y="5165074"/>
            <a:ext cx="5004964" cy="4893776"/>
          </a:xfrm>
        </p:spPr>
        <p:txBody>
          <a:bodyPr lIns="96115" tIns="48057" rIns="96115" bIns="48057"/>
          <a:lstStyle/>
          <a:p>
            <a:endParaRPr lang="en-US"/>
          </a:p>
        </p:txBody>
      </p:sp>
      <p:sp>
        <p:nvSpPr>
          <p:cNvPr id="518150" name="Tijdelijke aanduiding voor dianummer 3">
            <a:extLst>
              <a:ext uri="{FF2B5EF4-FFF2-40B4-BE49-F238E27FC236}">
                <a16:creationId xmlns:a16="http://schemas.microsoft.com/office/drawing/2014/main" id="{B8EC0C4E-E6C4-9DDE-EEA0-C04542C4508A}"/>
              </a:ext>
            </a:extLst>
          </p:cNvPr>
          <p:cNvSpPr txBox="1">
            <a:spLocks noGrp="1"/>
          </p:cNvSpPr>
          <p:nvPr/>
        </p:nvSpPr>
        <p:spPr bwMode="auto">
          <a:xfrm>
            <a:off x="3867843" y="10331886"/>
            <a:ext cx="2956518" cy="542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115" tIns="48057" rIns="96115" bIns="48057" anchor="b"/>
          <a:lstStyle>
            <a:lvl1pPr defTabSz="903288" eaLnBrk="0" hangingPunct="0">
              <a:defRPr sz="2400">
                <a:solidFill>
                  <a:schemeClr val="tx1"/>
                </a:solidFill>
                <a:latin typeface="Times New Roman" panose="02020603050405020304" pitchFamily="18" charset="0"/>
              </a:defRPr>
            </a:lvl1pPr>
            <a:lvl2pPr marL="742950" indent="-285750" defTabSz="903288" eaLnBrk="0" hangingPunct="0">
              <a:defRPr sz="2400">
                <a:solidFill>
                  <a:schemeClr val="tx1"/>
                </a:solidFill>
                <a:latin typeface="Times New Roman" panose="02020603050405020304" pitchFamily="18" charset="0"/>
              </a:defRPr>
            </a:lvl2pPr>
            <a:lvl3pPr marL="1143000" indent="-228600" defTabSz="903288" eaLnBrk="0" hangingPunct="0">
              <a:defRPr sz="2400">
                <a:solidFill>
                  <a:schemeClr val="tx1"/>
                </a:solidFill>
                <a:latin typeface="Times New Roman" panose="02020603050405020304" pitchFamily="18" charset="0"/>
              </a:defRPr>
            </a:lvl3pPr>
            <a:lvl4pPr marL="1600200" indent="-228600" defTabSz="903288" eaLnBrk="0" hangingPunct="0">
              <a:defRPr sz="2400">
                <a:solidFill>
                  <a:schemeClr val="tx1"/>
                </a:solidFill>
                <a:latin typeface="Times New Roman" panose="02020603050405020304" pitchFamily="18" charset="0"/>
              </a:defRPr>
            </a:lvl4pPr>
            <a:lvl5pPr marL="2057400" indent="-228600" defTabSz="903288" eaLnBrk="0" hangingPunct="0">
              <a:defRPr sz="2400">
                <a:solidFill>
                  <a:schemeClr val="tx1"/>
                </a:solidFill>
                <a:latin typeface="Times New Roman" panose="02020603050405020304" pitchFamily="18" charset="0"/>
              </a:defRPr>
            </a:lvl5pPr>
            <a:lvl6pPr marL="2514600" indent="-228600" defTabSz="9032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032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032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03288"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43675" rtl="0" eaLnBrk="1" fontAlgn="auto" latinLnBrk="0" hangingPunct="1">
              <a:lnSpc>
                <a:spcPct val="100000"/>
              </a:lnSpc>
              <a:spcBef>
                <a:spcPts val="0"/>
              </a:spcBef>
              <a:spcAft>
                <a:spcPts val="0"/>
              </a:spcAft>
              <a:buClrTx/>
              <a:buSzTx/>
              <a:buFontTx/>
              <a:buNone/>
              <a:tabLst/>
              <a:defRPr/>
            </a:pPr>
            <a:fld id="{9DDD9A5E-7187-4F62-9108-7A070033FB3B}" type="slidenum">
              <a:rPr kumimoji="0" lang="nl-NL" sz="13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pPr marL="0" marR="0" lvl="0" indent="0" algn="r" defTabSz="943675" rtl="0" eaLnBrk="1" fontAlgn="auto" latinLnBrk="0" hangingPunct="1">
                <a:lnSpc>
                  <a:spcPct val="100000"/>
                </a:lnSpc>
                <a:spcBef>
                  <a:spcPts val="0"/>
                </a:spcBef>
                <a:spcAft>
                  <a:spcPts val="0"/>
                </a:spcAft>
                <a:buClrTx/>
                <a:buSzTx/>
                <a:buFontTx/>
                <a:buNone/>
                <a:tabLst/>
                <a:defRPr/>
              </a:pPr>
              <a:t>13</a:t>
            </a:fld>
            <a:endParaRPr kumimoji="0" lang="nl-NL" sz="13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41411214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9" name="Rechthoek 8"/>
          <p:cNvSpPr/>
          <p:nvPr userDrawn="1"/>
        </p:nvSpPr>
        <p:spPr>
          <a:xfrm>
            <a:off x="0" y="2"/>
            <a:ext cx="12192000" cy="61722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800"/>
          </a:p>
        </p:txBody>
      </p:sp>
      <p:sp>
        <p:nvSpPr>
          <p:cNvPr id="2" name="Titel 1"/>
          <p:cNvSpPr>
            <a:spLocks noGrp="1"/>
          </p:cNvSpPr>
          <p:nvPr>
            <p:ph type="title"/>
          </p:nvPr>
        </p:nvSpPr>
        <p:spPr>
          <a:xfrm>
            <a:off x="963084" y="2643191"/>
            <a:ext cx="10363200" cy="1362075"/>
          </a:xfrm>
        </p:spPr>
        <p:txBody>
          <a:bodyPr anchor="t">
            <a:normAutofit/>
          </a:bodyPr>
          <a:lstStyle>
            <a:lvl1pPr algn="l">
              <a:defRPr sz="3200" b="0" cap="none">
                <a:solidFill>
                  <a:schemeClr val="bg1"/>
                </a:solidFill>
              </a:defRPr>
            </a:lvl1pPr>
          </a:lstStyle>
          <a:p>
            <a:r>
              <a:rPr lang="nl-NL"/>
              <a:t>Titelstijl van model bewerken</a:t>
            </a:r>
          </a:p>
        </p:txBody>
      </p:sp>
      <p:sp>
        <p:nvSpPr>
          <p:cNvPr id="3" name="Tijdelijke aanduiding voor tekst 2"/>
          <p:cNvSpPr>
            <a:spLocks noGrp="1"/>
          </p:cNvSpPr>
          <p:nvPr>
            <p:ph type="body" idx="1"/>
          </p:nvPr>
        </p:nvSpPr>
        <p:spPr>
          <a:xfrm>
            <a:off x="963084" y="1412777"/>
            <a:ext cx="10363200" cy="966787"/>
          </a:xfrm>
        </p:spPr>
        <p:txBody>
          <a:bodyPr anchor="b"/>
          <a:lstStyle>
            <a:lvl1pPr marL="0" indent="0">
              <a:buNone/>
              <a:defRPr sz="2000">
                <a:solidFill>
                  <a:schemeClr val="accent6"/>
                </a:solidFill>
              </a:defRPr>
            </a:lvl1pPr>
            <a:lvl2pPr marL="457179" indent="0">
              <a:buNone/>
              <a:defRPr sz="1800">
                <a:solidFill>
                  <a:schemeClr val="tx1">
                    <a:tint val="75000"/>
                  </a:schemeClr>
                </a:solidFill>
              </a:defRPr>
            </a:lvl2pPr>
            <a:lvl3pPr marL="914358" indent="0">
              <a:buNone/>
              <a:defRPr sz="1600">
                <a:solidFill>
                  <a:schemeClr val="tx1">
                    <a:tint val="75000"/>
                  </a:schemeClr>
                </a:solidFill>
              </a:defRPr>
            </a:lvl3pPr>
            <a:lvl4pPr marL="1371536" indent="0">
              <a:buNone/>
              <a:defRPr sz="1400">
                <a:solidFill>
                  <a:schemeClr val="tx1">
                    <a:tint val="75000"/>
                  </a:schemeClr>
                </a:solidFill>
              </a:defRPr>
            </a:lvl4pPr>
            <a:lvl5pPr marL="1828715" indent="0">
              <a:buNone/>
              <a:defRPr sz="1400">
                <a:solidFill>
                  <a:schemeClr val="tx1">
                    <a:tint val="75000"/>
                  </a:schemeClr>
                </a:solidFill>
              </a:defRPr>
            </a:lvl5pPr>
            <a:lvl6pPr marL="2285894" indent="0">
              <a:buNone/>
              <a:defRPr sz="1400">
                <a:solidFill>
                  <a:schemeClr val="tx1">
                    <a:tint val="75000"/>
                  </a:schemeClr>
                </a:solidFill>
              </a:defRPr>
            </a:lvl6pPr>
            <a:lvl7pPr marL="2743073" indent="0">
              <a:buNone/>
              <a:defRPr sz="1400">
                <a:solidFill>
                  <a:schemeClr val="tx1">
                    <a:tint val="75000"/>
                  </a:schemeClr>
                </a:solidFill>
              </a:defRPr>
            </a:lvl7pPr>
            <a:lvl8pPr marL="3200252" indent="0">
              <a:buNone/>
              <a:defRPr sz="1400">
                <a:solidFill>
                  <a:schemeClr val="tx1">
                    <a:tint val="75000"/>
                  </a:schemeClr>
                </a:solidFill>
              </a:defRPr>
            </a:lvl8pPr>
            <a:lvl9pPr marL="3657430" indent="0">
              <a:buNone/>
              <a:defRPr sz="1400">
                <a:solidFill>
                  <a:schemeClr val="tx1">
                    <a:tint val="75000"/>
                  </a:schemeClr>
                </a:solidFill>
              </a:defRPr>
            </a:lvl9pPr>
          </a:lstStyle>
          <a:p>
            <a:pPr lvl="0"/>
            <a:r>
              <a:rPr lang="nl-NL"/>
              <a:t>Klik om de tekststijl van het model te bewerken</a:t>
            </a:r>
          </a:p>
        </p:txBody>
      </p:sp>
      <p:sp>
        <p:nvSpPr>
          <p:cNvPr id="4" name="Tijdelijke aanduiding voor datum 3"/>
          <p:cNvSpPr>
            <a:spLocks noGrp="1"/>
          </p:cNvSpPr>
          <p:nvPr>
            <p:ph type="dt" sz="half" idx="10"/>
          </p:nvPr>
        </p:nvSpPr>
        <p:spPr/>
        <p:txBody>
          <a:bodyPr/>
          <a:lstStyle/>
          <a:p>
            <a:fld id="{ACC16CA5-6D68-5743-9404-1F802EE78637}" type="datetime1">
              <a:rPr lang="en-US" smtClean="0"/>
              <a:pPr/>
              <a:t>10/13/2026</a:t>
            </a:fld>
            <a:endParaRPr lang="nl-NL"/>
          </a:p>
        </p:txBody>
      </p:sp>
      <p:sp>
        <p:nvSpPr>
          <p:cNvPr id="5" name="Tijdelijke aanduiding voor voettekst 4"/>
          <p:cNvSpPr>
            <a:spLocks noGrp="1"/>
          </p:cNvSpPr>
          <p:nvPr>
            <p:ph type="ftr" sz="quarter" idx="11"/>
          </p:nvPr>
        </p:nvSpPr>
        <p:spPr/>
        <p:txBody>
          <a:bodyPr/>
          <a:lstStyle/>
          <a:p>
            <a:r>
              <a:rPr lang="nl-NL"/>
              <a:t>Basisopmaak van KIS-presentatie</a:t>
            </a:r>
          </a:p>
        </p:txBody>
      </p:sp>
      <p:sp>
        <p:nvSpPr>
          <p:cNvPr id="6" name="Tijdelijke aanduiding voor dianummer 5"/>
          <p:cNvSpPr>
            <a:spLocks noGrp="1"/>
          </p:cNvSpPr>
          <p:nvPr>
            <p:ph type="sldNum" sz="quarter" idx="12"/>
          </p:nvPr>
        </p:nvSpPr>
        <p:spPr/>
        <p:txBody>
          <a:bodyPr/>
          <a:lstStyle/>
          <a:p>
            <a:fld id="{6E1551A7-32ED-144D-A365-B5DFE247ADA5}" type="slidenum">
              <a:rPr lang="nl-NL" smtClean="0"/>
              <a:pPr/>
              <a:t>‹nr.›</a:t>
            </a:fld>
            <a:endParaRPr lang="nl-NL"/>
          </a:p>
        </p:txBody>
      </p:sp>
      <p:pic>
        <p:nvPicPr>
          <p:cNvPr id="7" name="Afbeelding 6" descr="Afbeelding met tekst&#10;&#10;Automatisch gegenereerde beschrijving">
            <a:extLst>
              <a:ext uri="{FF2B5EF4-FFF2-40B4-BE49-F238E27FC236}">
                <a16:creationId xmlns:a16="http://schemas.microsoft.com/office/drawing/2014/main" id="{3059BC81-8146-81A8-54E4-69AD5F55586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88289" y="284285"/>
            <a:ext cx="2770585" cy="742586"/>
          </a:xfrm>
          <a:prstGeom prst="rect">
            <a:avLst/>
          </a:prstGeom>
        </p:spPr>
      </p:pic>
    </p:spTree>
    <p:extLst>
      <p:ext uri="{BB962C8B-B14F-4D97-AF65-F5344CB8AC3E}">
        <p14:creationId xmlns:p14="http://schemas.microsoft.com/office/powerpoint/2010/main" val="4030198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609600" y="1600200"/>
            <a:ext cx="10972800" cy="4495800"/>
          </a:xfrm>
        </p:spPr>
        <p:txBody>
          <a:bodyPr/>
          <a:lstStyle>
            <a:lvl1pPr>
              <a:defRPr>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88C626B4-8290-F743-BF07-FF7577C78D6F}" type="datetime1">
              <a:rPr lang="en-US" smtClean="0"/>
              <a:pPr/>
              <a:t>10/13/2026</a:t>
            </a:fld>
            <a:endParaRPr lang="nl-NL"/>
          </a:p>
        </p:txBody>
      </p:sp>
      <p:sp>
        <p:nvSpPr>
          <p:cNvPr id="5" name="Tijdelijke aanduiding voor voettekst 4"/>
          <p:cNvSpPr>
            <a:spLocks noGrp="1"/>
          </p:cNvSpPr>
          <p:nvPr>
            <p:ph type="ftr" sz="quarter" idx="11"/>
          </p:nvPr>
        </p:nvSpPr>
        <p:spPr/>
        <p:txBody>
          <a:bodyPr/>
          <a:lstStyle/>
          <a:p>
            <a:r>
              <a:rPr lang="nl-NL"/>
              <a:t>Basisopmaak van KIS-presentatie</a:t>
            </a:r>
          </a:p>
        </p:txBody>
      </p:sp>
      <p:sp>
        <p:nvSpPr>
          <p:cNvPr id="6" name="Tijdelijke aanduiding voor dianummer 5"/>
          <p:cNvSpPr>
            <a:spLocks noGrp="1"/>
          </p:cNvSpPr>
          <p:nvPr>
            <p:ph type="sldNum" sz="quarter" idx="12"/>
          </p:nvPr>
        </p:nvSpPr>
        <p:spPr/>
        <p:txBody>
          <a:bodyPr/>
          <a:lstStyle/>
          <a:p>
            <a:fld id="{6E1551A7-32ED-144D-A365-B5DFE247ADA5}" type="slidenum">
              <a:rPr lang="nl-NL" smtClean="0"/>
              <a:pPr/>
              <a:t>‹nr.›</a:t>
            </a:fld>
            <a:endParaRPr lang="nl-NL"/>
          </a:p>
        </p:txBody>
      </p:sp>
      <p:sp>
        <p:nvSpPr>
          <p:cNvPr id="7" name="Tijdelijke aanduiding voor titel 1"/>
          <p:cNvSpPr>
            <a:spLocks noGrp="1"/>
          </p:cNvSpPr>
          <p:nvPr>
            <p:ph type="title"/>
          </p:nvPr>
        </p:nvSpPr>
        <p:spPr>
          <a:xfrm>
            <a:off x="609600" y="152400"/>
            <a:ext cx="10972800" cy="1068174"/>
          </a:xfrm>
          <a:prstGeom prst="rect">
            <a:avLst/>
          </a:prstGeom>
        </p:spPr>
        <p:txBody>
          <a:bodyPr vert="horz" lIns="0" tIns="0" rIns="0" bIns="0" rtlCol="0" anchor="ctr" anchorCtr="0">
            <a:normAutofit/>
          </a:bodyPr>
          <a:lstStyle/>
          <a:p>
            <a:r>
              <a:rPr lang="nl-NL"/>
              <a:t>Titelstijl van model bewerken</a:t>
            </a:r>
          </a:p>
        </p:txBody>
      </p:sp>
    </p:spTree>
    <p:extLst>
      <p:ext uri="{BB962C8B-B14F-4D97-AF65-F5344CB8AC3E}">
        <p14:creationId xmlns:p14="http://schemas.microsoft.com/office/powerpoint/2010/main" val="1376595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Titelstijl van model bewerken</a:t>
            </a:r>
          </a:p>
        </p:txBody>
      </p:sp>
      <p:sp>
        <p:nvSpPr>
          <p:cNvPr id="3" name="Tijdelijke aanduiding voor datum 2"/>
          <p:cNvSpPr>
            <a:spLocks noGrp="1"/>
          </p:cNvSpPr>
          <p:nvPr>
            <p:ph type="dt" sz="half" idx="10"/>
          </p:nvPr>
        </p:nvSpPr>
        <p:spPr/>
        <p:txBody>
          <a:bodyPr/>
          <a:lstStyle/>
          <a:p>
            <a:fld id="{C7ABA869-5275-404D-AF0E-537C78AD5C33}" type="datetime1">
              <a:rPr lang="en-US" smtClean="0"/>
              <a:pPr/>
              <a:t>10/13/2026</a:t>
            </a:fld>
            <a:endParaRPr lang="nl-NL"/>
          </a:p>
        </p:txBody>
      </p:sp>
      <p:sp>
        <p:nvSpPr>
          <p:cNvPr id="4" name="Tijdelijke aanduiding voor voettekst 3"/>
          <p:cNvSpPr>
            <a:spLocks noGrp="1"/>
          </p:cNvSpPr>
          <p:nvPr>
            <p:ph type="ftr" sz="quarter" idx="11"/>
          </p:nvPr>
        </p:nvSpPr>
        <p:spPr/>
        <p:txBody>
          <a:bodyPr/>
          <a:lstStyle/>
          <a:p>
            <a:r>
              <a:rPr lang="nl-NL"/>
              <a:t>Basisopmaak van KIS-presentatie</a:t>
            </a:r>
          </a:p>
        </p:txBody>
      </p:sp>
      <p:sp>
        <p:nvSpPr>
          <p:cNvPr id="5" name="Tijdelijke aanduiding voor dianummer 4"/>
          <p:cNvSpPr>
            <a:spLocks noGrp="1"/>
          </p:cNvSpPr>
          <p:nvPr>
            <p:ph type="sldNum" sz="quarter" idx="12"/>
          </p:nvPr>
        </p:nvSpPr>
        <p:spPr/>
        <p:txBody>
          <a:bodyPr/>
          <a:lstStyle/>
          <a:p>
            <a:fld id="{6E1551A7-32ED-144D-A365-B5DFE247ADA5}" type="slidenum">
              <a:rPr lang="nl-NL" smtClean="0"/>
              <a:pPr/>
              <a:t>‹nr.›</a:t>
            </a:fld>
            <a:endParaRPr lang="nl-NL"/>
          </a:p>
        </p:txBody>
      </p:sp>
    </p:spTree>
    <p:extLst>
      <p:ext uri="{BB962C8B-B14F-4D97-AF65-F5344CB8AC3E}">
        <p14:creationId xmlns:p14="http://schemas.microsoft.com/office/powerpoint/2010/main" val="1845344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3F290DDB-9CF8-B143-BDE2-6DCDC68D8762}" type="datetime1">
              <a:rPr lang="en-US" smtClean="0"/>
              <a:pPr/>
              <a:t>10/13/2026</a:t>
            </a:fld>
            <a:endParaRPr lang="nl-NL"/>
          </a:p>
        </p:txBody>
      </p:sp>
      <p:sp>
        <p:nvSpPr>
          <p:cNvPr id="3" name="Tijdelijke aanduiding voor voettekst 2"/>
          <p:cNvSpPr>
            <a:spLocks noGrp="1"/>
          </p:cNvSpPr>
          <p:nvPr>
            <p:ph type="ftr" sz="quarter" idx="11"/>
          </p:nvPr>
        </p:nvSpPr>
        <p:spPr/>
        <p:txBody>
          <a:bodyPr/>
          <a:lstStyle/>
          <a:p>
            <a:r>
              <a:rPr lang="nl-NL"/>
              <a:t>Basisopmaak van KIS-presentatie</a:t>
            </a:r>
          </a:p>
        </p:txBody>
      </p:sp>
      <p:sp>
        <p:nvSpPr>
          <p:cNvPr id="4" name="Tijdelijke aanduiding voor dianummer 3"/>
          <p:cNvSpPr>
            <a:spLocks noGrp="1"/>
          </p:cNvSpPr>
          <p:nvPr>
            <p:ph type="sldNum" sz="quarter" idx="12"/>
          </p:nvPr>
        </p:nvSpPr>
        <p:spPr/>
        <p:txBody>
          <a:bodyPr/>
          <a:lstStyle/>
          <a:p>
            <a:fld id="{6E1551A7-32ED-144D-A365-B5DFE247ADA5}" type="slidenum">
              <a:rPr lang="nl-NL" smtClean="0"/>
              <a:pPr/>
              <a:t>‹nr.›</a:t>
            </a:fld>
            <a:endParaRPr lang="nl-NL"/>
          </a:p>
        </p:txBody>
      </p:sp>
    </p:spTree>
    <p:extLst>
      <p:ext uri="{BB962C8B-B14F-4D97-AF65-F5344CB8AC3E}">
        <p14:creationId xmlns:p14="http://schemas.microsoft.com/office/powerpoint/2010/main" val="2885802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el en 2 kaders">
    <p:spTree>
      <p:nvGrpSpPr>
        <p:cNvPr id="1" name=""/>
        <p:cNvGrpSpPr/>
        <p:nvPr/>
      </p:nvGrpSpPr>
      <p:grpSpPr>
        <a:xfrm>
          <a:off x="0" y="0"/>
          <a:ext cx="0" cy="0"/>
          <a:chOff x="0" y="0"/>
          <a:chExt cx="0" cy="0"/>
        </a:xfrm>
      </p:grpSpPr>
      <p:sp>
        <p:nvSpPr>
          <p:cNvPr id="9" name="Tijdelijke aanduiding voor inhoud L 8"/>
          <p:cNvSpPr>
            <a:spLocks noGrp="1" noSelect="1"/>
          </p:cNvSpPr>
          <p:nvPr>
            <p:ph sz="quarter" idx="13" hasCustomPrompt="1"/>
          </p:nvPr>
        </p:nvSpPr>
        <p:spPr bwMode="gray">
          <a:xfrm>
            <a:off x="1800000" y="2016000"/>
            <a:ext cx="4680000" cy="3780000"/>
          </a:xfrm>
        </p:spPr>
        <p:txBody>
          <a:bodyPr/>
          <a:lstStyle>
            <a:lvl1pPr>
              <a:defRPr/>
            </a:lvl1pPr>
          </a:lstStyle>
          <a:p>
            <a:pPr lvl="0"/>
            <a:r>
              <a:rPr lang="nl-NL" noProof="1"/>
              <a:t>[Typ tekst of klik op een pictogram om een object in te voegen]</a:t>
            </a:r>
          </a:p>
        </p:txBody>
      </p:sp>
      <p:sp>
        <p:nvSpPr>
          <p:cNvPr id="11" name="Tijdelijke aanduiding voor inhoud R 10"/>
          <p:cNvSpPr>
            <a:spLocks noGrp="1" noSelect="1"/>
          </p:cNvSpPr>
          <p:nvPr>
            <p:ph sz="quarter" idx="14" hasCustomPrompt="1"/>
          </p:nvPr>
        </p:nvSpPr>
        <p:spPr bwMode="gray">
          <a:xfrm>
            <a:off x="6751943" y="2016000"/>
            <a:ext cx="4680000" cy="3780000"/>
          </a:xfrm>
        </p:spPr>
        <p:txBody>
          <a:bodyPr/>
          <a:lstStyle>
            <a:lvl1pPr>
              <a:defRPr/>
            </a:lvl1pPr>
          </a:lstStyle>
          <a:p>
            <a:pPr lvl="0"/>
            <a:r>
              <a:rPr lang="nl-NL" noProof="1"/>
              <a:t>[Typ tekst of klik op een pictogram om een object in te voegen]</a:t>
            </a:r>
          </a:p>
        </p:txBody>
      </p:sp>
      <p:sp>
        <p:nvSpPr>
          <p:cNvPr id="2" name="Titel 1">
            <a:extLst>
              <a:ext uri="{FF2B5EF4-FFF2-40B4-BE49-F238E27FC236}">
                <a16:creationId xmlns:a16="http://schemas.microsoft.com/office/drawing/2014/main" id="{C2D77217-5FF3-4A2F-8A4E-224932567B3C}"/>
              </a:ext>
            </a:extLst>
          </p:cNvPr>
          <p:cNvSpPr>
            <a:spLocks noGrp="1" noSelect="1"/>
          </p:cNvSpPr>
          <p:nvPr>
            <p:ph type="title" hasCustomPrompt="1"/>
          </p:nvPr>
        </p:nvSpPr>
        <p:spPr/>
        <p:txBody>
          <a:bodyPr/>
          <a:lstStyle>
            <a:lvl1pPr>
              <a:defRPr/>
            </a:lvl1pPr>
          </a:lstStyle>
          <a:p>
            <a:r>
              <a:rPr lang="nl-NL"/>
              <a:t>[Titel]</a:t>
            </a:r>
          </a:p>
        </p:txBody>
      </p:sp>
    </p:spTree>
    <p:extLst>
      <p:ext uri="{BB962C8B-B14F-4D97-AF65-F5344CB8AC3E}">
        <p14:creationId xmlns:p14="http://schemas.microsoft.com/office/powerpoint/2010/main" val="824089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el en kader">
    <p:spTree>
      <p:nvGrpSpPr>
        <p:cNvPr id="1" name=""/>
        <p:cNvGrpSpPr/>
        <p:nvPr/>
      </p:nvGrpSpPr>
      <p:grpSpPr>
        <a:xfrm>
          <a:off x="0" y="0"/>
          <a:ext cx="0" cy="0"/>
          <a:chOff x="0" y="0"/>
          <a:chExt cx="0" cy="0"/>
        </a:xfrm>
      </p:grpSpPr>
      <p:sp>
        <p:nvSpPr>
          <p:cNvPr id="2" name="Titel 1"/>
          <p:cNvSpPr>
            <a:spLocks noGrp="1" noSelect="1"/>
          </p:cNvSpPr>
          <p:nvPr>
            <p:ph type="title" hasCustomPrompt="1"/>
          </p:nvPr>
        </p:nvSpPr>
        <p:spPr bwMode="gray"/>
        <p:txBody>
          <a:bodyPr/>
          <a:lstStyle/>
          <a:p>
            <a:r>
              <a:rPr lang="nl-NL" noProof="1"/>
              <a:t>[Titel]</a:t>
            </a:r>
          </a:p>
        </p:txBody>
      </p:sp>
      <p:sp>
        <p:nvSpPr>
          <p:cNvPr id="3" name="Tijdelijke aanduiding voor inhoud 2"/>
          <p:cNvSpPr>
            <a:spLocks noGrp="1" noSelect="1"/>
          </p:cNvSpPr>
          <p:nvPr>
            <p:ph idx="1" hasCustomPrompt="1"/>
          </p:nvPr>
        </p:nvSpPr>
        <p:spPr bwMode="gray"/>
        <p:txBody>
          <a:bodyPr/>
          <a:lstStyle>
            <a:lvl1pPr>
              <a:defRPr baseline="0"/>
            </a:lvl1pPr>
          </a:lstStyle>
          <a:p>
            <a:pPr lvl="0"/>
            <a:r>
              <a:rPr lang="nl-NL" noProof="1"/>
              <a:t>[Typ tekst of klik op een pictogram om een object in te voegen]</a:t>
            </a:r>
          </a:p>
        </p:txBody>
      </p:sp>
    </p:spTree>
    <p:extLst>
      <p:ext uri="{BB962C8B-B14F-4D97-AF65-F5344CB8AC3E}">
        <p14:creationId xmlns:p14="http://schemas.microsoft.com/office/powerpoint/2010/main" val="2081692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Rechthoek 14"/>
          <p:cNvSpPr/>
          <p:nvPr userDrawn="1"/>
        </p:nvSpPr>
        <p:spPr>
          <a:xfrm>
            <a:off x="0" y="2"/>
            <a:ext cx="12192000" cy="1417637"/>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800"/>
          </a:p>
        </p:txBody>
      </p:sp>
      <p:sp>
        <p:nvSpPr>
          <p:cNvPr id="2" name="Tijdelijke aanduiding voor titel 1"/>
          <p:cNvSpPr>
            <a:spLocks noGrp="1"/>
          </p:cNvSpPr>
          <p:nvPr>
            <p:ph type="title"/>
          </p:nvPr>
        </p:nvSpPr>
        <p:spPr>
          <a:xfrm>
            <a:off x="609600" y="152400"/>
            <a:ext cx="10972800" cy="1068174"/>
          </a:xfrm>
          <a:prstGeom prst="rect">
            <a:avLst/>
          </a:prstGeom>
        </p:spPr>
        <p:txBody>
          <a:bodyPr vert="horz" lIns="0" tIns="0" rIns="0" bIns="0" rtlCol="0" anchor="ctr" anchorCtr="0">
            <a:normAutofit/>
          </a:bodyPr>
          <a:lstStyle/>
          <a:p>
            <a:r>
              <a:rPr lang="nl-NL"/>
              <a:t>Titelstijl van model bewerken</a:t>
            </a:r>
          </a:p>
        </p:txBody>
      </p:sp>
      <p:sp>
        <p:nvSpPr>
          <p:cNvPr id="3" name="Tijdelijke aanduiding voor tekst 2"/>
          <p:cNvSpPr>
            <a:spLocks noGrp="1"/>
          </p:cNvSpPr>
          <p:nvPr>
            <p:ph type="body" idx="1"/>
          </p:nvPr>
        </p:nvSpPr>
        <p:spPr>
          <a:xfrm>
            <a:off x="609600" y="1752600"/>
            <a:ext cx="10972800" cy="4419600"/>
          </a:xfrm>
          <a:prstGeom prst="rect">
            <a:avLst/>
          </a:prstGeom>
        </p:spPr>
        <p:txBody>
          <a:bodyPr vert="horz" lIns="91440" tIns="45720" rIns="91440" bIns="45720" rtlCol="0">
            <a:norm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8229600" y="6356354"/>
            <a:ext cx="2844800" cy="365125"/>
          </a:xfrm>
          <a:prstGeom prst="rect">
            <a:avLst/>
          </a:prstGeom>
        </p:spPr>
        <p:txBody>
          <a:bodyPr vert="horz" lIns="0" tIns="0" rIns="0" bIns="0" rtlCol="0" anchor="t"/>
          <a:lstStyle>
            <a:lvl1pPr algn="r">
              <a:defRPr sz="1000">
                <a:solidFill>
                  <a:schemeClr val="tx1">
                    <a:tint val="75000"/>
                  </a:schemeClr>
                </a:solidFill>
                <a:latin typeface="Verdana"/>
                <a:cs typeface="Verdana"/>
              </a:defRPr>
            </a:lvl1pPr>
          </a:lstStyle>
          <a:p>
            <a:fld id="{3A47B028-2E05-C04B-A53D-8137BF4FC784}" type="datetime1">
              <a:rPr lang="en-US" smtClean="0"/>
              <a:pPr/>
              <a:t>10/13/2026</a:t>
            </a:fld>
            <a:endParaRPr lang="nl-NL"/>
          </a:p>
        </p:txBody>
      </p:sp>
      <p:sp>
        <p:nvSpPr>
          <p:cNvPr id="5" name="Tijdelijke aanduiding voor voettekst 4"/>
          <p:cNvSpPr>
            <a:spLocks noGrp="1"/>
          </p:cNvSpPr>
          <p:nvPr>
            <p:ph type="ftr" sz="quarter" idx="3"/>
          </p:nvPr>
        </p:nvSpPr>
        <p:spPr>
          <a:xfrm>
            <a:off x="609600" y="6356354"/>
            <a:ext cx="3860800" cy="365125"/>
          </a:xfrm>
          <a:prstGeom prst="rect">
            <a:avLst/>
          </a:prstGeom>
        </p:spPr>
        <p:txBody>
          <a:bodyPr vert="horz" lIns="0" tIns="0" rIns="0" bIns="0" rtlCol="0" anchor="t"/>
          <a:lstStyle>
            <a:lvl1pPr algn="l">
              <a:defRPr sz="1000">
                <a:solidFill>
                  <a:schemeClr val="tx1">
                    <a:tint val="75000"/>
                  </a:schemeClr>
                </a:solidFill>
                <a:latin typeface="Verdana"/>
                <a:cs typeface="Verdana"/>
              </a:defRPr>
            </a:lvl1pPr>
          </a:lstStyle>
          <a:p>
            <a:r>
              <a:rPr lang="nl-NL"/>
              <a:t>Basisopmaak van KIS-presentatie</a:t>
            </a:r>
          </a:p>
        </p:txBody>
      </p:sp>
      <p:sp>
        <p:nvSpPr>
          <p:cNvPr id="6" name="Tijdelijke aanduiding voor dianummer 5"/>
          <p:cNvSpPr>
            <a:spLocks noGrp="1"/>
          </p:cNvSpPr>
          <p:nvPr>
            <p:ph type="sldNum" sz="quarter" idx="4"/>
          </p:nvPr>
        </p:nvSpPr>
        <p:spPr>
          <a:xfrm>
            <a:off x="11622080" y="6356354"/>
            <a:ext cx="569920" cy="365125"/>
          </a:xfrm>
          <a:prstGeom prst="rect">
            <a:avLst/>
          </a:prstGeom>
        </p:spPr>
        <p:txBody>
          <a:bodyPr vert="horz" lIns="0" tIns="0" rIns="0" bIns="0" rtlCol="0" anchor="t"/>
          <a:lstStyle>
            <a:lvl1pPr algn="ctr">
              <a:defRPr sz="1000">
                <a:solidFill>
                  <a:schemeClr val="tx1">
                    <a:tint val="75000"/>
                  </a:schemeClr>
                </a:solidFill>
              </a:defRPr>
            </a:lvl1pPr>
          </a:lstStyle>
          <a:p>
            <a:fld id="{6E1551A7-32ED-144D-A365-B5DFE247ADA5}" type="slidenum">
              <a:rPr lang="nl-NL" smtClean="0"/>
              <a:pPr/>
              <a:t>‹nr.›</a:t>
            </a:fld>
            <a:endParaRPr lang="nl-NL"/>
          </a:p>
        </p:txBody>
      </p:sp>
      <p:pic>
        <p:nvPicPr>
          <p:cNvPr id="7" name="Afbeelding 6" descr="KIS_tekstbeeldmerk_diap-transp.png">
            <a:extLst>
              <a:ext uri="{FF2B5EF4-FFF2-40B4-BE49-F238E27FC236}">
                <a16:creationId xmlns:a16="http://schemas.microsoft.com/office/drawing/2014/main" id="{C3B63427-CB31-9DC1-B840-973DE46EC03F}"/>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a:fillRect/>
          </a:stretch>
        </p:blipFill>
        <p:spPr>
          <a:xfrm>
            <a:off x="10920536" y="151200"/>
            <a:ext cx="762000" cy="1162800"/>
          </a:xfrm>
          <a:prstGeom prst="rect">
            <a:avLst/>
          </a:prstGeom>
        </p:spPr>
      </p:pic>
      <p:pic>
        <p:nvPicPr>
          <p:cNvPr id="9" name="Graphic 8">
            <a:extLst>
              <a:ext uri="{FF2B5EF4-FFF2-40B4-BE49-F238E27FC236}">
                <a16:creationId xmlns:a16="http://schemas.microsoft.com/office/drawing/2014/main" id="{5DB2F9EC-4585-3F3B-D30F-4D94E3F950A2}"/>
              </a:ext>
            </a:extLst>
          </p:cNvPr>
          <p:cNvPicPr>
            <a:picLocks/>
          </p:cNvPicPr>
          <p:nvPr userDrawn="1"/>
        </p:nvPicPr>
        <p:blipFill>
          <a:blip>
            <a:extLst>
              <a:ext uri="{96DAC541-7B7A-43D3-8B79-37D633B846F1}">
                <asvg:svgBlip xmlns:asvg="http://schemas.microsoft.com/office/drawing/2016/SVG/main" r:embed="rId9"/>
              </a:ext>
            </a:extLst>
          </a:blip>
          <a:stretch>
            <a:fillRect/>
          </a:stretch>
        </p:blipFill>
        <p:spPr>
          <a:xfrm>
            <a:off x="11268000" y="6336000"/>
            <a:ext cx="331470" cy="525780"/>
          </a:xfrm>
          <a:prstGeom prst="rect">
            <a:avLst/>
          </a:prstGeom>
        </p:spPr>
      </p:pic>
    </p:spTree>
    <p:extLst>
      <p:ext uri="{BB962C8B-B14F-4D97-AF65-F5344CB8AC3E}">
        <p14:creationId xmlns:p14="http://schemas.microsoft.com/office/powerpoint/2010/main" val="18491886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hf sldNum="0" hdr="0"/>
  <p:txStyles>
    <p:titleStyle>
      <a:lvl1pPr algn="l" defTabSz="457179" rtl="0" eaLnBrk="1" latinLnBrk="0" hangingPunct="1">
        <a:spcBef>
          <a:spcPct val="0"/>
        </a:spcBef>
        <a:buNone/>
        <a:defRPr sz="2600" b="0" i="0" kern="1200">
          <a:solidFill>
            <a:schemeClr val="bg1"/>
          </a:solidFill>
          <a:latin typeface="Verdana"/>
          <a:ea typeface="+mj-ea"/>
          <a:cs typeface="Verdana"/>
        </a:defRPr>
      </a:lvl1pPr>
    </p:titleStyle>
    <p:bodyStyle>
      <a:lvl1pPr marL="342884" indent="-342884" algn="l" defTabSz="457179" rtl="0" eaLnBrk="1" latinLnBrk="0" hangingPunct="1">
        <a:spcBef>
          <a:spcPct val="20000"/>
        </a:spcBef>
        <a:buFont typeface="Arial"/>
        <a:buChar char="•"/>
        <a:defRPr sz="2400" kern="1200">
          <a:solidFill>
            <a:srgbClr val="49494D"/>
          </a:solidFill>
          <a:latin typeface="Verdana"/>
          <a:ea typeface="+mn-ea"/>
          <a:cs typeface="Verdana"/>
        </a:defRPr>
      </a:lvl1pPr>
      <a:lvl2pPr marL="742916" indent="-285737" algn="l" defTabSz="457179" rtl="0" eaLnBrk="1" latinLnBrk="0" hangingPunct="1">
        <a:spcBef>
          <a:spcPct val="20000"/>
        </a:spcBef>
        <a:buFont typeface="Arial"/>
        <a:buChar char="–"/>
        <a:defRPr sz="2000" kern="1200">
          <a:solidFill>
            <a:srgbClr val="49494D"/>
          </a:solidFill>
          <a:latin typeface="Verdana"/>
          <a:ea typeface="+mn-ea"/>
          <a:cs typeface="Verdana"/>
        </a:defRPr>
      </a:lvl2pPr>
      <a:lvl3pPr marL="1142947" indent="-228589" algn="l" defTabSz="457179" rtl="0" eaLnBrk="1" latinLnBrk="0" hangingPunct="1">
        <a:spcBef>
          <a:spcPct val="20000"/>
        </a:spcBef>
        <a:buFont typeface="Arial"/>
        <a:buChar char="•"/>
        <a:defRPr sz="1800" kern="1200">
          <a:solidFill>
            <a:srgbClr val="49494D"/>
          </a:solidFill>
          <a:latin typeface="Verdana"/>
          <a:ea typeface="+mn-ea"/>
          <a:cs typeface="Verdana"/>
        </a:defRPr>
      </a:lvl3pPr>
      <a:lvl4pPr marL="1600126" indent="-228589" algn="l" defTabSz="457179" rtl="0" eaLnBrk="1" latinLnBrk="0" hangingPunct="1">
        <a:spcBef>
          <a:spcPct val="20000"/>
        </a:spcBef>
        <a:buFont typeface="Arial"/>
        <a:buChar char="–"/>
        <a:defRPr sz="1600" kern="1200">
          <a:solidFill>
            <a:srgbClr val="49494D"/>
          </a:solidFill>
          <a:latin typeface="Verdana"/>
          <a:ea typeface="+mn-ea"/>
          <a:cs typeface="Verdana"/>
        </a:defRPr>
      </a:lvl4pPr>
      <a:lvl5pPr marL="2057305" indent="-228589" algn="l" defTabSz="457179" rtl="0" eaLnBrk="1" latinLnBrk="0" hangingPunct="1">
        <a:spcBef>
          <a:spcPct val="20000"/>
        </a:spcBef>
        <a:buFont typeface="Arial"/>
        <a:buChar char="»"/>
        <a:defRPr sz="1600" kern="1200">
          <a:solidFill>
            <a:srgbClr val="49494D"/>
          </a:solidFill>
          <a:latin typeface="Verdana"/>
          <a:ea typeface="+mn-ea"/>
          <a:cs typeface="Verdana"/>
        </a:defRPr>
      </a:lvl5pPr>
      <a:lvl6pPr marL="2514483" indent="-228589" algn="l" defTabSz="457179" rtl="0" eaLnBrk="1" latinLnBrk="0" hangingPunct="1">
        <a:spcBef>
          <a:spcPct val="20000"/>
        </a:spcBef>
        <a:buFont typeface="Arial"/>
        <a:buChar char="•"/>
        <a:defRPr sz="2000" kern="1200">
          <a:solidFill>
            <a:schemeClr val="tx1"/>
          </a:solidFill>
          <a:latin typeface="+mn-lt"/>
          <a:ea typeface="+mn-ea"/>
          <a:cs typeface="+mn-cs"/>
        </a:defRPr>
      </a:lvl6pPr>
      <a:lvl7pPr marL="2971662" indent="-228589" algn="l" defTabSz="457179" rtl="0" eaLnBrk="1" latinLnBrk="0" hangingPunct="1">
        <a:spcBef>
          <a:spcPct val="20000"/>
        </a:spcBef>
        <a:buFont typeface="Arial"/>
        <a:buChar char="•"/>
        <a:defRPr sz="2000" kern="1200">
          <a:solidFill>
            <a:schemeClr val="tx1"/>
          </a:solidFill>
          <a:latin typeface="+mn-lt"/>
          <a:ea typeface="+mn-ea"/>
          <a:cs typeface="+mn-cs"/>
        </a:defRPr>
      </a:lvl7pPr>
      <a:lvl8pPr marL="3428841" indent="-228589" algn="l" defTabSz="457179" rtl="0" eaLnBrk="1" latinLnBrk="0" hangingPunct="1">
        <a:spcBef>
          <a:spcPct val="20000"/>
        </a:spcBef>
        <a:buFont typeface="Arial"/>
        <a:buChar char="•"/>
        <a:defRPr sz="2000" kern="1200">
          <a:solidFill>
            <a:schemeClr val="tx1"/>
          </a:solidFill>
          <a:latin typeface="+mn-lt"/>
          <a:ea typeface="+mn-ea"/>
          <a:cs typeface="+mn-cs"/>
        </a:defRPr>
      </a:lvl8pPr>
      <a:lvl9pPr marL="3886020" indent="-228589" algn="l" defTabSz="45717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179" rtl="0" eaLnBrk="1" latinLnBrk="0" hangingPunct="1">
        <a:defRPr sz="1800" kern="1200">
          <a:solidFill>
            <a:schemeClr val="tx1"/>
          </a:solidFill>
          <a:latin typeface="+mn-lt"/>
          <a:ea typeface="+mn-ea"/>
          <a:cs typeface="+mn-cs"/>
        </a:defRPr>
      </a:lvl1pPr>
      <a:lvl2pPr marL="457179" algn="l" defTabSz="457179" rtl="0" eaLnBrk="1" latinLnBrk="0" hangingPunct="1">
        <a:defRPr sz="1800" kern="1200">
          <a:solidFill>
            <a:schemeClr val="tx1"/>
          </a:solidFill>
          <a:latin typeface="+mn-lt"/>
          <a:ea typeface="+mn-ea"/>
          <a:cs typeface="+mn-cs"/>
        </a:defRPr>
      </a:lvl2pPr>
      <a:lvl3pPr marL="914358" algn="l" defTabSz="457179" rtl="0" eaLnBrk="1" latinLnBrk="0" hangingPunct="1">
        <a:defRPr sz="1800" kern="1200">
          <a:solidFill>
            <a:schemeClr val="tx1"/>
          </a:solidFill>
          <a:latin typeface="+mn-lt"/>
          <a:ea typeface="+mn-ea"/>
          <a:cs typeface="+mn-cs"/>
        </a:defRPr>
      </a:lvl3pPr>
      <a:lvl4pPr marL="1371536" algn="l" defTabSz="457179" rtl="0" eaLnBrk="1" latinLnBrk="0" hangingPunct="1">
        <a:defRPr sz="1800" kern="1200">
          <a:solidFill>
            <a:schemeClr val="tx1"/>
          </a:solidFill>
          <a:latin typeface="+mn-lt"/>
          <a:ea typeface="+mn-ea"/>
          <a:cs typeface="+mn-cs"/>
        </a:defRPr>
      </a:lvl4pPr>
      <a:lvl5pPr marL="1828715" algn="l" defTabSz="457179" rtl="0" eaLnBrk="1" latinLnBrk="0" hangingPunct="1">
        <a:defRPr sz="1800" kern="1200">
          <a:solidFill>
            <a:schemeClr val="tx1"/>
          </a:solidFill>
          <a:latin typeface="+mn-lt"/>
          <a:ea typeface="+mn-ea"/>
          <a:cs typeface="+mn-cs"/>
        </a:defRPr>
      </a:lvl5pPr>
      <a:lvl6pPr marL="2285894" algn="l" defTabSz="457179" rtl="0" eaLnBrk="1" latinLnBrk="0" hangingPunct="1">
        <a:defRPr sz="1800" kern="1200">
          <a:solidFill>
            <a:schemeClr val="tx1"/>
          </a:solidFill>
          <a:latin typeface="+mn-lt"/>
          <a:ea typeface="+mn-ea"/>
          <a:cs typeface="+mn-cs"/>
        </a:defRPr>
      </a:lvl6pPr>
      <a:lvl7pPr marL="2743073" algn="l" defTabSz="457179" rtl="0" eaLnBrk="1" latinLnBrk="0" hangingPunct="1">
        <a:defRPr sz="1800" kern="1200">
          <a:solidFill>
            <a:schemeClr val="tx1"/>
          </a:solidFill>
          <a:latin typeface="+mn-lt"/>
          <a:ea typeface="+mn-ea"/>
          <a:cs typeface="+mn-cs"/>
        </a:defRPr>
      </a:lvl7pPr>
      <a:lvl8pPr marL="3200252" algn="l" defTabSz="457179" rtl="0" eaLnBrk="1" latinLnBrk="0" hangingPunct="1">
        <a:defRPr sz="1800" kern="1200">
          <a:solidFill>
            <a:schemeClr val="tx1"/>
          </a:solidFill>
          <a:latin typeface="+mn-lt"/>
          <a:ea typeface="+mn-ea"/>
          <a:cs typeface="+mn-cs"/>
        </a:defRPr>
      </a:lvl8pPr>
      <a:lvl9pPr marL="3657430" algn="l" defTabSz="45717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jpe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4.png"/><Relationship Id="rId5" Type="http://schemas.microsoft.com/office/2007/relationships/hdphoto" Target="../media/hdphoto2.wdp"/><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31.jpeg"/><Relationship Id="rId2" Type="http://schemas.openxmlformats.org/officeDocument/2006/relationships/image" Target="../media/image28.png"/><Relationship Id="rId1" Type="http://schemas.openxmlformats.org/officeDocument/2006/relationships/slideLayout" Target="../slideLayouts/slideLayout6.xml"/><Relationship Id="rId6" Type="http://schemas.openxmlformats.org/officeDocument/2006/relationships/image" Target="../media/image30.png"/><Relationship Id="rId5" Type="http://schemas.microsoft.com/office/2007/relationships/hdphoto" Target="../media/hdphoto4.wdp"/><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s://www.kis.nl/video/hoe-zorg-je-voor-sociale-samenhang-superdiverse-wijken" TargetMode="External"/><Relationship Id="rId3" Type="http://schemas.openxmlformats.org/officeDocument/2006/relationships/hyperlink" Target="http://www.verwey-jonker.nl/" TargetMode="External"/><Relationship Id="rId7" Type="http://schemas.openxmlformats.org/officeDocument/2006/relationships/image" Target="../media/image44.png"/><Relationship Id="rId2" Type="http://schemas.openxmlformats.org/officeDocument/2006/relationships/hyperlink" Target="mailto:muyterlinde@verwey-jonker.nl" TargetMode="Externa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hyperlink" Target="http://www.kis.nl/" TargetMode="External"/><Relationship Id="rId9"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199E7736-D4F4-57D0-33BF-5731BF40DDB3}"/>
              </a:ext>
            </a:extLst>
          </p:cNvPr>
          <p:cNvSpPr>
            <a:spLocks noGrp="1"/>
          </p:cNvSpPr>
          <p:nvPr>
            <p:ph type="title"/>
          </p:nvPr>
        </p:nvSpPr>
        <p:spPr>
          <a:xfrm>
            <a:off x="963444" y="2573248"/>
            <a:ext cx="10362473" cy="2370533"/>
          </a:xfrm>
        </p:spPr>
        <p:txBody>
          <a:bodyPr>
            <a:noAutofit/>
          </a:bodyPr>
          <a:lstStyle/>
          <a:p>
            <a:pPr>
              <a:spcBef>
                <a:spcPts val="1800"/>
              </a:spcBef>
              <a:spcAft>
                <a:spcPts val="1800"/>
              </a:spcAft>
            </a:pPr>
            <a:r>
              <a:rPr lang="nl-NL" sz="3600" b="1">
                <a:ea typeface="Verdana"/>
              </a:rPr>
              <a:t>Samen werken aan sociale cohesie</a:t>
            </a:r>
            <a:br>
              <a:rPr lang="nl-NL" sz="2800" b="1">
                <a:ea typeface="Verdana"/>
              </a:rPr>
            </a:br>
            <a:br>
              <a:rPr lang="nl-NL" sz="2800" b="1" i="1">
                <a:ea typeface="Verdana"/>
              </a:rPr>
            </a:br>
            <a:r>
              <a:rPr lang="nl-NL" sz="2400" b="1">
                <a:ea typeface="Verdana"/>
              </a:rPr>
              <a:t>Netwerkbijeenkomst Probiblio Zuid-Holland</a:t>
            </a:r>
            <a:endParaRPr lang="nl-NL" sz="2800" b="1">
              <a:ea typeface="Verdana"/>
            </a:endParaRPr>
          </a:p>
        </p:txBody>
      </p:sp>
      <p:sp>
        <p:nvSpPr>
          <p:cNvPr id="7" name="Tijdelijke aanduiding voor tekst 6">
            <a:extLst>
              <a:ext uri="{FF2B5EF4-FFF2-40B4-BE49-F238E27FC236}">
                <a16:creationId xmlns:a16="http://schemas.microsoft.com/office/drawing/2014/main" id="{C42D8E6A-F72D-7BA3-5B73-4A8B836F779F}"/>
              </a:ext>
            </a:extLst>
          </p:cNvPr>
          <p:cNvSpPr>
            <a:spLocks noGrp="1"/>
          </p:cNvSpPr>
          <p:nvPr>
            <p:ph type="body" idx="1"/>
          </p:nvPr>
        </p:nvSpPr>
        <p:spPr>
          <a:xfrm>
            <a:off x="963444" y="1332631"/>
            <a:ext cx="10362473" cy="1160331"/>
          </a:xfrm>
        </p:spPr>
        <p:txBody>
          <a:bodyPr/>
          <a:lstStyle/>
          <a:p>
            <a:r>
              <a:rPr lang="nl-NL"/>
              <a:t>Matthijs Uyterlinde</a:t>
            </a:r>
            <a:endParaRPr lang="nl-NL">
              <a:ea typeface="Verdana"/>
            </a:endParaRPr>
          </a:p>
          <a:p>
            <a:endParaRPr lang="nl-NL"/>
          </a:p>
        </p:txBody>
      </p:sp>
      <p:sp>
        <p:nvSpPr>
          <p:cNvPr id="2" name="Tijdelijke aanduiding voor tekst 6">
            <a:extLst>
              <a:ext uri="{FF2B5EF4-FFF2-40B4-BE49-F238E27FC236}">
                <a16:creationId xmlns:a16="http://schemas.microsoft.com/office/drawing/2014/main" id="{5499AC55-294B-7959-F641-2820B15E451B}"/>
              </a:ext>
            </a:extLst>
          </p:cNvPr>
          <p:cNvSpPr txBox="1">
            <a:spLocks/>
          </p:cNvSpPr>
          <p:nvPr/>
        </p:nvSpPr>
        <p:spPr>
          <a:xfrm>
            <a:off x="963444" y="5044402"/>
            <a:ext cx="10362473" cy="811355"/>
          </a:xfrm>
          <a:prstGeom prst="rect">
            <a:avLst/>
          </a:prstGeom>
        </p:spPr>
        <p:txBody>
          <a:bodyPr vert="horz" lIns="91434" tIns="45717" rIns="91434" bIns="45717" rtlCol="0" anchor="b">
            <a:normAutofit/>
          </a:bodyPr>
          <a:lstStyle>
            <a:lvl1pPr marL="0" indent="0" algn="l" defTabSz="457200" rtl="0" eaLnBrk="1" latinLnBrk="0" hangingPunct="1">
              <a:spcBef>
                <a:spcPct val="20000"/>
              </a:spcBef>
              <a:buFont typeface="Arial"/>
              <a:buNone/>
              <a:defRPr sz="2000" kern="1200">
                <a:solidFill>
                  <a:schemeClr val="accent2"/>
                </a:solidFill>
                <a:latin typeface="Verdana"/>
                <a:ea typeface="+mn-ea"/>
                <a:cs typeface="Verdana"/>
              </a:defRPr>
            </a:lvl1pPr>
            <a:lvl2pPr marL="457200" indent="0" algn="l" defTabSz="457200" rtl="0" eaLnBrk="1" latinLnBrk="0" hangingPunct="1">
              <a:spcBef>
                <a:spcPct val="20000"/>
              </a:spcBef>
              <a:buFont typeface="Arial"/>
              <a:buNone/>
              <a:defRPr sz="1800" kern="1200">
                <a:solidFill>
                  <a:schemeClr val="tx1">
                    <a:tint val="75000"/>
                  </a:schemeClr>
                </a:solidFill>
                <a:latin typeface="Verdana"/>
                <a:ea typeface="+mn-ea"/>
                <a:cs typeface="Verdana"/>
              </a:defRPr>
            </a:lvl2pPr>
            <a:lvl3pPr marL="914400" indent="0" algn="l" defTabSz="457200" rtl="0" eaLnBrk="1" latinLnBrk="0" hangingPunct="1">
              <a:spcBef>
                <a:spcPct val="20000"/>
              </a:spcBef>
              <a:buFont typeface="Arial"/>
              <a:buNone/>
              <a:defRPr sz="1600" kern="1200">
                <a:solidFill>
                  <a:schemeClr val="tx1">
                    <a:tint val="75000"/>
                  </a:schemeClr>
                </a:solidFill>
                <a:latin typeface="Verdana"/>
                <a:ea typeface="+mn-ea"/>
                <a:cs typeface="Verdana"/>
              </a:defRPr>
            </a:lvl3pPr>
            <a:lvl4pPr marL="1371600" indent="0" algn="l" defTabSz="457200" rtl="0" eaLnBrk="1" latinLnBrk="0" hangingPunct="1">
              <a:spcBef>
                <a:spcPct val="20000"/>
              </a:spcBef>
              <a:buFont typeface="Arial"/>
              <a:buNone/>
              <a:defRPr sz="1400" kern="1200">
                <a:solidFill>
                  <a:schemeClr val="tx1">
                    <a:tint val="75000"/>
                  </a:schemeClr>
                </a:solidFill>
                <a:latin typeface="Verdana"/>
                <a:ea typeface="+mn-ea"/>
                <a:cs typeface="Verdana"/>
              </a:defRPr>
            </a:lvl4pPr>
            <a:lvl5pPr marL="1828800" indent="0" algn="l" defTabSz="457200" rtl="0" eaLnBrk="1" latinLnBrk="0" hangingPunct="1">
              <a:spcBef>
                <a:spcPct val="20000"/>
              </a:spcBef>
              <a:buFont typeface="Arial"/>
              <a:buNone/>
              <a:defRPr sz="1400" kern="1200">
                <a:solidFill>
                  <a:schemeClr val="tx1">
                    <a:tint val="75000"/>
                  </a:schemeClr>
                </a:solidFill>
                <a:latin typeface="Verdana"/>
                <a:ea typeface="+mn-ea"/>
                <a:cs typeface="Verdana"/>
              </a:defRPr>
            </a:lvl5pPr>
            <a:lvl6pPr marL="22860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6pPr>
            <a:lvl7pPr marL="27432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7pPr>
            <a:lvl8pPr marL="32004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8pPr>
            <a:lvl9pPr marL="3657600" indent="0" algn="l" defTabSz="457200" rtl="0" eaLnBrk="1" latinLnBrk="0" hangingPunct="1">
              <a:spcBef>
                <a:spcPct val="20000"/>
              </a:spcBef>
              <a:buFont typeface="Arial"/>
              <a:buNone/>
              <a:defRPr sz="1400" kern="1200">
                <a:solidFill>
                  <a:schemeClr val="tx1">
                    <a:tint val="75000"/>
                  </a:schemeClr>
                </a:solidFill>
                <a:latin typeface="+mn-lt"/>
                <a:ea typeface="+mn-ea"/>
                <a:cs typeface="+mn-cs"/>
              </a:defRPr>
            </a:lvl9pPr>
          </a:lstStyle>
          <a:p>
            <a:pPr defTabSz="457179"/>
            <a:br>
              <a:rPr lang="nl-NL">
                <a:solidFill>
                  <a:srgbClr val="FE9C1D"/>
                </a:solidFill>
              </a:rPr>
            </a:br>
            <a:r>
              <a:rPr lang="nl-NL" sz="1600">
                <a:solidFill>
                  <a:prstClr val="white"/>
                </a:solidFill>
              </a:rPr>
              <a:t>8 oktober 2026</a:t>
            </a:r>
            <a:endParaRPr lang="nl-NL">
              <a:solidFill>
                <a:prstClr val="white"/>
              </a:solidFill>
            </a:endParaRPr>
          </a:p>
        </p:txBody>
      </p:sp>
    </p:spTree>
    <p:extLst>
      <p:ext uri="{BB962C8B-B14F-4D97-AF65-F5344CB8AC3E}">
        <p14:creationId xmlns:p14="http://schemas.microsoft.com/office/powerpoint/2010/main" val="2110583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https://27gen.com/wp-content/uploads/2024/09/thegreatgoodplace.jpg">
            <a:extLst>
              <a:ext uri="{FF2B5EF4-FFF2-40B4-BE49-F238E27FC236}">
                <a16:creationId xmlns:a16="http://schemas.microsoft.com/office/drawing/2014/main" id="{126E9875-C5D9-2E42-2C3D-F86A13C1563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986" y="1600330"/>
            <a:ext cx="3221081" cy="4829205"/>
          </a:xfrm>
          <a:prstGeom prst="rect">
            <a:avLst/>
          </a:prstGeom>
          <a:ln>
            <a:solidFill>
              <a:schemeClr val="bg1">
                <a:lumMod val="65000"/>
              </a:schemeClr>
            </a:solidFill>
          </a:ln>
          <a:effectLst>
            <a:outerShdw blurRad="50800" dist="38100" dir="2700000" algn="tl" rotWithShape="0">
              <a:prstClr val="black">
                <a:alpha val="40000"/>
              </a:prstClr>
            </a:outerShdw>
          </a:effectLst>
        </p:spPr>
      </p:pic>
      <p:sp>
        <p:nvSpPr>
          <p:cNvPr id="4" name="Titel 3">
            <a:extLst>
              <a:ext uri="{FF2B5EF4-FFF2-40B4-BE49-F238E27FC236}">
                <a16:creationId xmlns:a16="http://schemas.microsoft.com/office/drawing/2014/main" id="{C1044B23-4389-A66A-7C92-6F5052B67724}"/>
              </a:ext>
            </a:extLst>
          </p:cNvPr>
          <p:cNvSpPr>
            <a:spLocks noGrp="1"/>
          </p:cNvSpPr>
          <p:nvPr>
            <p:ph type="title"/>
          </p:nvPr>
        </p:nvSpPr>
        <p:spPr>
          <a:xfrm>
            <a:off x="609985" y="152630"/>
            <a:ext cx="10972030" cy="1068099"/>
          </a:xfrm>
        </p:spPr>
        <p:txBody>
          <a:bodyPr/>
          <a:lstStyle/>
          <a:p>
            <a:r>
              <a:rPr lang="nl-NL"/>
              <a:t>De bibliotheek als </a:t>
            </a:r>
            <a:r>
              <a:rPr lang="nl-NL" i="1" err="1"/>
              <a:t>Third</a:t>
            </a:r>
            <a:r>
              <a:rPr lang="nl-NL" i="1"/>
              <a:t> </a:t>
            </a:r>
            <a:r>
              <a:rPr lang="nl-NL" i="1" err="1"/>
              <a:t>place</a:t>
            </a:r>
            <a:r>
              <a:rPr lang="nl-NL" i="1"/>
              <a:t> </a:t>
            </a:r>
          </a:p>
        </p:txBody>
      </p:sp>
      <p:pic>
        <p:nvPicPr>
          <p:cNvPr id="7" name="Afbeelding 6" descr="Afbeelding met tekst, bowling, kleding, sport&#10;&#10;Automatisch gegenereerde beschrijving">
            <a:extLst>
              <a:ext uri="{FF2B5EF4-FFF2-40B4-BE49-F238E27FC236}">
                <a16:creationId xmlns:a16="http://schemas.microsoft.com/office/drawing/2014/main" id="{131B79C0-CBF7-14E4-6D16-45D14D84100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156009" y="1600330"/>
            <a:ext cx="3271117" cy="4829205"/>
          </a:xfrm>
          <a:prstGeom prst="rect">
            <a:avLst/>
          </a:prstGeom>
          <a:ln>
            <a:solidFill>
              <a:schemeClr val="bg1">
                <a:lumMod val="65000"/>
              </a:schemeClr>
            </a:solidFill>
          </a:ln>
          <a:effectLst>
            <a:outerShdw blurRad="50800" dist="38100" dir="2700000" algn="tl" rotWithShape="0">
              <a:prstClr val="black">
                <a:alpha val="40000"/>
              </a:prstClr>
            </a:outerShdw>
          </a:effectLst>
        </p:spPr>
      </p:pic>
      <p:pic>
        <p:nvPicPr>
          <p:cNvPr id="2" name="Afbeelding 1" descr="https://www.ericklinenberg.com/wp-content/uploads/2018/06/9781524761172-4.jpg">
            <a:extLst>
              <a:ext uri="{FF2B5EF4-FFF2-40B4-BE49-F238E27FC236}">
                <a16:creationId xmlns:a16="http://schemas.microsoft.com/office/drawing/2014/main" id="{647CAEA7-C9C8-95C2-E4EE-8E626DBC2D1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752069" y="1601102"/>
            <a:ext cx="3271117" cy="4829206"/>
          </a:xfrm>
          <a:prstGeom prst="rect">
            <a:avLst/>
          </a:prstGeom>
          <a:ln>
            <a:solidFill>
              <a:schemeClr val="bg1">
                <a:lumMod val="6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99078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inhoud 8">
            <a:extLst>
              <a:ext uri="{FF2B5EF4-FFF2-40B4-BE49-F238E27FC236}">
                <a16:creationId xmlns:a16="http://schemas.microsoft.com/office/drawing/2014/main" id="{E8C5FDFC-A706-1AF3-A094-A467C614BE5A}"/>
              </a:ext>
            </a:extLst>
          </p:cNvPr>
          <p:cNvPicPr>
            <a:picLocks noGrp="1" noChangeAspect="1"/>
          </p:cNvPicPr>
          <p:nvPr>
            <p:ph sz="quarter" idx="13"/>
          </p:nvPr>
        </p:nvPicPr>
        <p:blipFill>
          <a:blip r:embed="rId3" cstate="screen">
            <a:extLst>
              <a:ext uri="{28A0092B-C50C-407E-A947-70E740481C1C}">
                <a14:useLocalDpi xmlns:a14="http://schemas.microsoft.com/office/drawing/2010/main"/>
              </a:ext>
            </a:extLst>
          </a:blip>
          <a:stretch>
            <a:fillRect/>
          </a:stretch>
        </p:blipFill>
        <p:spPr>
          <a:xfrm>
            <a:off x="362643" y="4049172"/>
            <a:ext cx="3481170" cy="2475954"/>
          </a:xfrm>
        </p:spPr>
      </p:pic>
      <p:sp>
        <p:nvSpPr>
          <p:cNvPr id="3" name="Tijdelijke aanduiding voor inhoud 2">
            <a:extLst>
              <a:ext uri="{FF2B5EF4-FFF2-40B4-BE49-F238E27FC236}">
                <a16:creationId xmlns:a16="http://schemas.microsoft.com/office/drawing/2014/main" id="{6404729F-D64F-B5FC-9204-DA956BF3631E}"/>
              </a:ext>
            </a:extLst>
          </p:cNvPr>
          <p:cNvSpPr>
            <a:spLocks noGrp="1"/>
          </p:cNvSpPr>
          <p:nvPr>
            <p:ph sz="quarter" idx="14"/>
          </p:nvPr>
        </p:nvSpPr>
        <p:spPr>
          <a:xfrm>
            <a:off x="4317857" y="1758579"/>
            <a:ext cx="3578217" cy="4648618"/>
          </a:xfrm>
        </p:spPr>
        <p:txBody>
          <a:bodyPr vert="horz" lIns="91434" tIns="45717" rIns="91434" bIns="45717" rtlCol="0" anchor="t">
            <a:noAutofit/>
          </a:bodyPr>
          <a:lstStyle/>
          <a:p>
            <a:pPr marL="457179" indent="-457179">
              <a:spcBef>
                <a:spcPts val="1600"/>
              </a:spcBef>
              <a:buFont typeface="+mj-lt"/>
              <a:buAutoNum type="arabicPeriod"/>
            </a:pPr>
            <a:r>
              <a:rPr lang="nl-NL" sz="1800"/>
              <a:t>Nederland vergrijst</a:t>
            </a:r>
          </a:p>
          <a:p>
            <a:pPr marL="457179" indent="-457179">
              <a:spcBef>
                <a:spcPts val="1600"/>
              </a:spcBef>
              <a:buFont typeface="+mj-lt"/>
              <a:buAutoNum type="arabicPeriod"/>
            </a:pPr>
            <a:r>
              <a:rPr lang="nl-NL" sz="1800"/>
              <a:t>De verscheidenheid naar herkomst groeit</a:t>
            </a:r>
          </a:p>
          <a:p>
            <a:pPr marL="457179" indent="-457179">
              <a:spcBef>
                <a:spcPts val="1600"/>
              </a:spcBef>
              <a:buFont typeface="+mj-lt"/>
              <a:buAutoNum type="arabicPeriod"/>
            </a:pPr>
            <a:r>
              <a:rPr lang="nl-NL" sz="1800"/>
              <a:t>Migratie gaat gepaard met </a:t>
            </a:r>
            <a:r>
              <a:rPr lang="nl-NL" sz="1800" err="1"/>
              <a:t>vlottendheid</a:t>
            </a:r>
            <a:r>
              <a:rPr lang="nl-NL" sz="1800"/>
              <a:t> (kortere verblijfsduur)</a:t>
            </a:r>
          </a:p>
          <a:p>
            <a:pPr marL="457179" indent="-457179">
              <a:spcBef>
                <a:spcPts val="1600"/>
              </a:spcBef>
              <a:buFont typeface="+mj-lt"/>
              <a:buAutoNum type="arabicPeriod"/>
            </a:pPr>
            <a:r>
              <a:rPr lang="nl-NL" sz="1800"/>
              <a:t>Superdiversiteit in de Randstad, grotere steden en grensregio’s</a:t>
            </a:r>
          </a:p>
          <a:p>
            <a:pPr marL="457179" indent="-457179">
              <a:spcBef>
                <a:spcPts val="1600"/>
              </a:spcBef>
              <a:buFont typeface="+mj-lt"/>
              <a:buAutoNum type="arabicPeriod"/>
            </a:pPr>
            <a:r>
              <a:rPr lang="nl-NL" sz="1800"/>
              <a:t>Diversiteit kan het samenleven in buurten ingewikkeld maken</a:t>
            </a:r>
            <a:endParaRPr lang="nl-NL" sz="1800">
              <a:ea typeface="Verdana"/>
            </a:endParaRPr>
          </a:p>
        </p:txBody>
      </p:sp>
      <p:sp>
        <p:nvSpPr>
          <p:cNvPr id="5" name="Titel 4">
            <a:extLst>
              <a:ext uri="{FF2B5EF4-FFF2-40B4-BE49-F238E27FC236}">
                <a16:creationId xmlns:a16="http://schemas.microsoft.com/office/drawing/2014/main" id="{96960A79-D908-23C7-1368-5380BB0F6DEB}"/>
              </a:ext>
            </a:extLst>
          </p:cNvPr>
          <p:cNvSpPr>
            <a:spLocks noGrp="1"/>
          </p:cNvSpPr>
          <p:nvPr>
            <p:ph type="title"/>
          </p:nvPr>
        </p:nvSpPr>
        <p:spPr/>
        <p:txBody>
          <a:bodyPr>
            <a:normAutofit/>
          </a:bodyPr>
          <a:lstStyle/>
          <a:p>
            <a:r>
              <a:rPr lang="nl-NL"/>
              <a:t>Nederland wordt drukker, diverser en </a:t>
            </a:r>
            <a:r>
              <a:rPr lang="nl-NL" err="1"/>
              <a:t>dubbelgrijs</a:t>
            </a:r>
            <a:endParaRPr lang="nl-NL"/>
          </a:p>
        </p:txBody>
      </p:sp>
      <p:grpSp>
        <p:nvGrpSpPr>
          <p:cNvPr id="7" name="Groep 6">
            <a:extLst>
              <a:ext uri="{FF2B5EF4-FFF2-40B4-BE49-F238E27FC236}">
                <a16:creationId xmlns:a16="http://schemas.microsoft.com/office/drawing/2014/main" id="{799B835D-A734-11E1-7AD2-6D122515D2F3}"/>
              </a:ext>
            </a:extLst>
          </p:cNvPr>
          <p:cNvGrpSpPr/>
          <p:nvPr/>
        </p:nvGrpSpPr>
        <p:grpSpPr>
          <a:xfrm>
            <a:off x="8370118" y="1566494"/>
            <a:ext cx="3283631" cy="2629150"/>
            <a:chOff x="8370277" y="1566363"/>
            <a:chExt cx="3283861" cy="2629335"/>
          </a:xfrm>
        </p:grpSpPr>
        <p:pic>
          <p:nvPicPr>
            <p:cNvPr id="6" name="Afbeelding 5">
              <a:extLst>
                <a:ext uri="{FF2B5EF4-FFF2-40B4-BE49-F238E27FC236}">
                  <a16:creationId xmlns:a16="http://schemas.microsoft.com/office/drawing/2014/main" id="{E759EF4A-F55A-D215-B8C3-4EFB8FB9AE55}"/>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370277" y="1566363"/>
              <a:ext cx="3283861" cy="2629335"/>
            </a:xfrm>
            <a:prstGeom prst="rect">
              <a:avLst/>
            </a:prstGeom>
          </p:spPr>
        </p:pic>
        <p:sp>
          <p:nvSpPr>
            <p:cNvPr id="8" name="Tekstvak 7">
              <a:extLst>
                <a:ext uri="{FF2B5EF4-FFF2-40B4-BE49-F238E27FC236}">
                  <a16:creationId xmlns:a16="http://schemas.microsoft.com/office/drawing/2014/main" id="{1AD5BD81-B79D-1680-8CFF-F6D601D7A690}"/>
                </a:ext>
              </a:extLst>
            </p:cNvPr>
            <p:cNvSpPr txBox="1"/>
            <p:nvPr/>
          </p:nvSpPr>
          <p:spPr>
            <a:xfrm>
              <a:off x="10704511" y="4000849"/>
              <a:ext cx="877889" cy="115552"/>
            </a:xfrm>
            <a:prstGeom prst="rect">
              <a:avLst/>
            </a:prstGeom>
            <a:noFill/>
          </p:spPr>
          <p:txBody>
            <a:bodyPr wrap="square" lIns="0" tIns="0" rIns="0" bIns="0" rtlCol="0">
              <a:spAutoFit/>
            </a:bodyPr>
            <a:lstStyle/>
            <a:p>
              <a:pPr defTabSz="457179">
                <a:lnSpc>
                  <a:spcPct val="120000"/>
                </a:lnSpc>
              </a:pPr>
              <a:r>
                <a:rPr lang="nl-NL" sz="700" b="1">
                  <a:solidFill>
                    <a:srgbClr val="49494D"/>
                  </a:solidFill>
                  <a:latin typeface="Verdana"/>
                </a:rPr>
                <a:t>Bron</a:t>
              </a:r>
              <a:r>
                <a:rPr lang="nl-NL" sz="700">
                  <a:solidFill>
                    <a:srgbClr val="49494D"/>
                  </a:solidFill>
                  <a:latin typeface="Verdana"/>
                </a:rPr>
                <a:t>: CPB 2023</a:t>
              </a:r>
              <a:endParaRPr lang="nl-NL" sz="700" i="1">
                <a:solidFill>
                  <a:srgbClr val="49494D"/>
                </a:solidFill>
                <a:latin typeface="Verdana"/>
              </a:endParaRPr>
            </a:p>
          </p:txBody>
        </p:sp>
      </p:grpSp>
      <p:pic>
        <p:nvPicPr>
          <p:cNvPr id="2" name="Afbeelding 1" descr="https://storage.pubble.nl/9ed0159c/content/2024/1/4292b3c5-0652-4960-9651-3253996a1f96_thumb1920.jpg">
            <a:extLst>
              <a:ext uri="{FF2B5EF4-FFF2-40B4-BE49-F238E27FC236}">
                <a16:creationId xmlns:a16="http://schemas.microsoft.com/office/drawing/2014/main" id="{98AD3C76-2890-58CF-3B60-1DE936F74AB5}"/>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353925" y="1786939"/>
            <a:ext cx="3437981" cy="2068917"/>
          </a:xfrm>
          <a:prstGeom prst="rect">
            <a:avLst/>
          </a:prstGeom>
        </p:spPr>
      </p:pic>
      <p:pic>
        <p:nvPicPr>
          <p:cNvPr id="10" name="Afbeelding 9">
            <a:extLst>
              <a:ext uri="{FF2B5EF4-FFF2-40B4-BE49-F238E27FC236}">
                <a16:creationId xmlns:a16="http://schemas.microsoft.com/office/drawing/2014/main" id="{5DECDAFE-CDE0-3FE7-20CB-84499ECBD782}"/>
              </a:ext>
            </a:extLst>
          </p:cNvPr>
          <p:cNvPicPr>
            <a:picLocks noChangeAspect="1"/>
          </p:cNvPicPr>
          <p:nvPr/>
        </p:nvPicPr>
        <p:blipFill>
          <a:blip r:embed="rId6" cstate="screen">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a:ext>
            </a:extLst>
          </a:blip>
          <a:stretch>
            <a:fillRect/>
          </a:stretch>
        </p:blipFill>
        <p:spPr>
          <a:xfrm>
            <a:off x="8145759" y="4293035"/>
            <a:ext cx="3690786" cy="2465277"/>
          </a:xfrm>
          <a:prstGeom prst="rect">
            <a:avLst/>
          </a:prstGeom>
        </p:spPr>
      </p:pic>
    </p:spTree>
    <p:extLst>
      <p:ext uri="{BB962C8B-B14F-4D97-AF65-F5344CB8AC3E}">
        <p14:creationId xmlns:p14="http://schemas.microsoft.com/office/powerpoint/2010/main" val="2991795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675E4-E8D6-3D4E-6D26-47002E2DAF62}"/>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169E864E-4F9F-D255-E764-3FAF53F0A5F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61372" y="1912010"/>
            <a:ext cx="1962772" cy="2953542"/>
          </a:xfrm>
          <a:prstGeom prst="rect">
            <a:avLst/>
          </a:prstGeom>
          <a:ln>
            <a:solidFill>
              <a:schemeClr val="bg1">
                <a:lumMod val="50000"/>
              </a:schemeClr>
            </a:solidFill>
          </a:ln>
        </p:spPr>
      </p:pic>
      <p:sp>
        <p:nvSpPr>
          <p:cNvPr id="2" name="Tijdelijke aanduiding voor inhoud 1">
            <a:extLst>
              <a:ext uri="{FF2B5EF4-FFF2-40B4-BE49-F238E27FC236}">
                <a16:creationId xmlns:a16="http://schemas.microsoft.com/office/drawing/2014/main" id="{1A8ACCA7-A656-91ED-C65D-216690D9B490}"/>
              </a:ext>
            </a:extLst>
          </p:cNvPr>
          <p:cNvSpPr>
            <a:spLocks noGrp="1"/>
          </p:cNvSpPr>
          <p:nvPr>
            <p:ph idx="1"/>
          </p:nvPr>
        </p:nvSpPr>
        <p:spPr>
          <a:xfrm>
            <a:off x="609987" y="1911789"/>
            <a:ext cx="5414012" cy="4121299"/>
          </a:xfrm>
        </p:spPr>
        <p:txBody>
          <a:bodyPr>
            <a:noAutofit/>
          </a:bodyPr>
          <a:lstStyle/>
          <a:p>
            <a:pPr>
              <a:lnSpc>
                <a:spcPct val="110000"/>
              </a:lnSpc>
            </a:pPr>
            <a:r>
              <a:rPr lang="nl-NL" sz="1800"/>
              <a:t>De interne bindingskracht van een sociaal systeem</a:t>
            </a:r>
          </a:p>
          <a:p>
            <a:pPr>
              <a:lnSpc>
                <a:spcPct val="110000"/>
              </a:lnSpc>
            </a:pPr>
            <a:endParaRPr lang="nl-NL" sz="1800"/>
          </a:p>
          <a:p>
            <a:pPr>
              <a:lnSpc>
                <a:spcPct val="110000"/>
              </a:lnSpc>
            </a:pPr>
            <a:r>
              <a:rPr lang="nl-NL" sz="1800"/>
              <a:t>Groepsbinding ontstaat door gedeelde sociale kenmerken – </a:t>
            </a:r>
            <a:r>
              <a:rPr lang="nl-NL" sz="1800" i="1"/>
              <a:t>‘Ons soort mensen’</a:t>
            </a:r>
            <a:r>
              <a:rPr lang="nl-NL" sz="1800"/>
              <a:t> </a:t>
            </a:r>
          </a:p>
          <a:p>
            <a:pPr>
              <a:lnSpc>
                <a:spcPct val="110000"/>
              </a:lnSpc>
            </a:pPr>
            <a:endParaRPr lang="nl-NL" sz="1800"/>
          </a:p>
          <a:p>
            <a:pPr>
              <a:lnSpc>
                <a:spcPct val="110000"/>
              </a:lnSpc>
            </a:pPr>
            <a:r>
              <a:rPr lang="nl-NL" sz="1800"/>
              <a:t>Binding (insluiting) gaat altijd gepaard met scheiding (uitsluiting)</a:t>
            </a:r>
          </a:p>
          <a:p>
            <a:pPr>
              <a:lnSpc>
                <a:spcPct val="110000"/>
              </a:lnSpc>
            </a:pPr>
            <a:endParaRPr lang="nl-NL" sz="1800"/>
          </a:p>
          <a:p>
            <a:pPr>
              <a:lnSpc>
                <a:spcPct val="110000"/>
              </a:lnSpc>
            </a:pPr>
            <a:r>
              <a:rPr lang="nl-NL" sz="1800"/>
              <a:t>Dreiging van versplintering en terugtrekgedrag als de diversiteit in een sociaal systeem toeneemt</a:t>
            </a:r>
          </a:p>
        </p:txBody>
      </p:sp>
      <p:sp>
        <p:nvSpPr>
          <p:cNvPr id="5" name="Titel 4">
            <a:extLst>
              <a:ext uri="{FF2B5EF4-FFF2-40B4-BE49-F238E27FC236}">
                <a16:creationId xmlns:a16="http://schemas.microsoft.com/office/drawing/2014/main" id="{EE91CB9A-F52F-879B-14C1-E75253288C5F}"/>
              </a:ext>
            </a:extLst>
          </p:cNvPr>
          <p:cNvSpPr>
            <a:spLocks noGrp="1"/>
          </p:cNvSpPr>
          <p:nvPr>
            <p:ph type="title"/>
          </p:nvPr>
        </p:nvSpPr>
        <p:spPr/>
        <p:txBody>
          <a:bodyPr>
            <a:normAutofit/>
          </a:bodyPr>
          <a:lstStyle/>
          <a:p>
            <a:r>
              <a:rPr lang="nl-NL"/>
              <a:t>Wat is sociale cohesie?</a:t>
            </a:r>
          </a:p>
        </p:txBody>
      </p:sp>
      <p:pic>
        <p:nvPicPr>
          <p:cNvPr id="7" name="Afbeelding 6">
            <a:extLst>
              <a:ext uri="{FF2B5EF4-FFF2-40B4-BE49-F238E27FC236}">
                <a16:creationId xmlns:a16="http://schemas.microsoft.com/office/drawing/2014/main" id="{EB54BEA2-3B2B-FD64-1D08-EA86212B4AAD}"/>
              </a:ext>
            </a:extLst>
          </p:cNvPr>
          <p:cNvPicPr>
            <a:picLocks noChangeAspect="1"/>
          </p:cNvPicPr>
          <p:nvPr/>
        </p:nvPicPr>
        <p:blipFill>
          <a:blip r:embed="rId3" cstate="screen">
            <a:extLst>
              <a:ext uri="{28A0092B-C50C-407E-A947-70E740481C1C}">
                <a14:useLocalDpi xmlns:a14="http://schemas.microsoft.com/office/drawing/2010/main"/>
              </a:ext>
            </a:extLst>
          </a:blip>
          <a:srcRect b="-1"/>
          <a:stretch>
            <a:fillRect/>
          </a:stretch>
        </p:blipFill>
        <p:spPr>
          <a:xfrm>
            <a:off x="9479220" y="2170010"/>
            <a:ext cx="1850799" cy="2825354"/>
          </a:xfrm>
          <a:prstGeom prst="rect">
            <a:avLst/>
          </a:prstGeom>
          <a:ln>
            <a:solidFill>
              <a:schemeClr val="bg1">
                <a:lumMod val="50000"/>
              </a:schemeClr>
            </a:solidFill>
          </a:ln>
        </p:spPr>
      </p:pic>
      <p:pic>
        <p:nvPicPr>
          <p:cNvPr id="8" name="Afbeelding 7">
            <a:extLst>
              <a:ext uri="{FF2B5EF4-FFF2-40B4-BE49-F238E27FC236}">
                <a16:creationId xmlns:a16="http://schemas.microsoft.com/office/drawing/2014/main" id="{0DA60248-9E88-1AEC-D9CF-BF0911FB6C2F}"/>
              </a:ext>
            </a:extLst>
          </p:cNvPr>
          <p:cNvPicPr>
            <a:picLocks noChangeAspect="1"/>
          </p:cNvPicPr>
          <p:nvPr/>
        </p:nvPicPr>
        <p:blipFill>
          <a:blip r:embed="rId4" cstate="screen">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a:ext>
            </a:extLst>
          </a:blip>
          <a:srcRect/>
          <a:stretch/>
        </p:blipFill>
        <p:spPr>
          <a:xfrm>
            <a:off x="8823694" y="2898140"/>
            <a:ext cx="2083374" cy="2690949"/>
          </a:xfrm>
          <a:prstGeom prst="rect">
            <a:avLst/>
          </a:prstGeom>
          <a:ln>
            <a:solidFill>
              <a:schemeClr val="bg1">
                <a:lumMod val="65000"/>
              </a:schemeClr>
            </a:solidFill>
          </a:ln>
        </p:spPr>
      </p:pic>
      <p:pic>
        <p:nvPicPr>
          <p:cNvPr id="9" name="Afbeelding 8">
            <a:extLst>
              <a:ext uri="{FF2B5EF4-FFF2-40B4-BE49-F238E27FC236}">
                <a16:creationId xmlns:a16="http://schemas.microsoft.com/office/drawing/2014/main" id="{CA5DB2F6-4376-A139-CFE8-F5C088E03F3F}"/>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7176045" y="3419591"/>
            <a:ext cx="1850799" cy="2784225"/>
          </a:xfrm>
          <a:prstGeom prst="rect">
            <a:avLst/>
          </a:prstGeom>
          <a:ln>
            <a:solidFill>
              <a:schemeClr val="bg1">
                <a:lumMod val="65000"/>
              </a:schemeClr>
            </a:solidFill>
          </a:ln>
        </p:spPr>
      </p:pic>
      <p:pic>
        <p:nvPicPr>
          <p:cNvPr id="10" name="Afbeelding 9">
            <a:extLst>
              <a:ext uri="{FF2B5EF4-FFF2-40B4-BE49-F238E27FC236}">
                <a16:creationId xmlns:a16="http://schemas.microsoft.com/office/drawing/2014/main" id="{220FAFA8-E56C-7098-2CB7-96DA2A587E23}"/>
              </a:ext>
            </a:extLst>
          </p:cNvPr>
          <p:cNvPicPr>
            <a:picLocks noChangeAspect="1"/>
          </p:cNvPicPr>
          <p:nvPr/>
        </p:nvPicPr>
        <p:blipFill>
          <a:blip r:embed="rId7"/>
          <a:stretch>
            <a:fillRect/>
          </a:stretch>
        </p:blipFill>
        <p:spPr>
          <a:xfrm>
            <a:off x="8349760" y="3789995"/>
            <a:ext cx="1881452" cy="2601487"/>
          </a:xfrm>
          <a:prstGeom prst="rect">
            <a:avLst/>
          </a:prstGeom>
          <a:ln>
            <a:solidFill>
              <a:schemeClr val="bg1">
                <a:lumMod val="65000"/>
              </a:schemeClr>
            </a:solidFill>
          </a:ln>
        </p:spPr>
      </p:pic>
    </p:spTree>
    <p:extLst>
      <p:ext uri="{BB962C8B-B14F-4D97-AF65-F5344CB8AC3E}">
        <p14:creationId xmlns:p14="http://schemas.microsoft.com/office/powerpoint/2010/main" val="1911736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F7DEADBD-09BA-83A4-9E90-5B634CFAF353}"/>
              </a:ext>
            </a:extLst>
          </p:cNvPr>
          <p:cNvSpPr>
            <a:spLocks noGrp="1"/>
          </p:cNvSpPr>
          <p:nvPr>
            <p:ph type="title"/>
          </p:nvPr>
        </p:nvSpPr>
        <p:spPr/>
        <p:txBody>
          <a:bodyPr>
            <a:normAutofit/>
          </a:bodyPr>
          <a:lstStyle/>
          <a:p>
            <a:r>
              <a:rPr lang="nl-NL"/>
              <a:t>Drie typen sociale bindingen</a:t>
            </a:r>
          </a:p>
        </p:txBody>
      </p:sp>
      <p:sp>
        <p:nvSpPr>
          <p:cNvPr id="2" name="Tijdelijke aanduiding voor inhoud 1">
            <a:extLst>
              <a:ext uri="{FF2B5EF4-FFF2-40B4-BE49-F238E27FC236}">
                <a16:creationId xmlns:a16="http://schemas.microsoft.com/office/drawing/2014/main" id="{85D7BC73-B3C0-CACD-5543-812B3075E30A}"/>
              </a:ext>
            </a:extLst>
          </p:cNvPr>
          <p:cNvSpPr>
            <a:spLocks noGrp="1"/>
          </p:cNvSpPr>
          <p:nvPr>
            <p:ph idx="1"/>
          </p:nvPr>
        </p:nvSpPr>
        <p:spPr>
          <a:xfrm>
            <a:off x="1027495" y="3353697"/>
            <a:ext cx="2497532" cy="2799897"/>
          </a:xfrm>
        </p:spPr>
        <p:txBody>
          <a:bodyPr>
            <a:normAutofit lnSpcReduction="10000"/>
          </a:bodyPr>
          <a:lstStyle/>
          <a:p>
            <a:pPr marL="0" indent="0">
              <a:buNone/>
            </a:pPr>
            <a:endParaRPr lang="nl-NL" sz="2000" b="1"/>
          </a:p>
          <a:p>
            <a:pPr marL="0" indent="0">
              <a:buNone/>
            </a:pPr>
            <a:r>
              <a:rPr lang="nl-NL" sz="2000" b="1"/>
              <a:t>Zwakke bindingen</a:t>
            </a:r>
          </a:p>
          <a:p>
            <a:pPr marL="0" indent="0">
              <a:buNone/>
            </a:pPr>
            <a:endParaRPr lang="nl-NL" sz="2000" b="1"/>
          </a:p>
          <a:p>
            <a:pPr marL="0" indent="0">
              <a:buNone/>
            </a:pPr>
            <a:endParaRPr lang="nl-NL" sz="2000" b="1"/>
          </a:p>
          <a:p>
            <a:pPr marL="0" indent="0">
              <a:buNone/>
            </a:pPr>
            <a:endParaRPr lang="nl-NL" sz="2000" b="1"/>
          </a:p>
          <a:p>
            <a:pPr marL="0" indent="0">
              <a:buNone/>
            </a:pPr>
            <a:r>
              <a:rPr lang="nl-NL" sz="2000" b="1"/>
              <a:t>Hechte </a:t>
            </a:r>
          </a:p>
          <a:p>
            <a:pPr marL="0" indent="0">
              <a:buNone/>
            </a:pPr>
            <a:r>
              <a:rPr lang="nl-NL" sz="2000" b="1"/>
              <a:t>bindingen</a:t>
            </a:r>
          </a:p>
        </p:txBody>
      </p:sp>
      <p:pic>
        <p:nvPicPr>
          <p:cNvPr id="6" name="Picture 2" descr="Bridging versus bonding social capital">
            <a:extLst>
              <a:ext uri="{FF2B5EF4-FFF2-40B4-BE49-F238E27FC236}">
                <a16:creationId xmlns:a16="http://schemas.microsoft.com/office/drawing/2014/main" id="{5146A05A-B17B-BADF-3FEF-D96227D29497}"/>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433659" y="1569490"/>
            <a:ext cx="6046480" cy="4990374"/>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oep 18">
            <a:extLst>
              <a:ext uri="{FF2B5EF4-FFF2-40B4-BE49-F238E27FC236}">
                <a16:creationId xmlns:a16="http://schemas.microsoft.com/office/drawing/2014/main" id="{557F2EDC-AB37-8F41-2CFB-BFE5083702F1}"/>
              </a:ext>
            </a:extLst>
          </p:cNvPr>
          <p:cNvGrpSpPr/>
          <p:nvPr/>
        </p:nvGrpSpPr>
        <p:grpSpPr>
          <a:xfrm>
            <a:off x="3813707" y="2256968"/>
            <a:ext cx="4887470" cy="3952730"/>
            <a:chOff x="2807566" y="2256885"/>
            <a:chExt cx="4887813" cy="3953007"/>
          </a:xfrm>
        </p:grpSpPr>
        <p:cxnSp>
          <p:nvCxnSpPr>
            <p:cNvPr id="8" name="Rechte verbindingslijn met pijl 7">
              <a:extLst>
                <a:ext uri="{FF2B5EF4-FFF2-40B4-BE49-F238E27FC236}">
                  <a16:creationId xmlns:a16="http://schemas.microsoft.com/office/drawing/2014/main" id="{CAB7D06C-C655-F767-908D-ABB859D4C349}"/>
                </a:ext>
              </a:extLst>
            </p:cNvPr>
            <p:cNvCxnSpPr>
              <a:cxnSpLocks/>
            </p:cNvCxnSpPr>
            <p:nvPr/>
          </p:nvCxnSpPr>
          <p:spPr>
            <a:xfrm>
              <a:off x="2940440" y="3095417"/>
              <a:ext cx="314517" cy="2049724"/>
            </a:xfrm>
            <a:prstGeom prst="straightConnector1">
              <a:avLst/>
            </a:prstGeom>
            <a:ln w="190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0" name="Rechte verbindingslijn met pijl 9">
              <a:extLst>
                <a:ext uri="{FF2B5EF4-FFF2-40B4-BE49-F238E27FC236}">
                  <a16:creationId xmlns:a16="http://schemas.microsoft.com/office/drawing/2014/main" id="{B96874EF-1A05-8097-BA93-A0BF70FC753F}"/>
                </a:ext>
              </a:extLst>
            </p:cNvPr>
            <p:cNvCxnSpPr>
              <a:cxnSpLocks/>
            </p:cNvCxnSpPr>
            <p:nvPr/>
          </p:nvCxnSpPr>
          <p:spPr>
            <a:xfrm>
              <a:off x="4202171" y="2256885"/>
              <a:ext cx="3493208" cy="1809700"/>
            </a:xfrm>
            <a:prstGeom prst="straightConnector1">
              <a:avLst/>
            </a:prstGeom>
            <a:ln w="190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2" name="Rechte verbindingslijn met pijl 11">
              <a:extLst>
                <a:ext uri="{FF2B5EF4-FFF2-40B4-BE49-F238E27FC236}">
                  <a16:creationId xmlns:a16="http://schemas.microsoft.com/office/drawing/2014/main" id="{DA5F1BDF-0DB3-452A-B42C-3AEEC249AEB6}"/>
                </a:ext>
              </a:extLst>
            </p:cNvPr>
            <p:cNvCxnSpPr>
              <a:cxnSpLocks/>
            </p:cNvCxnSpPr>
            <p:nvPr/>
          </p:nvCxnSpPr>
          <p:spPr>
            <a:xfrm>
              <a:off x="3384829" y="2523670"/>
              <a:ext cx="702702" cy="3118860"/>
            </a:xfrm>
            <a:prstGeom prst="straightConnector1">
              <a:avLst/>
            </a:prstGeom>
            <a:ln w="190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4" name="Rechte verbindingslijn met pijl 13">
              <a:extLst>
                <a:ext uri="{FF2B5EF4-FFF2-40B4-BE49-F238E27FC236}">
                  <a16:creationId xmlns:a16="http://schemas.microsoft.com/office/drawing/2014/main" id="{AC788EA8-A031-370D-12BF-E39F31DDB044}"/>
                </a:ext>
              </a:extLst>
            </p:cNvPr>
            <p:cNvCxnSpPr>
              <a:cxnSpLocks/>
            </p:cNvCxnSpPr>
            <p:nvPr/>
          </p:nvCxnSpPr>
          <p:spPr>
            <a:xfrm flipV="1">
              <a:off x="3603457" y="3095417"/>
              <a:ext cx="550877" cy="2568088"/>
            </a:xfrm>
            <a:prstGeom prst="straightConnector1">
              <a:avLst/>
            </a:prstGeom>
            <a:ln w="190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8" name="Rechte verbindingslijn met pijl 17">
              <a:extLst>
                <a:ext uri="{FF2B5EF4-FFF2-40B4-BE49-F238E27FC236}">
                  <a16:creationId xmlns:a16="http://schemas.microsoft.com/office/drawing/2014/main" id="{306CCA43-BE25-4A5B-0AC9-300BC53B28D0}"/>
                </a:ext>
              </a:extLst>
            </p:cNvPr>
            <p:cNvCxnSpPr>
              <a:cxnSpLocks/>
            </p:cNvCxnSpPr>
            <p:nvPr/>
          </p:nvCxnSpPr>
          <p:spPr>
            <a:xfrm flipV="1">
              <a:off x="3904362" y="3471110"/>
              <a:ext cx="3682156" cy="2738782"/>
            </a:xfrm>
            <a:prstGeom prst="straightConnector1">
              <a:avLst/>
            </a:prstGeom>
            <a:ln w="190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21" name="Rechte verbindingslijn met pijl 20">
              <a:extLst>
                <a:ext uri="{FF2B5EF4-FFF2-40B4-BE49-F238E27FC236}">
                  <a16:creationId xmlns:a16="http://schemas.microsoft.com/office/drawing/2014/main" id="{5EF7DD89-F9F4-5689-9E0D-86A0406EBB3F}"/>
                </a:ext>
              </a:extLst>
            </p:cNvPr>
            <p:cNvCxnSpPr>
              <a:cxnSpLocks/>
            </p:cNvCxnSpPr>
            <p:nvPr/>
          </p:nvCxnSpPr>
          <p:spPr>
            <a:xfrm flipH="1">
              <a:off x="2807566" y="3492085"/>
              <a:ext cx="874490" cy="2274324"/>
            </a:xfrm>
            <a:prstGeom prst="straightConnector1">
              <a:avLst/>
            </a:prstGeom>
            <a:ln w="190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28" name="Rechte verbindingslijn met pijl 27">
              <a:extLst>
                <a:ext uri="{FF2B5EF4-FFF2-40B4-BE49-F238E27FC236}">
                  <a16:creationId xmlns:a16="http://schemas.microsoft.com/office/drawing/2014/main" id="{529BA2D4-17E4-4346-FABA-451DD6101314}"/>
                </a:ext>
              </a:extLst>
            </p:cNvPr>
            <p:cNvCxnSpPr>
              <a:cxnSpLocks/>
            </p:cNvCxnSpPr>
            <p:nvPr/>
          </p:nvCxnSpPr>
          <p:spPr>
            <a:xfrm>
              <a:off x="4366766" y="3000289"/>
              <a:ext cx="3167318" cy="300400"/>
            </a:xfrm>
            <a:prstGeom prst="straightConnector1">
              <a:avLst/>
            </a:prstGeom>
            <a:ln w="190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31" name="Rechte verbindingslijn met pijl 30">
              <a:extLst>
                <a:ext uri="{FF2B5EF4-FFF2-40B4-BE49-F238E27FC236}">
                  <a16:creationId xmlns:a16="http://schemas.microsoft.com/office/drawing/2014/main" id="{2820E8A7-F70D-D228-B220-675DE5AB4C8B}"/>
                </a:ext>
              </a:extLst>
            </p:cNvPr>
            <p:cNvCxnSpPr>
              <a:cxnSpLocks/>
            </p:cNvCxnSpPr>
            <p:nvPr/>
          </p:nvCxnSpPr>
          <p:spPr>
            <a:xfrm flipV="1">
              <a:off x="3054866" y="4153383"/>
              <a:ext cx="3383924" cy="1623586"/>
            </a:xfrm>
            <a:prstGeom prst="straightConnector1">
              <a:avLst/>
            </a:prstGeom>
            <a:ln w="190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41" name="Rechte verbindingslijn met pijl 40">
              <a:extLst>
                <a:ext uri="{FF2B5EF4-FFF2-40B4-BE49-F238E27FC236}">
                  <a16:creationId xmlns:a16="http://schemas.microsoft.com/office/drawing/2014/main" id="{8D972A90-D499-E0A2-A4F9-59E98A5B5888}"/>
                </a:ext>
              </a:extLst>
            </p:cNvPr>
            <p:cNvCxnSpPr>
              <a:cxnSpLocks/>
            </p:cNvCxnSpPr>
            <p:nvPr/>
          </p:nvCxnSpPr>
          <p:spPr>
            <a:xfrm>
              <a:off x="3490815" y="2459952"/>
              <a:ext cx="3415303" cy="1011158"/>
            </a:xfrm>
            <a:prstGeom prst="straightConnector1">
              <a:avLst/>
            </a:prstGeom>
            <a:ln w="190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44" name="Rechte verbindingslijn met pijl 43">
              <a:extLst>
                <a:ext uri="{FF2B5EF4-FFF2-40B4-BE49-F238E27FC236}">
                  <a16:creationId xmlns:a16="http://schemas.microsoft.com/office/drawing/2014/main" id="{3DE01228-4E06-2549-F7BA-BFF66377053D}"/>
                </a:ext>
              </a:extLst>
            </p:cNvPr>
            <p:cNvCxnSpPr>
              <a:cxnSpLocks/>
            </p:cNvCxnSpPr>
            <p:nvPr/>
          </p:nvCxnSpPr>
          <p:spPr>
            <a:xfrm flipV="1">
              <a:off x="3479415" y="4574984"/>
              <a:ext cx="3808871" cy="676972"/>
            </a:xfrm>
            <a:prstGeom prst="straightConnector1">
              <a:avLst/>
            </a:prstGeom>
            <a:ln w="190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52" name="Rechte verbindingslijn met pijl 51">
              <a:extLst>
                <a:ext uri="{FF2B5EF4-FFF2-40B4-BE49-F238E27FC236}">
                  <a16:creationId xmlns:a16="http://schemas.microsoft.com/office/drawing/2014/main" id="{94B90BB4-258C-B77C-4739-8AFCDDE793EB}"/>
                </a:ext>
              </a:extLst>
            </p:cNvPr>
            <p:cNvCxnSpPr>
              <a:cxnSpLocks/>
            </p:cNvCxnSpPr>
            <p:nvPr/>
          </p:nvCxnSpPr>
          <p:spPr>
            <a:xfrm>
              <a:off x="3097698" y="2930120"/>
              <a:ext cx="3341092" cy="1058503"/>
            </a:xfrm>
            <a:prstGeom prst="straightConnector1">
              <a:avLst/>
            </a:prstGeom>
            <a:ln w="190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66" name="Rechte verbindingslijn met pijl 65">
              <a:extLst>
                <a:ext uri="{FF2B5EF4-FFF2-40B4-BE49-F238E27FC236}">
                  <a16:creationId xmlns:a16="http://schemas.microsoft.com/office/drawing/2014/main" id="{4933349D-4CE3-9757-76CB-ABD65D6748EE}"/>
                </a:ext>
              </a:extLst>
            </p:cNvPr>
            <p:cNvCxnSpPr>
              <a:cxnSpLocks/>
            </p:cNvCxnSpPr>
            <p:nvPr/>
          </p:nvCxnSpPr>
          <p:spPr>
            <a:xfrm flipV="1">
              <a:off x="4273564" y="4212191"/>
              <a:ext cx="3353722" cy="1454266"/>
            </a:xfrm>
            <a:prstGeom prst="straightConnector1">
              <a:avLst/>
            </a:prstGeom>
            <a:ln w="190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27" name="Rechte verbindingslijn met pijl 126">
              <a:extLst>
                <a:ext uri="{FF2B5EF4-FFF2-40B4-BE49-F238E27FC236}">
                  <a16:creationId xmlns:a16="http://schemas.microsoft.com/office/drawing/2014/main" id="{3BBD9152-39B3-6653-7FEC-66A1882BF463}"/>
                </a:ext>
              </a:extLst>
            </p:cNvPr>
            <p:cNvCxnSpPr>
              <a:cxnSpLocks/>
            </p:cNvCxnSpPr>
            <p:nvPr/>
          </p:nvCxnSpPr>
          <p:spPr>
            <a:xfrm>
              <a:off x="3922936" y="3414912"/>
              <a:ext cx="2935345" cy="297518"/>
            </a:xfrm>
            <a:prstGeom prst="straightConnector1">
              <a:avLst/>
            </a:prstGeom>
            <a:ln w="190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grpSp>
      <p:sp>
        <p:nvSpPr>
          <p:cNvPr id="131" name="Tijdelijke aanduiding voor inhoud 1">
            <a:extLst>
              <a:ext uri="{FF2B5EF4-FFF2-40B4-BE49-F238E27FC236}">
                <a16:creationId xmlns:a16="http://schemas.microsoft.com/office/drawing/2014/main" id="{7E586D6D-A2B2-E16D-369C-405227ABA82E}"/>
              </a:ext>
            </a:extLst>
          </p:cNvPr>
          <p:cNvSpPr txBox="1">
            <a:spLocks/>
          </p:cNvSpPr>
          <p:nvPr/>
        </p:nvSpPr>
        <p:spPr bwMode="gray">
          <a:xfrm>
            <a:off x="1020440" y="2197086"/>
            <a:ext cx="2699463" cy="878653"/>
          </a:xfrm>
          <a:prstGeom prst="rect">
            <a:avLst/>
          </a:prstGeom>
        </p:spPr>
        <p:txBody>
          <a:bodyPr vert="horz" lIns="91434" tIns="45717" rIns="91434" bIns="45717" rtlCol="0">
            <a:normAutofit/>
          </a:bodyPr>
          <a:lstStyle>
            <a:lvl1pPr marL="342900" indent="-342900" algn="l" defTabSz="457200" rtl="0" eaLnBrk="1" latinLnBrk="0" hangingPunct="1">
              <a:spcBef>
                <a:spcPct val="20000"/>
              </a:spcBef>
              <a:buFont typeface="Arial"/>
              <a:buChar char="•"/>
              <a:defRPr sz="2400" kern="1200" baseline="0">
                <a:solidFill>
                  <a:srgbClr val="49494D"/>
                </a:solidFill>
                <a:latin typeface="Verdana"/>
                <a:ea typeface="+mn-ea"/>
                <a:cs typeface="Verdana"/>
              </a:defRPr>
            </a:lvl1pPr>
            <a:lvl2pPr marL="742950" indent="-285750" algn="l" defTabSz="457200" rtl="0" eaLnBrk="1" latinLnBrk="0" hangingPunct="1">
              <a:spcBef>
                <a:spcPct val="20000"/>
              </a:spcBef>
              <a:buFont typeface="Arial"/>
              <a:buChar char="–"/>
              <a:defRPr sz="2000" kern="1200">
                <a:solidFill>
                  <a:srgbClr val="49494D"/>
                </a:solidFill>
                <a:latin typeface="Verdana"/>
                <a:ea typeface="+mn-ea"/>
                <a:cs typeface="Verdana"/>
              </a:defRPr>
            </a:lvl2pPr>
            <a:lvl3pPr marL="1143000" indent="-228600" algn="l" defTabSz="457200" rtl="0" eaLnBrk="1" latinLnBrk="0" hangingPunct="1">
              <a:spcBef>
                <a:spcPct val="20000"/>
              </a:spcBef>
              <a:buFont typeface="Arial"/>
              <a:buChar char="•"/>
              <a:defRPr sz="1800" kern="1200">
                <a:solidFill>
                  <a:srgbClr val="49494D"/>
                </a:solidFill>
                <a:latin typeface="Verdana"/>
                <a:ea typeface="+mn-ea"/>
                <a:cs typeface="Verdana"/>
              </a:defRPr>
            </a:lvl3pPr>
            <a:lvl4pPr marL="1600200" indent="-228600" algn="l" defTabSz="457200" rtl="0" eaLnBrk="1" latinLnBrk="0" hangingPunct="1">
              <a:spcBef>
                <a:spcPct val="20000"/>
              </a:spcBef>
              <a:buFont typeface="Arial"/>
              <a:buChar char="–"/>
              <a:defRPr sz="1600" kern="1200">
                <a:solidFill>
                  <a:srgbClr val="49494D"/>
                </a:solidFill>
                <a:latin typeface="Verdana"/>
                <a:ea typeface="+mn-ea"/>
                <a:cs typeface="Verdana"/>
              </a:defRPr>
            </a:lvl4pPr>
            <a:lvl5pPr marL="2057400" indent="-228600" algn="l" defTabSz="457200" rtl="0" eaLnBrk="1" latinLnBrk="0" hangingPunct="1">
              <a:spcBef>
                <a:spcPct val="20000"/>
              </a:spcBef>
              <a:buFont typeface="Arial"/>
              <a:buChar char="»"/>
              <a:defRPr sz="1600" kern="1200">
                <a:solidFill>
                  <a:srgbClr val="49494D"/>
                </a:solidFill>
                <a:latin typeface="Verdana"/>
                <a:ea typeface="+mn-ea"/>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457179">
              <a:buNone/>
            </a:pPr>
            <a:r>
              <a:rPr lang="nl-NL" sz="2000" b="1">
                <a:solidFill>
                  <a:srgbClr val="C00000"/>
                </a:solidFill>
              </a:rPr>
              <a:t>Losse </a:t>
            </a:r>
          </a:p>
          <a:p>
            <a:pPr marL="0" indent="0" defTabSz="457179">
              <a:buNone/>
            </a:pPr>
            <a:r>
              <a:rPr lang="nl-NL" sz="2000" b="1">
                <a:solidFill>
                  <a:srgbClr val="C00000"/>
                </a:solidFill>
              </a:rPr>
              <a:t>bindingen</a:t>
            </a:r>
          </a:p>
        </p:txBody>
      </p:sp>
      <p:pic>
        <p:nvPicPr>
          <p:cNvPr id="4" name="Afbeelding 3" descr="Afbeelding met tekst, bowling, kleding, sport&#10;&#10;Automatisch gegenereerde beschrijving">
            <a:extLst>
              <a:ext uri="{FF2B5EF4-FFF2-40B4-BE49-F238E27FC236}">
                <a16:creationId xmlns:a16="http://schemas.microsoft.com/office/drawing/2014/main" id="{EE0196A9-08FC-22DC-8BE7-31B55C76D1D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069090" y="3995829"/>
            <a:ext cx="1530274" cy="2241286"/>
          </a:xfrm>
          <a:prstGeom prst="rect">
            <a:avLst/>
          </a:prstGeom>
          <a:ln>
            <a:solidFill>
              <a:schemeClr val="bg1">
                <a:lumMod val="65000"/>
              </a:schemeClr>
            </a:solidFill>
          </a:ln>
        </p:spPr>
      </p:pic>
      <p:pic>
        <p:nvPicPr>
          <p:cNvPr id="7" name="Afbeelding 6">
            <a:extLst>
              <a:ext uri="{FF2B5EF4-FFF2-40B4-BE49-F238E27FC236}">
                <a16:creationId xmlns:a16="http://schemas.microsoft.com/office/drawing/2014/main" id="{8422EC5F-8BFF-036A-C0C3-7E5A35DD3DE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085475" y="1700929"/>
            <a:ext cx="1513890" cy="2199642"/>
          </a:xfrm>
          <a:prstGeom prst="rect">
            <a:avLst/>
          </a:prstGeom>
          <a:ln>
            <a:solidFill>
              <a:schemeClr val="bg1">
                <a:lumMod val="65000"/>
              </a:schemeClr>
            </a:solidFill>
          </a:ln>
        </p:spPr>
      </p:pic>
    </p:spTree>
    <p:extLst>
      <p:ext uri="{BB962C8B-B14F-4D97-AF65-F5344CB8AC3E}">
        <p14:creationId xmlns:p14="http://schemas.microsoft.com/office/powerpoint/2010/main" val="2158051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hthoek: afgeronde hoeken 21">
            <a:extLst>
              <a:ext uri="{FF2B5EF4-FFF2-40B4-BE49-F238E27FC236}">
                <a16:creationId xmlns:a16="http://schemas.microsoft.com/office/drawing/2014/main" id="{AFF4A8B9-DEDF-1590-3B37-9237477F2512}"/>
              </a:ext>
            </a:extLst>
          </p:cNvPr>
          <p:cNvSpPr/>
          <p:nvPr/>
        </p:nvSpPr>
        <p:spPr>
          <a:xfrm>
            <a:off x="7748775" y="5684933"/>
            <a:ext cx="3864279" cy="487472"/>
          </a:xfrm>
          <a:prstGeom prst="roundRect">
            <a:avLst>
              <a:gd name="adj" fmla="val 38799"/>
            </a:avLst>
          </a:prstGeom>
          <a:solidFill>
            <a:schemeClr val="accent3">
              <a:alpha val="9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457179"/>
            <a:r>
              <a:rPr lang="nl-NL" b="1" spc="100" err="1">
                <a:solidFill>
                  <a:prstClr val="white"/>
                </a:solidFill>
                <a:latin typeface="Verdana"/>
                <a:ea typeface="Zilla Slab SemiBold" pitchFamily="2" charset="0"/>
                <a:cs typeface="Calibri" panose="020F0502020204030204" pitchFamily="34" charset="0"/>
              </a:rPr>
              <a:t>Commonplace</a:t>
            </a:r>
            <a:r>
              <a:rPr lang="nl-NL" b="1" spc="100">
                <a:solidFill>
                  <a:prstClr val="white"/>
                </a:solidFill>
                <a:latin typeface="Verdana"/>
                <a:ea typeface="Zilla Slab SemiBold" pitchFamily="2" charset="0"/>
                <a:cs typeface="Calibri" panose="020F0502020204030204" pitchFamily="34" charset="0"/>
              </a:rPr>
              <a:t> </a:t>
            </a:r>
            <a:r>
              <a:rPr lang="nl-NL" b="1" spc="100" err="1">
                <a:solidFill>
                  <a:prstClr val="white"/>
                </a:solidFill>
                <a:latin typeface="Verdana"/>
                <a:ea typeface="Zilla Slab SemiBold" pitchFamily="2" charset="0"/>
                <a:cs typeface="Calibri" panose="020F0502020204030204" pitchFamily="34" charset="0"/>
              </a:rPr>
              <a:t>diversity</a:t>
            </a:r>
            <a:endParaRPr lang="nl-NL" b="1" spc="100">
              <a:solidFill>
                <a:prstClr val="white"/>
              </a:solidFill>
              <a:latin typeface="Verdana"/>
              <a:ea typeface="Zilla Slab SemiBold" pitchFamily="2" charset="0"/>
              <a:cs typeface="Calibri" panose="020F0502020204030204" pitchFamily="34" charset="0"/>
            </a:endParaRPr>
          </a:p>
        </p:txBody>
      </p:sp>
      <p:sp>
        <p:nvSpPr>
          <p:cNvPr id="5" name="Titel 4">
            <a:extLst>
              <a:ext uri="{FF2B5EF4-FFF2-40B4-BE49-F238E27FC236}">
                <a16:creationId xmlns:a16="http://schemas.microsoft.com/office/drawing/2014/main" id="{C2384553-72AB-4B9F-8DA2-BAB6570BF9A3}"/>
              </a:ext>
            </a:extLst>
          </p:cNvPr>
          <p:cNvSpPr>
            <a:spLocks noGrp="1"/>
          </p:cNvSpPr>
          <p:nvPr>
            <p:ph type="title"/>
          </p:nvPr>
        </p:nvSpPr>
        <p:spPr>
          <a:xfrm>
            <a:off x="662990" y="152630"/>
            <a:ext cx="10919024" cy="1068099"/>
          </a:xfrm>
        </p:spPr>
        <p:txBody>
          <a:bodyPr>
            <a:normAutofit/>
          </a:bodyPr>
          <a:lstStyle/>
          <a:p>
            <a:r>
              <a:rPr lang="nl-NL">
                <a:latin typeface="+mn-lt"/>
                <a:ea typeface="Zilla Slab" pitchFamily="2" charset="0"/>
                <a:cs typeface="Calibri" panose="020F0502020204030204" pitchFamily="34" charset="0"/>
              </a:rPr>
              <a:t>Wat is publieke familiariteit?</a:t>
            </a:r>
          </a:p>
        </p:txBody>
      </p:sp>
      <p:sp>
        <p:nvSpPr>
          <p:cNvPr id="7" name="Tekstvak 6">
            <a:extLst>
              <a:ext uri="{FF2B5EF4-FFF2-40B4-BE49-F238E27FC236}">
                <a16:creationId xmlns:a16="http://schemas.microsoft.com/office/drawing/2014/main" id="{0DE8FC0F-3AA8-8FD3-B844-97FC1702C58D}"/>
              </a:ext>
            </a:extLst>
          </p:cNvPr>
          <p:cNvSpPr txBox="1"/>
          <p:nvPr/>
        </p:nvSpPr>
        <p:spPr>
          <a:xfrm>
            <a:off x="1359715" y="2507547"/>
            <a:ext cx="4173730" cy="369332"/>
          </a:xfrm>
          <a:prstGeom prst="rect">
            <a:avLst/>
          </a:prstGeom>
          <a:noFill/>
        </p:spPr>
        <p:txBody>
          <a:bodyPr wrap="square" rtlCol="0">
            <a:spAutoFit/>
          </a:bodyPr>
          <a:lstStyle/>
          <a:p>
            <a:pPr algn="ctr" defTabSz="457179"/>
            <a:r>
              <a:rPr lang="nl-NL" b="1">
                <a:solidFill>
                  <a:srgbClr val="49494D"/>
                </a:solidFill>
                <a:latin typeface="Verdana"/>
                <a:ea typeface="Zilla Slab Light" pitchFamily="2" charset="0"/>
                <a:cs typeface="Calibri" panose="020F0502020204030204" pitchFamily="34" charset="0"/>
              </a:rPr>
              <a:t>Terloops</a:t>
            </a:r>
          </a:p>
        </p:txBody>
      </p:sp>
      <p:sp>
        <p:nvSpPr>
          <p:cNvPr id="8" name="Tekstvak 7">
            <a:extLst>
              <a:ext uri="{FF2B5EF4-FFF2-40B4-BE49-F238E27FC236}">
                <a16:creationId xmlns:a16="http://schemas.microsoft.com/office/drawing/2014/main" id="{673A97D0-9AD3-1C6F-E789-072F75C7A15E}"/>
              </a:ext>
            </a:extLst>
          </p:cNvPr>
          <p:cNvSpPr txBox="1"/>
          <p:nvPr/>
        </p:nvSpPr>
        <p:spPr>
          <a:xfrm>
            <a:off x="4317422" y="2016043"/>
            <a:ext cx="2942771" cy="369332"/>
          </a:xfrm>
          <a:prstGeom prst="rect">
            <a:avLst/>
          </a:prstGeom>
          <a:noFill/>
        </p:spPr>
        <p:txBody>
          <a:bodyPr wrap="square" rtlCol="0">
            <a:spAutoFit/>
          </a:bodyPr>
          <a:lstStyle/>
          <a:p>
            <a:pPr algn="ctr" defTabSz="457179"/>
            <a:r>
              <a:rPr lang="nl-NL" b="1">
                <a:solidFill>
                  <a:srgbClr val="49494D"/>
                </a:solidFill>
                <a:latin typeface="Verdana"/>
                <a:ea typeface="Zilla Slab Light" pitchFamily="2" charset="0"/>
                <a:cs typeface="Calibri" panose="020F0502020204030204" pitchFamily="34" charset="0"/>
              </a:rPr>
              <a:t>Licht contact</a:t>
            </a:r>
          </a:p>
        </p:txBody>
      </p:sp>
      <p:sp>
        <p:nvSpPr>
          <p:cNvPr id="9" name="Tekstvak 8">
            <a:extLst>
              <a:ext uri="{FF2B5EF4-FFF2-40B4-BE49-F238E27FC236}">
                <a16:creationId xmlns:a16="http://schemas.microsoft.com/office/drawing/2014/main" id="{B96844DD-B1F0-9657-C137-A04C481162F6}"/>
              </a:ext>
            </a:extLst>
          </p:cNvPr>
          <p:cNvSpPr txBox="1"/>
          <p:nvPr/>
        </p:nvSpPr>
        <p:spPr>
          <a:xfrm>
            <a:off x="604286" y="4573483"/>
            <a:ext cx="4173730" cy="369332"/>
          </a:xfrm>
          <a:prstGeom prst="rect">
            <a:avLst/>
          </a:prstGeom>
          <a:noFill/>
        </p:spPr>
        <p:txBody>
          <a:bodyPr wrap="square" rtlCol="0">
            <a:spAutoFit/>
          </a:bodyPr>
          <a:lstStyle/>
          <a:p>
            <a:pPr algn="ctr" defTabSz="457179"/>
            <a:r>
              <a:rPr lang="nl-NL" b="1">
                <a:solidFill>
                  <a:srgbClr val="49494D"/>
                </a:solidFill>
                <a:latin typeface="Verdana"/>
                <a:ea typeface="Zilla Slab Light" pitchFamily="2" charset="0"/>
                <a:cs typeface="Calibri" panose="020F0502020204030204" pitchFamily="34" charset="0"/>
              </a:rPr>
              <a:t>Vanzelfsprekend</a:t>
            </a:r>
          </a:p>
        </p:txBody>
      </p:sp>
      <p:sp>
        <p:nvSpPr>
          <p:cNvPr id="10" name="Rechthoek: afgeronde hoeken 9">
            <a:extLst>
              <a:ext uri="{FF2B5EF4-FFF2-40B4-BE49-F238E27FC236}">
                <a16:creationId xmlns:a16="http://schemas.microsoft.com/office/drawing/2014/main" id="{347940D3-56FD-5276-2C29-1267F2D409BD}"/>
              </a:ext>
            </a:extLst>
          </p:cNvPr>
          <p:cNvSpPr/>
          <p:nvPr/>
        </p:nvSpPr>
        <p:spPr>
          <a:xfrm>
            <a:off x="1179098" y="3099134"/>
            <a:ext cx="5086231" cy="1068099"/>
          </a:xfrm>
          <a:prstGeom prst="roundRect">
            <a:avLst>
              <a:gd name="adj" fmla="val 28520"/>
            </a:avLst>
          </a:prstGeom>
          <a:solidFill>
            <a:schemeClr val="accent2">
              <a:alpha val="9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457179"/>
            <a:r>
              <a:rPr lang="nl-NL" sz="2400" b="1" spc="100">
                <a:solidFill>
                  <a:prstClr val="white"/>
                </a:solidFill>
                <a:latin typeface="Verdana"/>
                <a:ea typeface="Zilla Slab SemiBold" pitchFamily="2" charset="0"/>
                <a:cs typeface="Calibri" panose="020F0502020204030204" pitchFamily="34" charset="0"/>
              </a:rPr>
              <a:t>Publieke familiariteit</a:t>
            </a:r>
          </a:p>
        </p:txBody>
      </p:sp>
      <p:sp>
        <p:nvSpPr>
          <p:cNvPr id="11" name="Tekstvak 10">
            <a:extLst>
              <a:ext uri="{FF2B5EF4-FFF2-40B4-BE49-F238E27FC236}">
                <a16:creationId xmlns:a16="http://schemas.microsoft.com/office/drawing/2014/main" id="{352ED273-6BA9-62B0-2212-BC0FBBE04179}"/>
              </a:ext>
            </a:extLst>
          </p:cNvPr>
          <p:cNvSpPr txBox="1"/>
          <p:nvPr/>
        </p:nvSpPr>
        <p:spPr>
          <a:xfrm>
            <a:off x="2460643" y="1713085"/>
            <a:ext cx="2942771" cy="369332"/>
          </a:xfrm>
          <a:prstGeom prst="rect">
            <a:avLst/>
          </a:prstGeom>
          <a:noFill/>
        </p:spPr>
        <p:txBody>
          <a:bodyPr wrap="square" rtlCol="0">
            <a:spAutoFit/>
          </a:bodyPr>
          <a:lstStyle/>
          <a:p>
            <a:pPr algn="ctr" defTabSz="457179"/>
            <a:r>
              <a:rPr lang="nl-NL" b="1">
                <a:solidFill>
                  <a:srgbClr val="49494D"/>
                </a:solidFill>
                <a:latin typeface="Verdana"/>
                <a:ea typeface="Zilla Slab Light" pitchFamily="2" charset="0"/>
                <a:cs typeface="Calibri" panose="020F0502020204030204" pitchFamily="34" charset="0"/>
              </a:rPr>
              <a:t>Herkend </a:t>
            </a:r>
          </a:p>
        </p:txBody>
      </p:sp>
      <p:sp>
        <p:nvSpPr>
          <p:cNvPr id="12" name="Tekstvak 11">
            <a:extLst>
              <a:ext uri="{FF2B5EF4-FFF2-40B4-BE49-F238E27FC236}">
                <a16:creationId xmlns:a16="http://schemas.microsoft.com/office/drawing/2014/main" id="{0D41B591-52EA-B139-3C81-F4346030EE42}"/>
              </a:ext>
            </a:extLst>
          </p:cNvPr>
          <p:cNvSpPr txBox="1"/>
          <p:nvPr/>
        </p:nvSpPr>
        <p:spPr>
          <a:xfrm>
            <a:off x="6017031" y="1703563"/>
            <a:ext cx="2942771" cy="369332"/>
          </a:xfrm>
          <a:prstGeom prst="rect">
            <a:avLst/>
          </a:prstGeom>
          <a:noFill/>
        </p:spPr>
        <p:txBody>
          <a:bodyPr wrap="square" rtlCol="0">
            <a:spAutoFit/>
          </a:bodyPr>
          <a:lstStyle/>
          <a:p>
            <a:pPr algn="ctr" defTabSz="457179"/>
            <a:r>
              <a:rPr lang="nl-NL" b="1">
                <a:solidFill>
                  <a:srgbClr val="49494D"/>
                </a:solidFill>
                <a:latin typeface="Verdana"/>
                <a:ea typeface="Zilla Slab Light" pitchFamily="2" charset="0"/>
                <a:cs typeface="Calibri" panose="020F0502020204030204" pitchFamily="34" charset="0"/>
              </a:rPr>
              <a:t>Vertrouwd </a:t>
            </a:r>
          </a:p>
        </p:txBody>
      </p:sp>
      <p:sp>
        <p:nvSpPr>
          <p:cNvPr id="14" name="Tekstvak 13">
            <a:extLst>
              <a:ext uri="{FF2B5EF4-FFF2-40B4-BE49-F238E27FC236}">
                <a16:creationId xmlns:a16="http://schemas.microsoft.com/office/drawing/2014/main" id="{7536EA01-50DB-3D0C-EF11-AA3ED01FD7EB}"/>
              </a:ext>
            </a:extLst>
          </p:cNvPr>
          <p:cNvSpPr txBox="1"/>
          <p:nvPr/>
        </p:nvSpPr>
        <p:spPr>
          <a:xfrm>
            <a:off x="7000384" y="4552218"/>
            <a:ext cx="4173730" cy="369332"/>
          </a:xfrm>
          <a:prstGeom prst="rect">
            <a:avLst/>
          </a:prstGeom>
          <a:noFill/>
        </p:spPr>
        <p:txBody>
          <a:bodyPr wrap="square" rtlCol="0">
            <a:spAutoFit/>
          </a:bodyPr>
          <a:lstStyle/>
          <a:p>
            <a:pPr algn="ctr" defTabSz="457179"/>
            <a:r>
              <a:rPr lang="nl-NL" b="1">
                <a:solidFill>
                  <a:srgbClr val="49494D"/>
                </a:solidFill>
                <a:latin typeface="Verdana"/>
                <a:ea typeface="Zilla Slab Light" pitchFamily="2" charset="0"/>
                <a:cs typeface="Calibri" panose="020F0502020204030204" pitchFamily="34" charset="0"/>
              </a:rPr>
              <a:t>Herhaald </a:t>
            </a:r>
          </a:p>
        </p:txBody>
      </p:sp>
      <p:sp>
        <p:nvSpPr>
          <p:cNvPr id="15" name="Tekstvak 14">
            <a:extLst>
              <a:ext uri="{FF2B5EF4-FFF2-40B4-BE49-F238E27FC236}">
                <a16:creationId xmlns:a16="http://schemas.microsoft.com/office/drawing/2014/main" id="{4F223663-6989-3FFB-0852-32E4EAC78127}"/>
              </a:ext>
            </a:extLst>
          </p:cNvPr>
          <p:cNvSpPr txBox="1"/>
          <p:nvPr/>
        </p:nvSpPr>
        <p:spPr>
          <a:xfrm>
            <a:off x="354721" y="2179630"/>
            <a:ext cx="3653511" cy="369332"/>
          </a:xfrm>
          <a:prstGeom prst="rect">
            <a:avLst/>
          </a:prstGeom>
          <a:noFill/>
        </p:spPr>
        <p:txBody>
          <a:bodyPr wrap="square" rtlCol="0">
            <a:spAutoFit/>
          </a:bodyPr>
          <a:lstStyle/>
          <a:p>
            <a:pPr algn="ctr" defTabSz="457179"/>
            <a:r>
              <a:rPr lang="nl-NL" b="1">
                <a:solidFill>
                  <a:srgbClr val="49494D"/>
                </a:solidFill>
                <a:latin typeface="Verdana"/>
                <a:ea typeface="Zilla Slab Light" pitchFamily="2" charset="0"/>
                <a:cs typeface="Calibri" panose="020F0502020204030204" pitchFamily="34" charset="0"/>
              </a:rPr>
              <a:t>Vluchtig</a:t>
            </a:r>
          </a:p>
        </p:txBody>
      </p:sp>
      <p:sp>
        <p:nvSpPr>
          <p:cNvPr id="16" name="Tekstvak 15">
            <a:extLst>
              <a:ext uri="{FF2B5EF4-FFF2-40B4-BE49-F238E27FC236}">
                <a16:creationId xmlns:a16="http://schemas.microsoft.com/office/drawing/2014/main" id="{C38E1EF9-8D72-537A-13B9-FCE2C2118004}"/>
              </a:ext>
            </a:extLst>
          </p:cNvPr>
          <p:cNvSpPr txBox="1"/>
          <p:nvPr/>
        </p:nvSpPr>
        <p:spPr>
          <a:xfrm>
            <a:off x="5280100" y="4771910"/>
            <a:ext cx="3072135" cy="369332"/>
          </a:xfrm>
          <a:prstGeom prst="rect">
            <a:avLst/>
          </a:prstGeom>
          <a:noFill/>
        </p:spPr>
        <p:txBody>
          <a:bodyPr wrap="square" rtlCol="0">
            <a:spAutoFit/>
          </a:bodyPr>
          <a:lstStyle/>
          <a:p>
            <a:pPr algn="ctr" defTabSz="457179"/>
            <a:r>
              <a:rPr lang="nl-NL" b="1">
                <a:solidFill>
                  <a:srgbClr val="49494D"/>
                </a:solidFill>
                <a:latin typeface="Verdana"/>
                <a:ea typeface="Zilla Slab Light" pitchFamily="2" charset="0"/>
                <a:cs typeface="Calibri" panose="020F0502020204030204" pitchFamily="34" charset="0"/>
              </a:rPr>
              <a:t>Routines</a:t>
            </a:r>
          </a:p>
        </p:txBody>
      </p:sp>
      <p:sp>
        <p:nvSpPr>
          <p:cNvPr id="2" name="Tekstvak 1">
            <a:extLst>
              <a:ext uri="{FF2B5EF4-FFF2-40B4-BE49-F238E27FC236}">
                <a16:creationId xmlns:a16="http://schemas.microsoft.com/office/drawing/2014/main" id="{41D14396-F360-D3C2-B9D4-3CBAB5900A18}"/>
              </a:ext>
            </a:extLst>
          </p:cNvPr>
          <p:cNvSpPr txBox="1"/>
          <p:nvPr/>
        </p:nvSpPr>
        <p:spPr>
          <a:xfrm>
            <a:off x="3918589" y="4340897"/>
            <a:ext cx="3941221" cy="369332"/>
          </a:xfrm>
          <a:prstGeom prst="rect">
            <a:avLst/>
          </a:prstGeom>
          <a:noFill/>
        </p:spPr>
        <p:txBody>
          <a:bodyPr wrap="square" rtlCol="0">
            <a:spAutoFit/>
          </a:bodyPr>
          <a:lstStyle/>
          <a:p>
            <a:pPr algn="ctr" defTabSz="457179"/>
            <a:r>
              <a:rPr lang="nl-NL" b="1">
                <a:solidFill>
                  <a:srgbClr val="49494D"/>
                </a:solidFill>
                <a:latin typeface="Verdana"/>
                <a:ea typeface="Zilla Slab Light" pitchFamily="2" charset="0"/>
                <a:cs typeface="Calibri" panose="020F0502020204030204" pitchFamily="34" charset="0"/>
              </a:rPr>
              <a:t>Ongedwongen</a:t>
            </a:r>
          </a:p>
        </p:txBody>
      </p:sp>
      <p:sp>
        <p:nvSpPr>
          <p:cNvPr id="3" name="Rechthoek: afgeronde hoeken 2">
            <a:extLst>
              <a:ext uri="{FF2B5EF4-FFF2-40B4-BE49-F238E27FC236}">
                <a16:creationId xmlns:a16="http://schemas.microsoft.com/office/drawing/2014/main" id="{490F2A4C-5E55-0651-FA11-2EB635DDC8AA}"/>
              </a:ext>
            </a:extLst>
          </p:cNvPr>
          <p:cNvSpPr/>
          <p:nvPr/>
        </p:nvSpPr>
        <p:spPr>
          <a:xfrm>
            <a:off x="5865459" y="3104014"/>
            <a:ext cx="2810427" cy="1068099"/>
          </a:xfrm>
          <a:prstGeom prst="roundRect">
            <a:avLst>
              <a:gd name="adj" fmla="val 26325"/>
            </a:avLst>
          </a:prstGeom>
          <a:solidFill>
            <a:schemeClr val="accent2">
              <a:alpha val="7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457179"/>
            <a:r>
              <a:rPr lang="nl-NL" sz="2400" b="1" spc="100" err="1">
                <a:solidFill>
                  <a:prstClr val="white"/>
                </a:solidFill>
                <a:latin typeface="Verdana"/>
                <a:ea typeface="Zilla Slab SemiBold" pitchFamily="2" charset="0"/>
                <a:cs typeface="Calibri" panose="020F0502020204030204" pitchFamily="34" charset="0"/>
              </a:rPr>
              <a:t>Amicaliteit</a:t>
            </a:r>
            <a:endParaRPr lang="nl-NL" sz="2400" b="1" spc="100">
              <a:solidFill>
                <a:prstClr val="white"/>
              </a:solidFill>
              <a:latin typeface="Verdana"/>
              <a:ea typeface="Zilla Slab SemiBold" pitchFamily="2" charset="0"/>
              <a:cs typeface="Calibri" panose="020F0502020204030204" pitchFamily="34" charset="0"/>
            </a:endParaRPr>
          </a:p>
        </p:txBody>
      </p:sp>
      <p:sp>
        <p:nvSpPr>
          <p:cNvPr id="6" name="Rechthoek: afgeronde hoeken 5">
            <a:extLst>
              <a:ext uri="{FF2B5EF4-FFF2-40B4-BE49-F238E27FC236}">
                <a16:creationId xmlns:a16="http://schemas.microsoft.com/office/drawing/2014/main" id="{47792ECD-859B-C454-248D-EE3A20F4C2FF}"/>
              </a:ext>
            </a:extLst>
          </p:cNvPr>
          <p:cNvSpPr/>
          <p:nvPr/>
        </p:nvSpPr>
        <p:spPr>
          <a:xfrm>
            <a:off x="8325846" y="3099134"/>
            <a:ext cx="2621060" cy="1068099"/>
          </a:xfrm>
          <a:prstGeom prst="roundRect">
            <a:avLst>
              <a:gd name="adj" fmla="val 27203"/>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457179"/>
            <a:r>
              <a:rPr lang="nl-NL" sz="2400" b="1" spc="100" err="1">
                <a:solidFill>
                  <a:prstClr val="white"/>
                </a:solidFill>
                <a:latin typeface="Verdana"/>
                <a:ea typeface="Zilla Slab SemiBold" pitchFamily="2" charset="0"/>
                <a:cs typeface="Calibri" panose="020F0502020204030204" pitchFamily="34" charset="0"/>
              </a:rPr>
              <a:t>Attentheid</a:t>
            </a:r>
            <a:endParaRPr lang="nl-NL" sz="2400" b="1" spc="100">
              <a:solidFill>
                <a:prstClr val="white"/>
              </a:solidFill>
              <a:latin typeface="Verdana"/>
              <a:ea typeface="Zilla Slab SemiBold" pitchFamily="2" charset="0"/>
              <a:cs typeface="Calibri" panose="020F0502020204030204" pitchFamily="34" charset="0"/>
            </a:endParaRPr>
          </a:p>
        </p:txBody>
      </p:sp>
      <p:sp>
        <p:nvSpPr>
          <p:cNvPr id="13" name="Tekstvak 12">
            <a:extLst>
              <a:ext uri="{FF2B5EF4-FFF2-40B4-BE49-F238E27FC236}">
                <a16:creationId xmlns:a16="http://schemas.microsoft.com/office/drawing/2014/main" id="{6B5542FB-EAF0-5805-2F0C-6B26F8AD63C7}"/>
              </a:ext>
            </a:extLst>
          </p:cNvPr>
          <p:cNvSpPr txBox="1"/>
          <p:nvPr/>
        </p:nvSpPr>
        <p:spPr>
          <a:xfrm>
            <a:off x="6284684" y="2456656"/>
            <a:ext cx="4173730" cy="369332"/>
          </a:xfrm>
          <a:prstGeom prst="rect">
            <a:avLst/>
          </a:prstGeom>
          <a:noFill/>
        </p:spPr>
        <p:txBody>
          <a:bodyPr wrap="square" rtlCol="0">
            <a:spAutoFit/>
          </a:bodyPr>
          <a:lstStyle/>
          <a:p>
            <a:pPr algn="ctr" defTabSz="457179"/>
            <a:r>
              <a:rPr lang="nl-NL" b="1">
                <a:solidFill>
                  <a:srgbClr val="49494D"/>
                </a:solidFill>
                <a:latin typeface="Verdana"/>
                <a:ea typeface="Zilla Slab Light" pitchFamily="2" charset="0"/>
                <a:cs typeface="Calibri" panose="020F0502020204030204" pitchFamily="34" charset="0"/>
              </a:rPr>
              <a:t>Vriendelijk</a:t>
            </a:r>
          </a:p>
        </p:txBody>
      </p:sp>
      <p:sp>
        <p:nvSpPr>
          <p:cNvPr id="17" name="Tekstvak 16">
            <a:extLst>
              <a:ext uri="{FF2B5EF4-FFF2-40B4-BE49-F238E27FC236}">
                <a16:creationId xmlns:a16="http://schemas.microsoft.com/office/drawing/2014/main" id="{B58EDD5E-17F4-25CC-134C-A1D4E9E8875F}"/>
              </a:ext>
            </a:extLst>
          </p:cNvPr>
          <p:cNvSpPr txBox="1"/>
          <p:nvPr/>
        </p:nvSpPr>
        <p:spPr>
          <a:xfrm>
            <a:off x="8030913" y="2051615"/>
            <a:ext cx="2942771" cy="369332"/>
          </a:xfrm>
          <a:prstGeom prst="rect">
            <a:avLst/>
          </a:prstGeom>
          <a:noFill/>
        </p:spPr>
        <p:txBody>
          <a:bodyPr wrap="square" rtlCol="0">
            <a:spAutoFit/>
          </a:bodyPr>
          <a:lstStyle/>
          <a:p>
            <a:pPr algn="ctr" defTabSz="457179"/>
            <a:r>
              <a:rPr lang="nl-NL" b="1">
                <a:solidFill>
                  <a:srgbClr val="49494D"/>
                </a:solidFill>
                <a:latin typeface="Verdana"/>
                <a:ea typeface="Zilla Slab Light" pitchFamily="2" charset="0"/>
                <a:cs typeface="Calibri" panose="020F0502020204030204" pitchFamily="34" charset="0"/>
              </a:rPr>
              <a:t>Bekend </a:t>
            </a:r>
          </a:p>
        </p:txBody>
      </p:sp>
      <p:sp>
        <p:nvSpPr>
          <p:cNvPr id="18" name="Tekstvak 17">
            <a:extLst>
              <a:ext uri="{FF2B5EF4-FFF2-40B4-BE49-F238E27FC236}">
                <a16:creationId xmlns:a16="http://schemas.microsoft.com/office/drawing/2014/main" id="{33EECB0E-0A36-1531-55C7-8032A7DCB454}"/>
              </a:ext>
            </a:extLst>
          </p:cNvPr>
          <p:cNvSpPr txBox="1"/>
          <p:nvPr/>
        </p:nvSpPr>
        <p:spPr>
          <a:xfrm>
            <a:off x="2360961" y="4968012"/>
            <a:ext cx="3941221" cy="369332"/>
          </a:xfrm>
          <a:prstGeom prst="rect">
            <a:avLst/>
          </a:prstGeom>
          <a:noFill/>
        </p:spPr>
        <p:txBody>
          <a:bodyPr wrap="square" rtlCol="0">
            <a:spAutoFit/>
          </a:bodyPr>
          <a:lstStyle/>
          <a:p>
            <a:pPr algn="ctr" defTabSz="457179"/>
            <a:r>
              <a:rPr lang="nl-NL" b="1" i="1" err="1">
                <a:solidFill>
                  <a:srgbClr val="49494D"/>
                </a:solidFill>
                <a:latin typeface="Verdana"/>
                <a:ea typeface="Zilla Slab Light" pitchFamily="2" charset="0"/>
                <a:cs typeface="Calibri" panose="020F0502020204030204" pitchFamily="34" charset="0"/>
              </a:rPr>
              <a:t>Nodding</a:t>
            </a:r>
            <a:r>
              <a:rPr lang="nl-NL" b="1" i="1">
                <a:solidFill>
                  <a:srgbClr val="49494D"/>
                </a:solidFill>
                <a:latin typeface="Verdana"/>
                <a:ea typeface="Zilla Slab Light" pitchFamily="2" charset="0"/>
                <a:cs typeface="Calibri" panose="020F0502020204030204" pitchFamily="34" charset="0"/>
              </a:rPr>
              <a:t> contact</a:t>
            </a:r>
          </a:p>
        </p:txBody>
      </p:sp>
      <p:sp>
        <p:nvSpPr>
          <p:cNvPr id="19" name="Tekstvak 18">
            <a:extLst>
              <a:ext uri="{FF2B5EF4-FFF2-40B4-BE49-F238E27FC236}">
                <a16:creationId xmlns:a16="http://schemas.microsoft.com/office/drawing/2014/main" id="{84013A8D-ABCE-F419-DC68-8B730479674D}"/>
              </a:ext>
            </a:extLst>
          </p:cNvPr>
          <p:cNvSpPr txBox="1"/>
          <p:nvPr/>
        </p:nvSpPr>
        <p:spPr>
          <a:xfrm>
            <a:off x="4197818" y="2595682"/>
            <a:ext cx="4173730" cy="369332"/>
          </a:xfrm>
          <a:prstGeom prst="rect">
            <a:avLst/>
          </a:prstGeom>
          <a:noFill/>
        </p:spPr>
        <p:txBody>
          <a:bodyPr wrap="square" rtlCol="0">
            <a:spAutoFit/>
          </a:bodyPr>
          <a:lstStyle/>
          <a:p>
            <a:pPr algn="ctr" defTabSz="457179"/>
            <a:r>
              <a:rPr lang="nl-NL" b="1">
                <a:solidFill>
                  <a:srgbClr val="49494D"/>
                </a:solidFill>
                <a:latin typeface="Verdana"/>
                <a:ea typeface="Zilla Slab Light" pitchFamily="2" charset="0"/>
                <a:cs typeface="Calibri" panose="020F0502020204030204" pitchFamily="34" charset="0"/>
              </a:rPr>
              <a:t>Spontaan</a:t>
            </a:r>
          </a:p>
        </p:txBody>
      </p:sp>
      <p:sp>
        <p:nvSpPr>
          <p:cNvPr id="20" name="Rechthoek: afgeronde hoeken 19">
            <a:extLst>
              <a:ext uri="{FF2B5EF4-FFF2-40B4-BE49-F238E27FC236}">
                <a16:creationId xmlns:a16="http://schemas.microsoft.com/office/drawing/2014/main" id="{4E1E299F-D200-2A61-694C-AF16288732C4}"/>
              </a:ext>
            </a:extLst>
          </p:cNvPr>
          <p:cNvSpPr/>
          <p:nvPr/>
        </p:nvSpPr>
        <p:spPr>
          <a:xfrm>
            <a:off x="668793" y="5681289"/>
            <a:ext cx="3873264" cy="487472"/>
          </a:xfrm>
          <a:prstGeom prst="roundRect">
            <a:avLst>
              <a:gd name="adj" fmla="val 3487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457179"/>
            <a:r>
              <a:rPr lang="nl-NL" b="1" spc="100">
                <a:solidFill>
                  <a:prstClr val="white"/>
                </a:solidFill>
                <a:latin typeface="Verdana"/>
                <a:ea typeface="Zilla Slab SemiBold" pitchFamily="2" charset="0"/>
                <a:cs typeface="Calibri" panose="020F0502020204030204" pitchFamily="34" charset="0"/>
              </a:rPr>
              <a:t>Anonimiteit</a:t>
            </a:r>
          </a:p>
        </p:txBody>
      </p:sp>
      <p:sp>
        <p:nvSpPr>
          <p:cNvPr id="21" name="Rechthoek: afgeronde hoeken 20">
            <a:extLst>
              <a:ext uri="{FF2B5EF4-FFF2-40B4-BE49-F238E27FC236}">
                <a16:creationId xmlns:a16="http://schemas.microsoft.com/office/drawing/2014/main" id="{3ACEBF74-C913-2E69-3F80-1A159B106066}"/>
              </a:ext>
            </a:extLst>
          </p:cNvPr>
          <p:cNvSpPr/>
          <p:nvPr/>
        </p:nvSpPr>
        <p:spPr>
          <a:xfrm>
            <a:off x="4217912" y="5684933"/>
            <a:ext cx="3831028" cy="487472"/>
          </a:xfrm>
          <a:prstGeom prst="roundRect">
            <a:avLst>
              <a:gd name="adj" fmla="val 41406"/>
            </a:avLst>
          </a:prstGeom>
          <a:solidFill>
            <a:schemeClr val="accent3">
              <a:alpha val="7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457179"/>
            <a:r>
              <a:rPr lang="nl-NL" b="1" spc="100" err="1">
                <a:solidFill>
                  <a:prstClr val="white"/>
                </a:solidFill>
                <a:latin typeface="Verdana"/>
                <a:ea typeface="Zilla Slab SemiBold" pitchFamily="2" charset="0"/>
                <a:cs typeface="Calibri" panose="020F0502020204030204" pitchFamily="34" charset="0"/>
              </a:rPr>
              <a:t>Convivialiteit</a:t>
            </a:r>
            <a:endParaRPr lang="nl-NL" b="1" spc="100">
              <a:solidFill>
                <a:prstClr val="white"/>
              </a:solidFill>
              <a:latin typeface="Verdana"/>
              <a:ea typeface="Zilla Slab SemiBold" pitchFamily="2" charset="0"/>
              <a:cs typeface="Calibri" panose="020F0502020204030204" pitchFamily="34" charset="0"/>
            </a:endParaRPr>
          </a:p>
        </p:txBody>
      </p:sp>
      <p:sp>
        <p:nvSpPr>
          <p:cNvPr id="4" name="Tekstvak 3">
            <a:extLst>
              <a:ext uri="{FF2B5EF4-FFF2-40B4-BE49-F238E27FC236}">
                <a16:creationId xmlns:a16="http://schemas.microsoft.com/office/drawing/2014/main" id="{8C7E573A-D06B-D03F-7576-20C1B7834BE4}"/>
              </a:ext>
            </a:extLst>
          </p:cNvPr>
          <p:cNvSpPr txBox="1"/>
          <p:nvPr/>
        </p:nvSpPr>
        <p:spPr>
          <a:xfrm>
            <a:off x="6705183" y="5116975"/>
            <a:ext cx="2914505" cy="369332"/>
          </a:xfrm>
          <a:prstGeom prst="rect">
            <a:avLst/>
          </a:prstGeom>
          <a:noFill/>
        </p:spPr>
        <p:txBody>
          <a:bodyPr wrap="square" rtlCol="0">
            <a:spAutoFit/>
          </a:bodyPr>
          <a:lstStyle/>
          <a:p>
            <a:pPr algn="ctr" defTabSz="457179"/>
            <a:r>
              <a:rPr lang="nl-NL" b="1">
                <a:solidFill>
                  <a:srgbClr val="49494D"/>
                </a:solidFill>
                <a:latin typeface="Verdana"/>
                <a:ea typeface="Zilla Slab Light" pitchFamily="2" charset="0"/>
                <a:cs typeface="Calibri" panose="020F0502020204030204" pitchFamily="34" charset="0"/>
              </a:rPr>
              <a:t>Leefpatronen </a:t>
            </a:r>
          </a:p>
        </p:txBody>
      </p:sp>
    </p:spTree>
    <p:extLst>
      <p:ext uri="{BB962C8B-B14F-4D97-AF65-F5344CB8AC3E}">
        <p14:creationId xmlns:p14="http://schemas.microsoft.com/office/powerpoint/2010/main" val="3366812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0"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4037F13D-8F6C-F693-7EAC-BC6D3B1F460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20050" y="1521159"/>
            <a:ext cx="3630227" cy="5156893"/>
          </a:xfrm>
          <a:prstGeom prst="rect">
            <a:avLst/>
          </a:prstGeom>
          <a:ln>
            <a:solidFill>
              <a:schemeClr val="bg1">
                <a:lumMod val="65000"/>
              </a:schemeClr>
            </a:solidFill>
          </a:ln>
          <a:effectLst>
            <a:outerShdw blurRad="50800" dist="38100" dir="2700000" algn="tl" rotWithShape="0">
              <a:prstClr val="black">
                <a:alpha val="40000"/>
              </a:prstClr>
            </a:outerShdw>
          </a:effectLst>
        </p:spPr>
      </p:pic>
      <p:sp>
        <p:nvSpPr>
          <p:cNvPr id="4" name="Titel 3">
            <a:extLst>
              <a:ext uri="{FF2B5EF4-FFF2-40B4-BE49-F238E27FC236}">
                <a16:creationId xmlns:a16="http://schemas.microsoft.com/office/drawing/2014/main" id="{2F365311-B51D-B3D9-71EC-F2622414CCD7}"/>
              </a:ext>
            </a:extLst>
          </p:cNvPr>
          <p:cNvSpPr>
            <a:spLocks noGrp="1"/>
          </p:cNvSpPr>
          <p:nvPr>
            <p:ph type="title"/>
          </p:nvPr>
        </p:nvSpPr>
        <p:spPr/>
        <p:txBody>
          <a:bodyPr>
            <a:normAutofit/>
          </a:bodyPr>
          <a:lstStyle/>
          <a:p>
            <a:r>
              <a:rPr lang="nl-NL"/>
              <a:t>KIS-onderzoek Samenleven in (super)diversiteit</a:t>
            </a:r>
          </a:p>
        </p:txBody>
      </p:sp>
      <p:pic>
        <p:nvPicPr>
          <p:cNvPr id="7" name="Afbeelding 6">
            <a:extLst>
              <a:ext uri="{FF2B5EF4-FFF2-40B4-BE49-F238E27FC236}">
                <a16:creationId xmlns:a16="http://schemas.microsoft.com/office/drawing/2014/main" id="{86264962-6530-C14B-7055-F9BCADB52AF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28875" y="1585542"/>
            <a:ext cx="5239015" cy="3686916"/>
          </a:xfrm>
          <a:prstGeom prst="rect">
            <a:avLst/>
          </a:prstGeom>
          <a:ln>
            <a:solidFill>
              <a:schemeClr val="bg1">
                <a:lumMod val="65000"/>
              </a:schemeClr>
            </a:solidFill>
          </a:ln>
          <a:effectLst>
            <a:outerShdw blurRad="50800" dist="38100" dir="2700000" algn="tl" rotWithShape="0">
              <a:prstClr val="black">
                <a:alpha val="40000"/>
              </a:prstClr>
            </a:outerShdw>
          </a:effectLst>
        </p:spPr>
      </p:pic>
      <p:pic>
        <p:nvPicPr>
          <p:cNvPr id="6" name="Afbeelding 5">
            <a:extLst>
              <a:ext uri="{FF2B5EF4-FFF2-40B4-BE49-F238E27FC236}">
                <a16:creationId xmlns:a16="http://schemas.microsoft.com/office/drawing/2014/main" id="{A96343E4-BDEE-6F25-AF92-B168B6B671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47827" y="2991136"/>
            <a:ext cx="5239015" cy="3686916"/>
          </a:xfrm>
          <a:prstGeom prst="rect">
            <a:avLst/>
          </a:prstGeom>
          <a:ln>
            <a:solidFill>
              <a:schemeClr val="bg1">
                <a:lumMod val="6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2756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6250812F-FE7A-A475-31A9-B96FA6365529}"/>
              </a:ext>
            </a:extLst>
          </p:cNvPr>
          <p:cNvSpPr>
            <a:spLocks noGrp="1"/>
          </p:cNvSpPr>
          <p:nvPr>
            <p:ph type="dt" sz="half" idx="10"/>
          </p:nvPr>
        </p:nvSpPr>
        <p:spPr>
          <a:xfrm>
            <a:off x="8229450" y="6356148"/>
            <a:ext cx="2844601" cy="365099"/>
          </a:xfrm>
        </p:spPr>
        <p:txBody>
          <a:bodyPr/>
          <a:lstStyle/>
          <a:p>
            <a:pPr defTabSz="457179"/>
            <a:fld id="{88C626B4-8290-F743-BF07-FF7577C78D6F}" type="datetime1">
              <a:rPr lang="en-US">
                <a:solidFill>
                  <a:srgbClr val="49494D">
                    <a:tint val="75000"/>
                  </a:srgbClr>
                </a:solidFill>
              </a:rPr>
              <a:pPr defTabSz="457179"/>
              <a:t>10/13/2026</a:t>
            </a:fld>
            <a:endParaRPr lang="nl-NL">
              <a:solidFill>
                <a:srgbClr val="49494D">
                  <a:tint val="75000"/>
                </a:srgbClr>
              </a:solidFill>
            </a:endParaRPr>
          </a:p>
        </p:txBody>
      </p:sp>
      <p:pic>
        <p:nvPicPr>
          <p:cNvPr id="6" name="Afbeelding 5">
            <a:extLst>
              <a:ext uri="{FF2B5EF4-FFF2-40B4-BE49-F238E27FC236}">
                <a16:creationId xmlns:a16="http://schemas.microsoft.com/office/drawing/2014/main" id="{AB9F21B7-1CC2-2D4B-438C-2150CC7D72A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4459346" y="1469468"/>
            <a:ext cx="3844794" cy="2631899"/>
          </a:xfrm>
          <a:prstGeom prst="rect">
            <a:avLst/>
          </a:prstGeom>
          <a:noFill/>
          <a:ln>
            <a:noFill/>
          </a:ln>
          <a:extLst>
            <a:ext uri="{53640926-AAD7-44D8-BBD7-CCE9431645EC}">
              <a14:shadowObscured xmlns:a14="http://schemas.microsoft.com/office/drawing/2010/main"/>
            </a:ext>
          </a:extLst>
        </p:spPr>
      </p:pic>
      <p:pic>
        <p:nvPicPr>
          <p:cNvPr id="7" name="Afbeelding 6" descr="Markt Katendrecht | Rotterdam.nl">
            <a:extLst>
              <a:ext uri="{FF2B5EF4-FFF2-40B4-BE49-F238E27FC236}">
                <a16:creationId xmlns:a16="http://schemas.microsoft.com/office/drawing/2014/main" id="{68FECD40-9C08-CEB3-372F-3BC41655942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a:off x="4724495" y="4171417"/>
            <a:ext cx="3579646" cy="2616124"/>
          </a:xfrm>
          <a:prstGeom prst="rect">
            <a:avLst/>
          </a:prstGeom>
          <a:noFill/>
          <a:ln>
            <a:noFill/>
          </a:ln>
        </p:spPr>
      </p:pic>
      <p:pic>
        <p:nvPicPr>
          <p:cNvPr id="9" name="Tijdelijke aanduiding voor inhoud 5" descr="Afbeelding met buiten, grond, gebouw&#10;&#10;Automatisch gegenereerde beschrijving">
            <a:extLst>
              <a:ext uri="{FF2B5EF4-FFF2-40B4-BE49-F238E27FC236}">
                <a16:creationId xmlns:a16="http://schemas.microsoft.com/office/drawing/2014/main" id="{356EFE7D-0EDC-10D0-2CC8-436B4131459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390862" y="1469468"/>
            <a:ext cx="3717446" cy="2641457"/>
          </a:xfrm>
          <a:prstGeom prst="rect">
            <a:avLst/>
          </a:prstGeom>
        </p:spPr>
      </p:pic>
      <p:pic>
        <p:nvPicPr>
          <p:cNvPr id="10" name="Picture 2" descr="De Bibliotheek Wagnerplein">
            <a:extLst>
              <a:ext uri="{FF2B5EF4-FFF2-40B4-BE49-F238E27FC236}">
                <a16:creationId xmlns:a16="http://schemas.microsoft.com/office/drawing/2014/main" id="{A4A7ED44-5D8D-0C4A-579C-94E164E237D5}"/>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89076" y="1469469"/>
            <a:ext cx="4297164" cy="2632644"/>
          </a:xfrm>
          <a:prstGeom prst="rect">
            <a:avLst/>
          </a:prstGeom>
          <a:noFill/>
          <a:extLst>
            <a:ext uri="{909E8E84-426E-40DD-AFC4-6F175D3DCCD1}">
              <a14:hiddenFill xmlns:a14="http://schemas.microsoft.com/office/drawing/2010/main">
                <a:solidFill>
                  <a:srgbClr val="FFFFFF"/>
                </a:solidFill>
              </a14:hiddenFill>
            </a:ext>
          </a:extLst>
        </p:spPr>
      </p:pic>
      <p:pic>
        <p:nvPicPr>
          <p:cNvPr id="11" name="Afbeelding 10">
            <a:extLst>
              <a:ext uri="{FF2B5EF4-FFF2-40B4-BE49-F238E27FC236}">
                <a16:creationId xmlns:a16="http://schemas.microsoft.com/office/drawing/2014/main" id="{F7026179-958E-FAEF-1904-7DB24C5CB48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9077" y="4171417"/>
            <a:ext cx="4567706" cy="2616124"/>
          </a:xfrm>
          <a:prstGeom prst="rect">
            <a:avLst/>
          </a:prstGeom>
        </p:spPr>
      </p:pic>
      <p:sp>
        <p:nvSpPr>
          <p:cNvPr id="2" name="Titel 4">
            <a:extLst>
              <a:ext uri="{FF2B5EF4-FFF2-40B4-BE49-F238E27FC236}">
                <a16:creationId xmlns:a16="http://schemas.microsoft.com/office/drawing/2014/main" id="{734A103B-75CF-913D-8C0A-A9B35518EEE6}"/>
              </a:ext>
            </a:extLst>
          </p:cNvPr>
          <p:cNvSpPr txBox="1">
            <a:spLocks/>
          </p:cNvSpPr>
          <p:nvPr/>
        </p:nvSpPr>
        <p:spPr>
          <a:xfrm>
            <a:off x="662990" y="426243"/>
            <a:ext cx="10919024" cy="841374"/>
          </a:xfrm>
          <a:prstGeom prst="rect">
            <a:avLst/>
          </a:prstGeom>
        </p:spPr>
        <p:txBody>
          <a:bodyPr>
            <a:normAutofit/>
          </a:bodyPr>
          <a:lstStyle>
            <a:lvl1pPr algn="l" defTabSz="457200" rtl="0" eaLnBrk="1" latinLnBrk="0" hangingPunct="1">
              <a:spcBef>
                <a:spcPct val="0"/>
              </a:spcBef>
              <a:buNone/>
              <a:defRPr sz="2800" b="0" i="0" kern="1200">
                <a:solidFill>
                  <a:schemeClr val="bg1"/>
                </a:solidFill>
                <a:latin typeface="Verdana"/>
                <a:ea typeface="+mj-ea"/>
                <a:cs typeface="Verdana"/>
              </a:defRPr>
            </a:lvl1pPr>
          </a:lstStyle>
          <a:p>
            <a:pPr defTabSz="457179"/>
            <a:r>
              <a:rPr lang="nl-NL" sz="2600">
                <a:solidFill>
                  <a:prstClr val="white"/>
                </a:solidFill>
                <a:ea typeface="Zilla Slab" pitchFamily="2" charset="0"/>
                <a:cs typeface="Calibri" panose="020F0502020204030204" pitchFamily="34" charset="0"/>
              </a:rPr>
              <a:t>Vanzelfsprekende ontmoetingsplekken in vijf steden</a:t>
            </a:r>
          </a:p>
        </p:txBody>
      </p:sp>
      <p:sp>
        <p:nvSpPr>
          <p:cNvPr id="4" name="Tekstvak 3">
            <a:extLst>
              <a:ext uri="{FF2B5EF4-FFF2-40B4-BE49-F238E27FC236}">
                <a16:creationId xmlns:a16="http://schemas.microsoft.com/office/drawing/2014/main" id="{5E4B4B1E-D997-5A5F-1CFC-5D10317E39CF}"/>
              </a:ext>
            </a:extLst>
          </p:cNvPr>
          <p:cNvSpPr txBox="1"/>
          <p:nvPr/>
        </p:nvSpPr>
        <p:spPr>
          <a:xfrm>
            <a:off x="89076" y="3772394"/>
            <a:ext cx="3036901" cy="338554"/>
          </a:xfrm>
          <a:prstGeom prst="rect">
            <a:avLst/>
          </a:prstGeom>
          <a:noFill/>
        </p:spPr>
        <p:txBody>
          <a:bodyPr wrap="square" rtlCol="0">
            <a:spAutoFit/>
          </a:bodyPr>
          <a:lstStyle/>
          <a:p>
            <a:pPr defTabSz="457179"/>
            <a:r>
              <a:rPr lang="nl-NL" sz="1600" b="1">
                <a:solidFill>
                  <a:prstClr val="white"/>
                </a:solidFill>
                <a:latin typeface="Verdana"/>
              </a:rPr>
              <a:t>Verhalenhuis, Tilburg</a:t>
            </a:r>
          </a:p>
        </p:txBody>
      </p:sp>
      <p:sp>
        <p:nvSpPr>
          <p:cNvPr id="5" name="Tekstvak 4">
            <a:extLst>
              <a:ext uri="{FF2B5EF4-FFF2-40B4-BE49-F238E27FC236}">
                <a16:creationId xmlns:a16="http://schemas.microsoft.com/office/drawing/2014/main" id="{D4F78EAF-0725-145B-66AF-2142930DAA66}"/>
              </a:ext>
            </a:extLst>
          </p:cNvPr>
          <p:cNvSpPr txBox="1"/>
          <p:nvPr/>
        </p:nvSpPr>
        <p:spPr>
          <a:xfrm>
            <a:off x="9405387" y="3776014"/>
            <a:ext cx="3036901" cy="338554"/>
          </a:xfrm>
          <a:prstGeom prst="rect">
            <a:avLst/>
          </a:prstGeom>
          <a:noFill/>
        </p:spPr>
        <p:txBody>
          <a:bodyPr wrap="square" rtlCol="0">
            <a:spAutoFit/>
          </a:bodyPr>
          <a:lstStyle/>
          <a:p>
            <a:pPr defTabSz="457179"/>
            <a:r>
              <a:rPr lang="nl-NL" sz="1600" b="1">
                <a:solidFill>
                  <a:prstClr val="white"/>
                </a:solidFill>
                <a:latin typeface="Verdana"/>
              </a:rPr>
              <a:t>Krachtstation, Utrecht</a:t>
            </a:r>
          </a:p>
        </p:txBody>
      </p:sp>
      <p:sp>
        <p:nvSpPr>
          <p:cNvPr id="13" name="Tekstvak 12">
            <a:extLst>
              <a:ext uri="{FF2B5EF4-FFF2-40B4-BE49-F238E27FC236}">
                <a16:creationId xmlns:a16="http://schemas.microsoft.com/office/drawing/2014/main" id="{BB825F9F-D8D0-476A-84E0-08D571B1C829}"/>
              </a:ext>
            </a:extLst>
          </p:cNvPr>
          <p:cNvSpPr txBox="1"/>
          <p:nvPr/>
        </p:nvSpPr>
        <p:spPr>
          <a:xfrm>
            <a:off x="4499723" y="3762837"/>
            <a:ext cx="3804417" cy="338554"/>
          </a:xfrm>
          <a:prstGeom prst="rect">
            <a:avLst/>
          </a:prstGeom>
          <a:noFill/>
        </p:spPr>
        <p:txBody>
          <a:bodyPr wrap="square" rtlCol="0">
            <a:spAutoFit/>
          </a:bodyPr>
          <a:lstStyle/>
          <a:p>
            <a:pPr algn="r" defTabSz="457179"/>
            <a:r>
              <a:rPr lang="nl-NL" sz="1600" b="1">
                <a:solidFill>
                  <a:prstClr val="white"/>
                </a:solidFill>
                <a:latin typeface="Verdana"/>
              </a:rPr>
              <a:t>Cromvlietpark, Den Haag</a:t>
            </a:r>
          </a:p>
        </p:txBody>
      </p:sp>
      <p:sp>
        <p:nvSpPr>
          <p:cNvPr id="14" name="Tekstvak 13">
            <a:extLst>
              <a:ext uri="{FF2B5EF4-FFF2-40B4-BE49-F238E27FC236}">
                <a16:creationId xmlns:a16="http://schemas.microsoft.com/office/drawing/2014/main" id="{6EC8EA99-8D7A-8F97-3EE9-26447344279F}"/>
              </a:ext>
            </a:extLst>
          </p:cNvPr>
          <p:cNvSpPr txBox="1"/>
          <p:nvPr/>
        </p:nvSpPr>
        <p:spPr>
          <a:xfrm>
            <a:off x="125365" y="6431387"/>
            <a:ext cx="3810546" cy="338554"/>
          </a:xfrm>
          <a:prstGeom prst="rect">
            <a:avLst/>
          </a:prstGeom>
          <a:noFill/>
        </p:spPr>
        <p:txBody>
          <a:bodyPr wrap="square" rtlCol="0">
            <a:spAutoFit/>
          </a:bodyPr>
          <a:lstStyle/>
          <a:p>
            <a:pPr defTabSz="457179"/>
            <a:r>
              <a:rPr lang="nl-NL" sz="1600" b="1">
                <a:solidFill>
                  <a:prstClr val="white"/>
                </a:solidFill>
                <a:latin typeface="Verdana"/>
              </a:rPr>
              <a:t>De Nieuwe Bibliotheek, Almere</a:t>
            </a:r>
          </a:p>
        </p:txBody>
      </p:sp>
      <p:sp>
        <p:nvSpPr>
          <p:cNvPr id="15" name="Tekstvak 14">
            <a:extLst>
              <a:ext uri="{FF2B5EF4-FFF2-40B4-BE49-F238E27FC236}">
                <a16:creationId xmlns:a16="http://schemas.microsoft.com/office/drawing/2014/main" id="{7E693F59-4DF3-4464-D07D-225D62BA87E4}"/>
              </a:ext>
            </a:extLst>
          </p:cNvPr>
          <p:cNvSpPr txBox="1"/>
          <p:nvPr/>
        </p:nvSpPr>
        <p:spPr>
          <a:xfrm>
            <a:off x="4147439" y="6436181"/>
            <a:ext cx="3175900" cy="338554"/>
          </a:xfrm>
          <a:prstGeom prst="rect">
            <a:avLst/>
          </a:prstGeom>
          <a:noFill/>
        </p:spPr>
        <p:txBody>
          <a:bodyPr wrap="square" rtlCol="0">
            <a:spAutoFit/>
          </a:bodyPr>
          <a:lstStyle/>
          <a:p>
            <a:pPr algn="r" defTabSz="457179"/>
            <a:r>
              <a:rPr lang="nl-NL" sz="1600" b="1">
                <a:solidFill>
                  <a:prstClr val="white"/>
                </a:solidFill>
                <a:latin typeface="Verdana"/>
              </a:rPr>
              <a:t>Markten,  Rotterdam</a:t>
            </a:r>
          </a:p>
        </p:txBody>
      </p:sp>
      <p:pic>
        <p:nvPicPr>
          <p:cNvPr id="8" name="Afbeelding 7">
            <a:extLst>
              <a:ext uri="{FF2B5EF4-FFF2-40B4-BE49-F238E27FC236}">
                <a16:creationId xmlns:a16="http://schemas.microsoft.com/office/drawing/2014/main" id="{01DD8B66-C135-C134-2803-CC3AECBD7F0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391112" y="4171417"/>
            <a:ext cx="3717446" cy="2616124"/>
          </a:xfrm>
          <a:prstGeom prst="rect">
            <a:avLst/>
          </a:prstGeom>
          <a:ln>
            <a:solidFill>
              <a:schemeClr val="tx1">
                <a:lumMod val="60000"/>
                <a:lumOff val="40000"/>
              </a:schemeClr>
            </a:solidFill>
          </a:ln>
        </p:spPr>
      </p:pic>
    </p:spTree>
    <p:extLst>
      <p:ext uri="{BB962C8B-B14F-4D97-AF65-F5344CB8AC3E}">
        <p14:creationId xmlns:p14="http://schemas.microsoft.com/office/powerpoint/2010/main" val="697194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5CA653-7938-201C-EDEE-72B2D8C4890C}"/>
              </a:ext>
            </a:extLst>
          </p:cNvPr>
          <p:cNvSpPr>
            <a:spLocks noGrp="1"/>
          </p:cNvSpPr>
          <p:nvPr>
            <p:ph type="title"/>
          </p:nvPr>
        </p:nvSpPr>
        <p:spPr/>
        <p:txBody>
          <a:bodyPr>
            <a:normAutofit/>
          </a:bodyPr>
          <a:lstStyle/>
          <a:p>
            <a:r>
              <a:rPr lang="nl-NL"/>
              <a:t>Conclusies</a:t>
            </a:r>
          </a:p>
        </p:txBody>
      </p:sp>
      <p:sp>
        <p:nvSpPr>
          <p:cNvPr id="4" name="Tijdelijke aanduiding voor inhoud 3">
            <a:extLst>
              <a:ext uri="{FF2B5EF4-FFF2-40B4-BE49-F238E27FC236}">
                <a16:creationId xmlns:a16="http://schemas.microsoft.com/office/drawing/2014/main" id="{D8EA0066-BF22-FFC7-F301-227FFEF2DCE7}"/>
              </a:ext>
            </a:extLst>
          </p:cNvPr>
          <p:cNvSpPr>
            <a:spLocks noGrp="1"/>
          </p:cNvSpPr>
          <p:nvPr>
            <p:ph idx="1"/>
          </p:nvPr>
        </p:nvSpPr>
        <p:spPr>
          <a:xfrm>
            <a:off x="549518" y="1916939"/>
            <a:ext cx="6338515" cy="3988107"/>
          </a:xfrm>
        </p:spPr>
        <p:txBody>
          <a:bodyPr>
            <a:noAutofit/>
          </a:bodyPr>
          <a:lstStyle/>
          <a:p>
            <a:pPr>
              <a:spcBef>
                <a:spcPts val="0"/>
              </a:spcBef>
              <a:spcAft>
                <a:spcPts val="2400"/>
              </a:spcAft>
            </a:pPr>
            <a:r>
              <a:rPr lang="nl-NL" sz="1800"/>
              <a:t>Vanzelfsprekende ontmoetingsplekken zijn cruciaal om vertrouwdheid en thuisgevoel te bevorderen</a:t>
            </a:r>
          </a:p>
          <a:p>
            <a:pPr>
              <a:spcBef>
                <a:spcPts val="0"/>
              </a:spcBef>
              <a:spcAft>
                <a:spcPts val="2400"/>
              </a:spcAft>
            </a:pPr>
            <a:r>
              <a:rPr lang="nl-NL" sz="1800" i="1"/>
              <a:t>Herkend</a:t>
            </a:r>
            <a:r>
              <a:rPr lang="nl-NL" sz="1800"/>
              <a:t> maakt bemind, maar niet vanzelf</a:t>
            </a:r>
          </a:p>
          <a:p>
            <a:pPr>
              <a:spcBef>
                <a:spcPts val="0"/>
              </a:spcBef>
              <a:spcAft>
                <a:spcPts val="2400"/>
              </a:spcAft>
            </a:pPr>
            <a:r>
              <a:rPr lang="nl-NL" sz="1800"/>
              <a:t>Normalisering van diversiteit: geworteld gevoel van vertrouwdheid en </a:t>
            </a:r>
            <a:r>
              <a:rPr lang="nl-NL" sz="1800" i="1"/>
              <a:t>sense of </a:t>
            </a:r>
            <a:r>
              <a:rPr lang="nl-NL" sz="1800" i="1" err="1"/>
              <a:t>belonging</a:t>
            </a:r>
            <a:endParaRPr lang="nl-NL" sz="1800" i="1"/>
          </a:p>
          <a:p>
            <a:pPr>
              <a:spcBef>
                <a:spcPts val="0"/>
              </a:spcBef>
              <a:spcAft>
                <a:spcPts val="2400"/>
              </a:spcAft>
            </a:pPr>
            <a:r>
              <a:rPr lang="nl-NL" sz="1800"/>
              <a:t>Sturen op ontmoeting en sociale kwaliteit vereist samenwerking tussen fysiek en sociaal domein</a:t>
            </a:r>
          </a:p>
        </p:txBody>
      </p:sp>
      <p:pic>
        <p:nvPicPr>
          <p:cNvPr id="8" name="Afbeelding 7" descr="Afbeelding met tekst, schermopname, ontwerp, grafische vormgeving&#10;&#10;Automatisch gegenereerde beschrijving">
            <a:extLst>
              <a:ext uri="{FF2B5EF4-FFF2-40B4-BE49-F238E27FC236}">
                <a16:creationId xmlns:a16="http://schemas.microsoft.com/office/drawing/2014/main" id="{185F0565-E5D1-6B3A-BF07-7297D7F2D1F9}"/>
              </a:ext>
            </a:extLst>
          </p:cNvPr>
          <p:cNvPicPr>
            <a:picLocks noChangeAspect="1"/>
          </p:cNvPicPr>
          <p:nvPr/>
        </p:nvPicPr>
        <p:blipFill>
          <a:blip r:embed="rId2" cstate="screen">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a:ext>
            </a:extLst>
          </a:blip>
          <a:stretch>
            <a:fillRect/>
          </a:stretch>
        </p:blipFill>
        <p:spPr>
          <a:xfrm>
            <a:off x="7932644" y="1788740"/>
            <a:ext cx="2075672" cy="3187724"/>
          </a:xfrm>
          <a:prstGeom prst="rect">
            <a:avLst/>
          </a:prstGeom>
          <a:ln>
            <a:solidFill>
              <a:schemeClr val="bg1">
                <a:lumMod val="65000"/>
              </a:schemeClr>
            </a:solidFill>
          </a:ln>
        </p:spPr>
      </p:pic>
      <p:pic>
        <p:nvPicPr>
          <p:cNvPr id="7" name="Afbeelding 6" descr="Afbeelding met tekst&#10;&#10;Automatisch gegenereerde beschrijving">
            <a:extLst>
              <a:ext uri="{FF2B5EF4-FFF2-40B4-BE49-F238E27FC236}">
                <a16:creationId xmlns:a16="http://schemas.microsoft.com/office/drawing/2014/main" id="{B40F394F-E2D8-2918-9B84-FDB8D169D4FC}"/>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a:ext>
            </a:extLst>
          </a:blip>
          <a:srcRect/>
          <a:stretch/>
        </p:blipFill>
        <p:spPr>
          <a:xfrm>
            <a:off x="9754789" y="2080868"/>
            <a:ext cx="1989142" cy="3081955"/>
          </a:xfrm>
          <a:prstGeom prst="rect">
            <a:avLst/>
          </a:prstGeom>
          <a:ln>
            <a:solidFill>
              <a:schemeClr val="bg1">
                <a:lumMod val="65000"/>
              </a:schemeClr>
            </a:solidFill>
          </a:ln>
        </p:spPr>
      </p:pic>
      <p:pic>
        <p:nvPicPr>
          <p:cNvPr id="3" name="Afbeelding 2">
            <a:extLst>
              <a:ext uri="{FF2B5EF4-FFF2-40B4-BE49-F238E27FC236}">
                <a16:creationId xmlns:a16="http://schemas.microsoft.com/office/drawing/2014/main" id="{D0959FEF-AFD0-6550-C748-1F661C513DCE}"/>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543669" y="3224718"/>
            <a:ext cx="1911283" cy="2777042"/>
          </a:xfrm>
          <a:prstGeom prst="rect">
            <a:avLst/>
          </a:prstGeom>
          <a:ln>
            <a:solidFill>
              <a:schemeClr val="bg1">
                <a:lumMod val="65000"/>
              </a:schemeClr>
            </a:solidFill>
          </a:ln>
        </p:spPr>
      </p:pic>
      <p:pic>
        <p:nvPicPr>
          <p:cNvPr id="10" name="Afbeelding 9" descr="Afbeelding met tekst, Lettertype, boek, poster&#10;&#10;Automatisch gegenereerde beschrijving">
            <a:extLst>
              <a:ext uri="{FF2B5EF4-FFF2-40B4-BE49-F238E27FC236}">
                <a16:creationId xmlns:a16="http://schemas.microsoft.com/office/drawing/2014/main" id="{3CBBAA30-131A-F0BB-F55B-AEB50D669DC8}"/>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8328616" y="3818731"/>
            <a:ext cx="1871912" cy="2683044"/>
          </a:xfrm>
          <a:prstGeom prst="rect">
            <a:avLst/>
          </a:prstGeom>
          <a:ln>
            <a:solidFill>
              <a:schemeClr val="bg1">
                <a:lumMod val="65000"/>
              </a:schemeClr>
            </a:solidFill>
          </a:ln>
        </p:spPr>
      </p:pic>
    </p:spTree>
    <p:extLst>
      <p:ext uri="{BB962C8B-B14F-4D97-AF65-F5344CB8AC3E}">
        <p14:creationId xmlns:p14="http://schemas.microsoft.com/office/powerpoint/2010/main" val="3420624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7BB98C38-FE23-57AB-E236-FE428853B3AD}"/>
              </a:ext>
            </a:extLst>
          </p:cNvPr>
          <p:cNvSpPr>
            <a:spLocks noGrp="1"/>
          </p:cNvSpPr>
          <p:nvPr>
            <p:ph idx="1"/>
          </p:nvPr>
        </p:nvSpPr>
        <p:spPr>
          <a:xfrm>
            <a:off x="609985" y="1772933"/>
            <a:ext cx="7286089" cy="4322880"/>
          </a:xfrm>
        </p:spPr>
        <p:txBody>
          <a:bodyPr>
            <a:noAutofit/>
          </a:bodyPr>
          <a:lstStyle/>
          <a:p>
            <a:pPr>
              <a:lnSpc>
                <a:spcPct val="113000"/>
              </a:lnSpc>
              <a:spcAft>
                <a:spcPts val="1200"/>
              </a:spcAft>
            </a:pPr>
            <a:r>
              <a:rPr lang="nl-NL" sz="1800" b="1"/>
              <a:t>Multifunctionaliteit</a:t>
            </a:r>
            <a:r>
              <a:rPr lang="nl-NL" sz="1800"/>
              <a:t>: breng functies en activiteiten voor uiteenlopende groepen samen</a:t>
            </a:r>
          </a:p>
          <a:p>
            <a:pPr>
              <a:lnSpc>
                <a:spcPct val="113000"/>
              </a:lnSpc>
              <a:spcAft>
                <a:spcPts val="1200"/>
              </a:spcAft>
            </a:pPr>
            <a:r>
              <a:rPr lang="nl-NL" sz="1800" b="1"/>
              <a:t>Uitnodigend</a:t>
            </a:r>
            <a:r>
              <a:rPr lang="nl-NL" sz="1800"/>
              <a:t>:</a:t>
            </a:r>
            <a:r>
              <a:rPr lang="nl-NL" sz="1800" b="1"/>
              <a:t> </a:t>
            </a:r>
            <a:r>
              <a:rPr lang="nl-NL" sz="1800"/>
              <a:t>zorg dat ontmoetingsplekken uitnodigen tot verblijf en aansluiten bij de behoeften van gebruikers</a:t>
            </a:r>
          </a:p>
          <a:p>
            <a:pPr>
              <a:lnSpc>
                <a:spcPct val="113000"/>
              </a:lnSpc>
              <a:spcAft>
                <a:spcPts val="1200"/>
              </a:spcAft>
            </a:pPr>
            <a:r>
              <a:rPr lang="nl-NL" sz="1800" b="1"/>
              <a:t>Levendig</a:t>
            </a:r>
            <a:r>
              <a:rPr lang="nl-NL" sz="1800"/>
              <a:t>:</a:t>
            </a:r>
            <a:r>
              <a:rPr lang="nl-NL" sz="1800" b="1"/>
              <a:t> </a:t>
            </a:r>
            <a:r>
              <a:rPr lang="nl-NL" sz="1800"/>
              <a:t>programmeer activiteiten voor een breed publiek en verbind de doorstroom- en de verblijfsfunctie</a:t>
            </a:r>
          </a:p>
          <a:p>
            <a:pPr>
              <a:lnSpc>
                <a:spcPct val="113000"/>
              </a:lnSpc>
              <a:spcAft>
                <a:spcPts val="1200"/>
              </a:spcAft>
            </a:pPr>
            <a:r>
              <a:rPr lang="nl-NL" sz="1800"/>
              <a:t>Bied ruimte voor </a:t>
            </a:r>
            <a:r>
              <a:rPr lang="nl-NL" sz="1800" b="1"/>
              <a:t>anonimiteit en intimiteit</a:t>
            </a:r>
            <a:r>
              <a:rPr lang="nl-NL" sz="1800"/>
              <a:t>: een passende balans tussen afstand en nabijheid</a:t>
            </a:r>
          </a:p>
          <a:p>
            <a:pPr>
              <a:lnSpc>
                <a:spcPct val="113000"/>
              </a:lnSpc>
              <a:spcAft>
                <a:spcPts val="1200"/>
              </a:spcAft>
            </a:pPr>
            <a:r>
              <a:rPr lang="nl-NL" sz="1800" b="1"/>
              <a:t>Sociale regie</a:t>
            </a:r>
            <a:r>
              <a:rPr lang="nl-NL" sz="1800"/>
              <a:t> door professionals en vrijwilligers</a:t>
            </a:r>
          </a:p>
        </p:txBody>
      </p:sp>
      <p:sp>
        <p:nvSpPr>
          <p:cNvPr id="5" name="Titel 4">
            <a:extLst>
              <a:ext uri="{FF2B5EF4-FFF2-40B4-BE49-F238E27FC236}">
                <a16:creationId xmlns:a16="http://schemas.microsoft.com/office/drawing/2014/main" id="{EC389F6A-A7DF-CC4D-1F5A-3347E40A3A14}"/>
              </a:ext>
            </a:extLst>
          </p:cNvPr>
          <p:cNvSpPr>
            <a:spLocks noGrp="1"/>
          </p:cNvSpPr>
          <p:nvPr>
            <p:ph type="title"/>
          </p:nvPr>
        </p:nvSpPr>
        <p:spPr>
          <a:xfrm>
            <a:off x="609985" y="152630"/>
            <a:ext cx="10972030" cy="1068099"/>
          </a:xfrm>
        </p:spPr>
        <p:txBody>
          <a:bodyPr>
            <a:normAutofit/>
          </a:bodyPr>
          <a:lstStyle/>
          <a:p>
            <a:r>
              <a:rPr lang="nl-NL"/>
              <a:t>Werkzame elementen</a:t>
            </a:r>
          </a:p>
        </p:txBody>
      </p:sp>
      <p:pic>
        <p:nvPicPr>
          <p:cNvPr id="6" name="Afbeelding 5" descr="Afbeelding met binnen&#10;&#10;Automatisch gegenereerde beschrijving">
            <a:extLst>
              <a:ext uri="{FF2B5EF4-FFF2-40B4-BE49-F238E27FC236}">
                <a16:creationId xmlns:a16="http://schemas.microsoft.com/office/drawing/2014/main" id="{C263B6B5-AE08-CD62-95AE-E41D2D03233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rot="5400000">
            <a:off x="9130261" y="876512"/>
            <a:ext cx="2159049" cy="3578257"/>
          </a:xfrm>
          <a:prstGeom prst="rect">
            <a:avLst/>
          </a:prstGeom>
          <a:ln>
            <a:noFill/>
          </a:ln>
          <a:extLst>
            <a:ext uri="{53640926-AAD7-44D8-BBD7-CCE9431645EC}">
              <a14:shadowObscured xmlns:a14="http://schemas.microsoft.com/office/drawing/2010/main"/>
            </a:ext>
          </a:extLst>
        </p:spPr>
      </p:pic>
      <p:pic>
        <p:nvPicPr>
          <p:cNvPr id="7" name="Afbeelding 6" descr="Afbeelding met tekst, plank, kantoor, rommelig&#10;&#10;Automatisch gegenereerde beschrijving">
            <a:extLst>
              <a:ext uri="{FF2B5EF4-FFF2-40B4-BE49-F238E27FC236}">
                <a16:creationId xmlns:a16="http://schemas.microsoft.com/office/drawing/2014/main" id="{163D58B0-CF7D-01C6-FAB6-AAEE314B6A6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8420657" y="3803286"/>
            <a:ext cx="3578257" cy="2475248"/>
          </a:xfrm>
          <a:prstGeom prst="rect">
            <a:avLst/>
          </a:prstGeom>
          <a:noFill/>
          <a:ln>
            <a:noFill/>
          </a:ln>
        </p:spPr>
      </p:pic>
    </p:spTree>
    <p:extLst>
      <p:ext uri="{BB962C8B-B14F-4D97-AF65-F5344CB8AC3E}">
        <p14:creationId xmlns:p14="http://schemas.microsoft.com/office/powerpoint/2010/main" val="968913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inhoud 6">
            <a:extLst>
              <a:ext uri="{FF2B5EF4-FFF2-40B4-BE49-F238E27FC236}">
                <a16:creationId xmlns:a16="http://schemas.microsoft.com/office/drawing/2014/main" id="{B599FAFD-B123-86B9-AD25-21FC11E285C6}"/>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b="-99"/>
          <a:stretch>
            <a:fillRect/>
          </a:stretch>
        </p:blipFill>
        <p:spPr>
          <a:xfrm>
            <a:off x="8544101" y="1522512"/>
            <a:ext cx="3456141" cy="5177741"/>
          </a:xfrm>
          <a:prstGeom prst="rect">
            <a:avLst/>
          </a:prstGeom>
        </p:spPr>
      </p:pic>
      <p:sp>
        <p:nvSpPr>
          <p:cNvPr id="5" name="Titel 4">
            <a:extLst>
              <a:ext uri="{FF2B5EF4-FFF2-40B4-BE49-F238E27FC236}">
                <a16:creationId xmlns:a16="http://schemas.microsoft.com/office/drawing/2014/main" id="{FD29C17E-1D31-9483-40F3-48BF725F249F}"/>
              </a:ext>
            </a:extLst>
          </p:cNvPr>
          <p:cNvSpPr>
            <a:spLocks noGrp="1"/>
          </p:cNvSpPr>
          <p:nvPr>
            <p:ph type="title"/>
          </p:nvPr>
        </p:nvSpPr>
        <p:spPr/>
        <p:txBody>
          <a:bodyPr/>
          <a:lstStyle/>
          <a:p>
            <a:r>
              <a:rPr lang="nl-NL"/>
              <a:t>Groninger Forum</a:t>
            </a:r>
          </a:p>
        </p:txBody>
      </p:sp>
      <p:pic>
        <p:nvPicPr>
          <p:cNvPr id="9" name="Afbeelding 8">
            <a:extLst>
              <a:ext uri="{FF2B5EF4-FFF2-40B4-BE49-F238E27FC236}">
                <a16:creationId xmlns:a16="http://schemas.microsoft.com/office/drawing/2014/main" id="{6D8D8CDA-EFCA-8510-73BC-2A09B6AE67D2}"/>
              </a:ext>
            </a:extLst>
          </p:cNvPr>
          <p:cNvPicPr>
            <a:picLocks noChangeAspect="1"/>
          </p:cNvPicPr>
          <p:nvPr/>
        </p:nvPicPr>
        <p:blipFill>
          <a:blip r:embed="rId3" cstate="screen">
            <a:extLst>
              <a:ext uri="{28A0092B-C50C-407E-A947-70E740481C1C}">
                <a14:useLocalDpi xmlns:a14="http://schemas.microsoft.com/office/drawing/2010/main"/>
              </a:ext>
            </a:extLst>
          </a:blip>
          <a:srcRect l="-214"/>
          <a:stretch>
            <a:fillRect/>
          </a:stretch>
        </p:blipFill>
        <p:spPr>
          <a:xfrm>
            <a:off x="3404229" y="4044586"/>
            <a:ext cx="5065478" cy="2655667"/>
          </a:xfrm>
          <a:prstGeom prst="rect">
            <a:avLst/>
          </a:prstGeom>
        </p:spPr>
      </p:pic>
      <p:pic>
        <p:nvPicPr>
          <p:cNvPr id="13" name="Afbeelding 12">
            <a:extLst>
              <a:ext uri="{FF2B5EF4-FFF2-40B4-BE49-F238E27FC236}">
                <a16:creationId xmlns:a16="http://schemas.microsoft.com/office/drawing/2014/main" id="{11B26296-47BC-873C-1EB7-9BE3531BA708}"/>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404230" y="1527630"/>
            <a:ext cx="5054657" cy="2448100"/>
          </a:xfrm>
          <a:prstGeom prst="rect">
            <a:avLst/>
          </a:prstGeom>
        </p:spPr>
      </p:pic>
      <p:pic>
        <p:nvPicPr>
          <p:cNvPr id="16" name="Afbeelding 15">
            <a:extLst>
              <a:ext uri="{FF2B5EF4-FFF2-40B4-BE49-F238E27FC236}">
                <a16:creationId xmlns:a16="http://schemas.microsoft.com/office/drawing/2014/main" id="{EA57D89F-EEB9-98B0-DFE6-C45EBBA49D4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8685" y="3730893"/>
            <a:ext cx="3060328" cy="2969360"/>
          </a:xfrm>
          <a:prstGeom prst="rect">
            <a:avLst/>
          </a:prstGeom>
        </p:spPr>
      </p:pic>
      <p:pic>
        <p:nvPicPr>
          <p:cNvPr id="18" name="Afbeelding 17">
            <a:extLst>
              <a:ext uri="{FF2B5EF4-FFF2-40B4-BE49-F238E27FC236}">
                <a16:creationId xmlns:a16="http://schemas.microsoft.com/office/drawing/2014/main" id="{2983974B-EF02-B1B8-7EB5-DCEA9B9BE35B}"/>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258686" y="1522512"/>
            <a:ext cx="3060328" cy="2117379"/>
          </a:xfrm>
          <a:prstGeom prst="rect">
            <a:avLst/>
          </a:prstGeom>
        </p:spPr>
      </p:pic>
    </p:spTree>
    <p:extLst>
      <p:ext uri="{BB962C8B-B14F-4D97-AF65-F5344CB8AC3E}">
        <p14:creationId xmlns:p14="http://schemas.microsoft.com/office/powerpoint/2010/main" val="4144296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inhoud 7">
            <a:extLst>
              <a:ext uri="{FF2B5EF4-FFF2-40B4-BE49-F238E27FC236}">
                <a16:creationId xmlns:a16="http://schemas.microsoft.com/office/drawing/2014/main" id="{76678FF9-ECE2-9E70-B236-25B63C92A395}"/>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l="-200"/>
          <a:stretch>
            <a:fillRect/>
          </a:stretch>
        </p:blipFill>
        <p:spPr>
          <a:xfrm>
            <a:off x="7310817" y="4365038"/>
            <a:ext cx="4608188" cy="2366984"/>
          </a:xfrm>
          <a:prstGeom prst="rect">
            <a:avLst/>
          </a:prstGeom>
        </p:spPr>
      </p:pic>
      <p:sp>
        <p:nvSpPr>
          <p:cNvPr id="5" name="Titel 4">
            <a:extLst>
              <a:ext uri="{FF2B5EF4-FFF2-40B4-BE49-F238E27FC236}">
                <a16:creationId xmlns:a16="http://schemas.microsoft.com/office/drawing/2014/main" id="{118128F1-1965-7F82-0E8B-0D48AF148550}"/>
              </a:ext>
            </a:extLst>
          </p:cNvPr>
          <p:cNvSpPr>
            <a:spLocks noGrp="1"/>
          </p:cNvSpPr>
          <p:nvPr>
            <p:ph type="title"/>
          </p:nvPr>
        </p:nvSpPr>
        <p:spPr/>
        <p:txBody>
          <a:bodyPr/>
          <a:lstStyle/>
          <a:p>
            <a:r>
              <a:rPr lang="nl-NL"/>
              <a:t>Stadskantoor &amp; bibliotheek Nieuwegein</a:t>
            </a:r>
          </a:p>
        </p:txBody>
      </p:sp>
      <p:pic>
        <p:nvPicPr>
          <p:cNvPr id="10" name="Afbeelding 9">
            <a:extLst>
              <a:ext uri="{FF2B5EF4-FFF2-40B4-BE49-F238E27FC236}">
                <a16:creationId xmlns:a16="http://schemas.microsoft.com/office/drawing/2014/main" id="{882C8F89-7AFC-83C0-EE52-A96ECB4AAB4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791" y="1511572"/>
            <a:ext cx="6840280" cy="5220450"/>
          </a:xfrm>
          <a:prstGeom prst="rect">
            <a:avLst/>
          </a:prstGeom>
        </p:spPr>
      </p:pic>
      <p:pic>
        <p:nvPicPr>
          <p:cNvPr id="12" name="Afbeelding 11">
            <a:extLst>
              <a:ext uri="{FF2B5EF4-FFF2-40B4-BE49-F238E27FC236}">
                <a16:creationId xmlns:a16="http://schemas.microsoft.com/office/drawing/2014/main" id="{223B1443-2FF2-4A74-A1DC-5719FB8D1D43}"/>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310817" y="1511573"/>
            <a:ext cx="4608188" cy="2745425"/>
          </a:xfrm>
          <a:prstGeom prst="rect">
            <a:avLst/>
          </a:prstGeom>
        </p:spPr>
      </p:pic>
    </p:spTree>
    <p:extLst>
      <p:ext uri="{BB962C8B-B14F-4D97-AF65-F5344CB8AC3E}">
        <p14:creationId xmlns:p14="http://schemas.microsoft.com/office/powerpoint/2010/main" val="2104044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252BE-6C01-5FFF-223C-DC925E2994E9}"/>
            </a:ext>
          </a:extLst>
        </p:cNvPr>
        <p:cNvGrpSpPr/>
        <p:nvPr/>
      </p:nvGrpSpPr>
      <p:grpSpPr>
        <a:xfrm>
          <a:off x="0" y="0"/>
          <a:ext cx="0" cy="0"/>
          <a:chOff x="0" y="0"/>
          <a:chExt cx="0" cy="0"/>
        </a:xfrm>
      </p:grpSpPr>
      <p:graphicFrame>
        <p:nvGraphicFramePr>
          <p:cNvPr id="4" name="Tijdelijke aanduiding voor inhoud 3">
            <a:extLst>
              <a:ext uri="{FF2B5EF4-FFF2-40B4-BE49-F238E27FC236}">
                <a16:creationId xmlns:a16="http://schemas.microsoft.com/office/drawing/2014/main" id="{C3BF3FD4-6C6F-AE54-9E03-FE0982320E9B}"/>
              </a:ext>
            </a:extLst>
          </p:cNvPr>
          <p:cNvGraphicFramePr>
            <a:graphicFrameLocks noGrp="1"/>
          </p:cNvGraphicFramePr>
          <p:nvPr>
            <p:ph idx="1"/>
          </p:nvPr>
        </p:nvGraphicFramePr>
        <p:xfrm>
          <a:off x="637277" y="1578468"/>
          <a:ext cx="10972030" cy="5012649"/>
        </p:xfrm>
        <a:graphic>
          <a:graphicData uri="http://schemas.openxmlformats.org/drawingml/2006/table">
            <a:tbl>
              <a:tblPr firstRow="1" firstCol="1" bandRow="1">
                <a:tableStyleId>{9DCAF9ED-07DC-4A11-8D7F-57B35C25682E}</a:tableStyleId>
              </a:tblPr>
              <a:tblGrid>
                <a:gridCol w="3657343">
                  <a:extLst>
                    <a:ext uri="{9D8B030D-6E8A-4147-A177-3AD203B41FA5}">
                      <a16:colId xmlns:a16="http://schemas.microsoft.com/office/drawing/2014/main" val="3031251488"/>
                    </a:ext>
                  </a:extLst>
                </a:gridCol>
                <a:gridCol w="3657343">
                  <a:extLst>
                    <a:ext uri="{9D8B030D-6E8A-4147-A177-3AD203B41FA5}">
                      <a16:colId xmlns:a16="http://schemas.microsoft.com/office/drawing/2014/main" val="1204116237"/>
                    </a:ext>
                  </a:extLst>
                </a:gridCol>
                <a:gridCol w="3657343">
                  <a:extLst>
                    <a:ext uri="{9D8B030D-6E8A-4147-A177-3AD203B41FA5}">
                      <a16:colId xmlns:a16="http://schemas.microsoft.com/office/drawing/2014/main" val="4293012986"/>
                    </a:ext>
                  </a:extLst>
                </a:gridCol>
              </a:tblGrid>
              <a:tr h="431582">
                <a:tc>
                  <a:txBody>
                    <a:bodyPr/>
                    <a:lstStyle/>
                    <a:p>
                      <a:pPr>
                        <a:lnSpc>
                          <a:spcPct val="107000"/>
                        </a:lnSpc>
                        <a:spcAft>
                          <a:spcPts val="800"/>
                        </a:spcAft>
                      </a:pPr>
                      <a:r>
                        <a:rPr lang="nl-NL" sz="1600" b="1">
                          <a:effectLst/>
                        </a:rPr>
                        <a:t>Beleid </a:t>
                      </a:r>
                      <a:r>
                        <a:rPr lang="nl-NL" sz="1600" b="1" i="1">
                          <a:effectLst/>
                        </a:rPr>
                        <a:t>(Ruimte maken)</a:t>
                      </a:r>
                      <a:endParaRPr lang="nl-NL" sz="2000" b="1" i="1">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nchor="ctr">
                    <a:lnR w="12700" cap="flat" cmpd="sng" algn="ctr">
                      <a:solidFill>
                        <a:schemeClr val="accent2"/>
                      </a:solidFill>
                      <a:prstDash val="solid"/>
                      <a:round/>
                      <a:headEnd type="none" w="med" len="med"/>
                      <a:tailEnd type="none" w="med" len="med"/>
                    </a:lnR>
                  </a:tcPr>
                </a:tc>
                <a:tc>
                  <a:txBody>
                    <a:bodyPr/>
                    <a:lstStyle/>
                    <a:p>
                      <a:pPr>
                        <a:lnSpc>
                          <a:spcPct val="107000"/>
                        </a:lnSpc>
                        <a:spcAft>
                          <a:spcPts val="800"/>
                        </a:spcAft>
                      </a:pPr>
                      <a:r>
                        <a:rPr lang="nl-NL" sz="1600">
                          <a:effectLst/>
                        </a:rPr>
                        <a:t>Ontwerp </a:t>
                      </a:r>
                      <a:r>
                        <a:rPr lang="nl-NL" sz="1600" i="1">
                          <a:effectLst/>
                        </a:rPr>
                        <a:t>(Plekken maken)</a:t>
                      </a:r>
                      <a:endParaRPr lang="nl-NL" sz="2000" i="1">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tcPr>
                </a:tc>
                <a:tc>
                  <a:txBody>
                    <a:bodyPr/>
                    <a:lstStyle/>
                    <a:p>
                      <a:pPr>
                        <a:lnSpc>
                          <a:spcPct val="107000"/>
                        </a:lnSpc>
                        <a:spcAft>
                          <a:spcPts val="800"/>
                        </a:spcAft>
                      </a:pPr>
                      <a:r>
                        <a:rPr lang="nl-NL" sz="1600">
                          <a:effectLst/>
                        </a:rPr>
                        <a:t>Professionals </a:t>
                      </a:r>
                      <a:r>
                        <a:rPr lang="nl-NL" sz="1600" i="1">
                          <a:effectLst/>
                        </a:rPr>
                        <a:t>(Sociale regie)</a:t>
                      </a:r>
                      <a:endParaRPr lang="nl-NL" sz="2000" i="1">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0" marB="0" anchor="ctr">
                    <a:lnL w="12700" cap="flat" cmpd="sng" algn="ctr">
                      <a:solidFill>
                        <a:schemeClr val="accent2"/>
                      </a:solidFill>
                      <a:prstDash val="solid"/>
                      <a:round/>
                      <a:headEnd type="none" w="med" len="med"/>
                      <a:tailEnd type="none" w="med" len="med"/>
                    </a:lnL>
                  </a:tcPr>
                </a:tc>
                <a:extLst>
                  <a:ext uri="{0D108BD9-81ED-4DB2-BD59-A6C34878D82A}">
                    <a16:rowId xmlns:a16="http://schemas.microsoft.com/office/drawing/2014/main" val="2239450644"/>
                  </a:ext>
                </a:extLst>
              </a:tr>
              <a:tr h="4581068">
                <a:tc>
                  <a:txBody>
                    <a:bodyPr/>
                    <a:lstStyle/>
                    <a:p>
                      <a:pPr marL="342900" marR="0" lvl="0" indent="-342900" algn="l" defTabSz="457200" rtl="0" eaLnBrk="1" fontAlgn="auto" latinLnBrk="0" hangingPunct="1">
                        <a:lnSpc>
                          <a:spcPct val="107000"/>
                        </a:lnSpc>
                        <a:spcBef>
                          <a:spcPts val="600"/>
                        </a:spcBef>
                        <a:spcAft>
                          <a:spcPts val="200"/>
                        </a:spcAft>
                        <a:buClrTx/>
                        <a:buSzTx/>
                        <a:buFont typeface="Symbol" panose="05050102010706020507" pitchFamily="18" charset="2"/>
                        <a:buChar char=""/>
                        <a:tabLst/>
                        <a:defRPr/>
                      </a:pPr>
                      <a:r>
                        <a:rPr lang="nl-NL" sz="1600" b="0">
                          <a:effectLst/>
                        </a:rPr>
                        <a:t>Creëer </a:t>
                      </a:r>
                      <a:r>
                        <a:rPr lang="nl-NL" sz="1600" b="1">
                          <a:effectLst/>
                        </a:rPr>
                        <a:t>ruimte voor ontmoeting</a:t>
                      </a:r>
                      <a:r>
                        <a:rPr lang="nl-NL" sz="1600" b="0">
                          <a:effectLst/>
                        </a:rPr>
                        <a:t>, zowel</a:t>
                      </a:r>
                      <a:r>
                        <a:rPr lang="nl-NL" sz="1600" b="1">
                          <a:effectLst/>
                        </a:rPr>
                        <a:t> </a:t>
                      </a:r>
                      <a:r>
                        <a:rPr lang="nl-NL" sz="1600" b="0">
                          <a:effectLst/>
                        </a:rPr>
                        <a:t>bij nieuwbouw en herontwikkeling</a:t>
                      </a:r>
                    </a:p>
                    <a:p>
                      <a:pPr marL="342900" lvl="0" indent="-342900">
                        <a:lnSpc>
                          <a:spcPct val="107000"/>
                        </a:lnSpc>
                        <a:spcBef>
                          <a:spcPts val="600"/>
                        </a:spcBef>
                        <a:spcAft>
                          <a:spcPts val="200"/>
                        </a:spcAft>
                        <a:buFont typeface="Symbol" panose="05050102010706020507" pitchFamily="18" charset="2"/>
                        <a:buChar char=""/>
                      </a:pPr>
                      <a:r>
                        <a:rPr lang="nl-NL" sz="1600" b="0">
                          <a:effectLst/>
                        </a:rPr>
                        <a:t>Realiseer ontmoetings-vriendelijke </a:t>
                      </a:r>
                      <a:r>
                        <a:rPr lang="nl-NL" sz="1600" b="1">
                          <a:effectLst/>
                        </a:rPr>
                        <a:t>openbare ruimten</a:t>
                      </a:r>
                    </a:p>
                    <a:p>
                      <a:pPr marL="342900" lvl="0" indent="-342900">
                        <a:lnSpc>
                          <a:spcPct val="107000"/>
                        </a:lnSpc>
                        <a:spcBef>
                          <a:spcPts val="600"/>
                        </a:spcBef>
                        <a:spcAft>
                          <a:spcPts val="200"/>
                        </a:spcAft>
                        <a:buFont typeface="Symbol" panose="05050102010706020507" pitchFamily="18" charset="2"/>
                        <a:buChar char=""/>
                      </a:pPr>
                      <a:r>
                        <a:rPr lang="nl-NL" sz="1600" b="0">
                          <a:effectLst/>
                        </a:rPr>
                        <a:t>Breng </a:t>
                      </a:r>
                      <a:r>
                        <a:rPr lang="nl-NL" sz="1600" b="1">
                          <a:effectLst/>
                        </a:rPr>
                        <a:t>verschillende functies samen</a:t>
                      </a:r>
                      <a:r>
                        <a:rPr lang="nl-NL" sz="1600" b="0">
                          <a:effectLst/>
                        </a:rPr>
                        <a:t> in een gebouw </a:t>
                      </a:r>
                      <a:endParaRPr lang="nl-NL" sz="2000" b="0">
                        <a:effectLst/>
                      </a:endParaRPr>
                    </a:p>
                    <a:p>
                      <a:pPr marL="342900" lvl="0" indent="-342900">
                        <a:lnSpc>
                          <a:spcPct val="107000"/>
                        </a:lnSpc>
                        <a:spcBef>
                          <a:spcPts val="600"/>
                        </a:spcBef>
                        <a:spcAft>
                          <a:spcPts val="200"/>
                        </a:spcAft>
                        <a:buFont typeface="Symbol" panose="05050102010706020507" pitchFamily="18" charset="2"/>
                        <a:buChar char=""/>
                      </a:pPr>
                      <a:r>
                        <a:rPr lang="nl-NL" sz="1600" b="0">
                          <a:effectLst/>
                        </a:rPr>
                        <a:t>Realiseer gemeentelijke </a:t>
                      </a:r>
                      <a:r>
                        <a:rPr lang="nl-NL" sz="1600" b="1">
                          <a:effectLst/>
                        </a:rPr>
                        <a:t>baliefuncties</a:t>
                      </a:r>
                      <a:r>
                        <a:rPr lang="nl-NL" sz="1600" b="0">
                          <a:effectLst/>
                        </a:rPr>
                        <a:t> in wijkcentra</a:t>
                      </a:r>
                      <a:endParaRPr lang="nl-NL" sz="2000" b="0">
                        <a:effectLst/>
                      </a:endParaRPr>
                    </a:p>
                    <a:p>
                      <a:pPr marL="342900" lvl="0" indent="-342900">
                        <a:lnSpc>
                          <a:spcPct val="107000"/>
                        </a:lnSpc>
                        <a:spcBef>
                          <a:spcPts val="600"/>
                        </a:spcBef>
                        <a:spcAft>
                          <a:spcPts val="200"/>
                        </a:spcAft>
                        <a:buFont typeface="Symbol" panose="05050102010706020507" pitchFamily="18" charset="2"/>
                        <a:buChar char=""/>
                      </a:pPr>
                      <a:r>
                        <a:rPr lang="nl-NL" sz="1600" b="0">
                          <a:effectLst/>
                        </a:rPr>
                        <a:t>Neem </a:t>
                      </a:r>
                      <a:r>
                        <a:rPr lang="nl-NL" sz="1600" b="1">
                          <a:effectLst/>
                        </a:rPr>
                        <a:t>sociaal en fysiek beheer </a:t>
                      </a:r>
                      <a:r>
                        <a:rPr lang="nl-NL" sz="1600" b="0">
                          <a:effectLst/>
                        </a:rPr>
                        <a:t>serieus (menskracht)</a:t>
                      </a:r>
                    </a:p>
                    <a:p>
                      <a:pPr marL="342900" lvl="0" indent="-342900">
                        <a:lnSpc>
                          <a:spcPct val="107000"/>
                        </a:lnSpc>
                        <a:spcBef>
                          <a:spcPts val="600"/>
                        </a:spcBef>
                        <a:spcAft>
                          <a:spcPts val="200"/>
                        </a:spcAft>
                        <a:buFont typeface="Symbol" panose="05050102010706020507" pitchFamily="18" charset="2"/>
                        <a:buChar char=""/>
                      </a:pPr>
                      <a:r>
                        <a:rPr lang="nl-NL" sz="1600" b="0">
                          <a:effectLst/>
                        </a:rPr>
                        <a:t>Bied (regel)ruimte voor </a:t>
                      </a:r>
                      <a:r>
                        <a:rPr lang="nl-NL" sz="1600" b="1">
                          <a:effectLst/>
                        </a:rPr>
                        <a:t>experimenten</a:t>
                      </a:r>
                      <a:endParaRPr lang="nl-NL" sz="2000" b="1">
                        <a:effectLst/>
                      </a:endParaRPr>
                    </a:p>
                    <a:p>
                      <a:pPr>
                        <a:lnSpc>
                          <a:spcPct val="107000"/>
                        </a:lnSpc>
                        <a:spcBef>
                          <a:spcPts val="600"/>
                        </a:spcBef>
                        <a:spcAft>
                          <a:spcPts val="200"/>
                        </a:spcAft>
                      </a:pPr>
                      <a:r>
                        <a:rPr lang="nl-NL" sz="1600" b="0">
                          <a:effectLst/>
                        </a:rPr>
                        <a:t> </a:t>
                      </a:r>
                      <a:endParaRPr lang="nl-NL" sz="2000" b="0">
                        <a:effectLst/>
                        <a:latin typeface="Calibri" panose="020F0502020204030204" pitchFamily="34" charset="0"/>
                        <a:ea typeface="Calibri" panose="020F0502020204030204" pitchFamily="34" charset="0"/>
                        <a:cs typeface="Times New Roman" panose="02020603050405020304" pitchFamily="18" charset="0"/>
                      </a:endParaRPr>
                    </a:p>
                  </a:txBody>
                  <a:tcPr marL="68575" marR="68575" marT="71995" marB="0">
                    <a:lnR w="12700" cap="flat" cmpd="sng" algn="ctr">
                      <a:solidFill>
                        <a:schemeClr val="accent2"/>
                      </a:solidFill>
                      <a:prstDash val="solid"/>
                      <a:round/>
                      <a:headEnd type="none" w="med" len="med"/>
                      <a:tailEnd type="none" w="med" len="med"/>
                    </a:lnR>
                  </a:tcPr>
                </a:tc>
                <a:tc>
                  <a:txBody>
                    <a:bodyPr/>
                    <a:lstStyle/>
                    <a:p>
                      <a:pPr marL="342900" marR="0" lvl="0" indent="-342900" algn="l" defTabSz="457200" rtl="0" eaLnBrk="1" fontAlgn="auto" latinLnBrk="0" hangingPunct="1">
                        <a:lnSpc>
                          <a:spcPct val="107000"/>
                        </a:lnSpc>
                        <a:spcBef>
                          <a:spcPts val="600"/>
                        </a:spcBef>
                        <a:spcAft>
                          <a:spcPts val="200"/>
                        </a:spcAft>
                        <a:buClrTx/>
                        <a:buSzTx/>
                        <a:buFont typeface="Symbol" panose="05050102010706020507" pitchFamily="18" charset="2"/>
                        <a:buChar char=""/>
                        <a:tabLst/>
                        <a:defRPr/>
                      </a:pPr>
                      <a:r>
                        <a:rPr lang="nl-NL" sz="1600">
                          <a:effectLst/>
                        </a:rPr>
                        <a:t>Maak ontmoetingsplekken </a:t>
                      </a:r>
                      <a:r>
                        <a:rPr lang="nl-NL" sz="1600" b="1">
                          <a:effectLst/>
                        </a:rPr>
                        <a:t>uitnodigend </a:t>
                      </a:r>
                      <a:r>
                        <a:rPr lang="nl-NL" sz="1600" b="0">
                          <a:effectLst/>
                        </a:rPr>
                        <a:t>en</a:t>
                      </a:r>
                      <a:r>
                        <a:rPr lang="nl-NL" sz="1600" b="1">
                          <a:effectLst/>
                        </a:rPr>
                        <a:t> laagdrempelig</a:t>
                      </a:r>
                    </a:p>
                    <a:p>
                      <a:pPr marL="342900" marR="0" lvl="0" indent="-342900" algn="l" defTabSz="457200" rtl="0" eaLnBrk="1" fontAlgn="auto" latinLnBrk="0" hangingPunct="1">
                        <a:lnSpc>
                          <a:spcPct val="107000"/>
                        </a:lnSpc>
                        <a:spcBef>
                          <a:spcPts val="600"/>
                        </a:spcBef>
                        <a:spcAft>
                          <a:spcPts val="200"/>
                        </a:spcAft>
                        <a:buClrTx/>
                        <a:buSzTx/>
                        <a:buFont typeface="Symbol" panose="05050102010706020507" pitchFamily="18" charset="2"/>
                        <a:buChar char=""/>
                        <a:tabLst/>
                        <a:defRPr/>
                      </a:pPr>
                      <a:r>
                        <a:rPr lang="nl-NL" sz="1600">
                          <a:effectLst/>
                        </a:rPr>
                        <a:t>Zorg voor </a:t>
                      </a:r>
                      <a:r>
                        <a:rPr lang="nl-NL" sz="1600" b="1">
                          <a:effectLst/>
                        </a:rPr>
                        <a:t>licht en overzichtelijkheid </a:t>
                      </a:r>
                      <a:endParaRPr lang="nl-NL" sz="1600" b="0">
                        <a:effectLst/>
                      </a:endParaRPr>
                    </a:p>
                    <a:p>
                      <a:pPr marL="342900" marR="0" lvl="0" indent="-342900" algn="l" defTabSz="457200" rtl="0" eaLnBrk="1" fontAlgn="auto" latinLnBrk="0" hangingPunct="1">
                        <a:lnSpc>
                          <a:spcPct val="107000"/>
                        </a:lnSpc>
                        <a:spcBef>
                          <a:spcPts val="600"/>
                        </a:spcBef>
                        <a:spcAft>
                          <a:spcPts val="200"/>
                        </a:spcAft>
                        <a:buClrTx/>
                        <a:buSzTx/>
                        <a:buFont typeface="Symbol" panose="05050102010706020507" pitchFamily="18" charset="2"/>
                        <a:buChar char=""/>
                        <a:tabLst/>
                        <a:defRPr/>
                      </a:pPr>
                      <a:r>
                        <a:rPr lang="nl-NL" sz="1600">
                          <a:effectLst/>
                        </a:rPr>
                        <a:t>Schep </a:t>
                      </a:r>
                      <a:r>
                        <a:rPr lang="nl-NL" sz="1600" b="1">
                          <a:effectLst/>
                        </a:rPr>
                        <a:t>ruimte voor anonimiteit en intimiteit</a:t>
                      </a:r>
                      <a:endParaRPr lang="nl-NL" sz="2000" b="1">
                        <a:effectLst/>
                      </a:endParaRPr>
                    </a:p>
                    <a:p>
                      <a:pPr marL="342900" lvl="0" indent="-342900">
                        <a:lnSpc>
                          <a:spcPct val="107000"/>
                        </a:lnSpc>
                        <a:spcBef>
                          <a:spcPts val="600"/>
                        </a:spcBef>
                        <a:spcAft>
                          <a:spcPts val="200"/>
                        </a:spcAft>
                        <a:buFont typeface="Symbol" panose="05050102010706020507" pitchFamily="18" charset="2"/>
                        <a:buChar char=""/>
                      </a:pPr>
                      <a:r>
                        <a:rPr lang="nl-NL" sz="1600" b="1">
                          <a:effectLst/>
                        </a:rPr>
                        <a:t>Betrek toekomstige gebruikers </a:t>
                      </a:r>
                      <a:r>
                        <a:rPr lang="nl-NL" sz="1600">
                          <a:effectLst/>
                        </a:rPr>
                        <a:t>bij het ontwerp </a:t>
                      </a:r>
                    </a:p>
                    <a:p>
                      <a:pPr marL="342900" lvl="0" indent="-342900">
                        <a:lnSpc>
                          <a:spcPct val="107000"/>
                        </a:lnSpc>
                        <a:spcBef>
                          <a:spcPts val="600"/>
                        </a:spcBef>
                        <a:spcAft>
                          <a:spcPts val="200"/>
                        </a:spcAft>
                        <a:buFont typeface="Symbol" panose="05050102010706020507" pitchFamily="18" charset="2"/>
                        <a:buChar char=""/>
                      </a:pPr>
                      <a:r>
                        <a:rPr lang="nl-NL" sz="1600">
                          <a:effectLst/>
                        </a:rPr>
                        <a:t>Zorg voor </a:t>
                      </a:r>
                      <a:r>
                        <a:rPr lang="nl-NL" sz="1600" b="1">
                          <a:effectLst/>
                        </a:rPr>
                        <a:t>verplaatsbaar (zit)meubilair</a:t>
                      </a:r>
                      <a:endParaRPr lang="nl-NL" sz="2000" b="1">
                        <a:effectLst/>
                      </a:endParaRPr>
                    </a:p>
                    <a:p>
                      <a:pPr marL="342900" lvl="0" indent="-342900">
                        <a:lnSpc>
                          <a:spcPct val="107000"/>
                        </a:lnSpc>
                        <a:spcBef>
                          <a:spcPts val="600"/>
                        </a:spcBef>
                        <a:spcAft>
                          <a:spcPts val="200"/>
                        </a:spcAft>
                        <a:buFont typeface="Symbol" panose="05050102010706020507" pitchFamily="18" charset="2"/>
                        <a:buChar char=""/>
                      </a:pPr>
                      <a:r>
                        <a:rPr lang="nl-NL" sz="1600">
                          <a:effectLst/>
                        </a:rPr>
                        <a:t>Maak </a:t>
                      </a:r>
                      <a:r>
                        <a:rPr lang="nl-NL" sz="1600" b="1">
                          <a:effectLst/>
                        </a:rPr>
                        <a:t>flexibel aanpasbare ruimten  </a:t>
                      </a:r>
                      <a:endParaRPr lang="nl-NL" sz="2000" b="1">
                        <a:effectLst/>
                      </a:endParaRPr>
                    </a:p>
                  </a:txBody>
                  <a:tcPr marL="68575" marR="68575" marT="71995" marB="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tcPr>
                </a:tc>
                <a:tc>
                  <a:txBody>
                    <a:bodyPr/>
                    <a:lstStyle/>
                    <a:p>
                      <a:pPr marL="342900" lvl="0" indent="-342900">
                        <a:lnSpc>
                          <a:spcPct val="107000"/>
                        </a:lnSpc>
                        <a:spcBef>
                          <a:spcPts val="600"/>
                        </a:spcBef>
                        <a:spcAft>
                          <a:spcPts val="200"/>
                        </a:spcAft>
                        <a:buFont typeface="Symbol" panose="05050102010706020507" pitchFamily="18" charset="2"/>
                        <a:buChar char=""/>
                      </a:pPr>
                      <a:r>
                        <a:rPr lang="nl-NL" sz="1600">
                          <a:effectLst/>
                        </a:rPr>
                        <a:t>Zorg voor </a:t>
                      </a:r>
                      <a:r>
                        <a:rPr lang="nl-NL" sz="1600" b="1">
                          <a:effectLst/>
                        </a:rPr>
                        <a:t>diversiteit in programmering </a:t>
                      </a:r>
                      <a:endParaRPr lang="nl-NL" sz="2000" b="1">
                        <a:effectLst/>
                      </a:endParaRPr>
                    </a:p>
                    <a:p>
                      <a:pPr marL="342900" lvl="0" indent="-342900">
                        <a:lnSpc>
                          <a:spcPct val="107000"/>
                        </a:lnSpc>
                        <a:spcBef>
                          <a:spcPts val="600"/>
                        </a:spcBef>
                        <a:spcAft>
                          <a:spcPts val="200"/>
                        </a:spcAft>
                        <a:buFont typeface="Symbol" panose="05050102010706020507" pitchFamily="18" charset="2"/>
                        <a:buChar char=""/>
                      </a:pPr>
                      <a:r>
                        <a:rPr lang="nl-NL" sz="1600">
                          <a:effectLst/>
                        </a:rPr>
                        <a:t>Wees </a:t>
                      </a:r>
                      <a:r>
                        <a:rPr lang="nl-NL" sz="1600" b="1">
                          <a:effectLst/>
                        </a:rPr>
                        <a:t>gastvrij, toegankelijk en benaderbaar </a:t>
                      </a:r>
                    </a:p>
                    <a:p>
                      <a:pPr marL="342900" lvl="0" indent="-342900">
                        <a:lnSpc>
                          <a:spcPct val="107000"/>
                        </a:lnSpc>
                        <a:spcBef>
                          <a:spcPts val="600"/>
                        </a:spcBef>
                        <a:spcAft>
                          <a:spcPts val="200"/>
                        </a:spcAft>
                        <a:buFont typeface="Symbol" panose="05050102010706020507" pitchFamily="18" charset="2"/>
                        <a:buChar char=""/>
                      </a:pPr>
                      <a:r>
                        <a:rPr lang="nl-NL" sz="1600">
                          <a:effectLst/>
                        </a:rPr>
                        <a:t>Schep ruimte voor </a:t>
                      </a:r>
                      <a:r>
                        <a:rPr lang="nl-NL" sz="1600" b="1">
                          <a:effectLst/>
                        </a:rPr>
                        <a:t>inzet en initiatieven uit de wijk</a:t>
                      </a:r>
                      <a:endParaRPr lang="nl-NL" sz="2000" b="1">
                        <a:effectLst/>
                      </a:endParaRPr>
                    </a:p>
                    <a:p>
                      <a:pPr marL="342900" lvl="0" indent="-342900">
                        <a:lnSpc>
                          <a:spcPct val="107000"/>
                        </a:lnSpc>
                        <a:spcBef>
                          <a:spcPts val="600"/>
                        </a:spcBef>
                        <a:spcAft>
                          <a:spcPts val="200"/>
                        </a:spcAft>
                        <a:buFont typeface="Symbol" panose="05050102010706020507" pitchFamily="18" charset="2"/>
                        <a:buChar char=""/>
                      </a:pPr>
                      <a:r>
                        <a:rPr lang="nl-NL" sz="1600" b="1">
                          <a:effectLst/>
                        </a:rPr>
                        <a:t>Monitor</a:t>
                      </a:r>
                      <a:r>
                        <a:rPr lang="nl-NL" sz="1600">
                          <a:effectLst/>
                        </a:rPr>
                        <a:t> hoe de ruimte wordt gebruikt en </a:t>
                      </a:r>
                      <a:r>
                        <a:rPr lang="nl-NL" sz="1600" b="1">
                          <a:effectLst/>
                        </a:rPr>
                        <a:t>pas zo nodig de inrichting aan</a:t>
                      </a:r>
                      <a:endParaRPr lang="nl-NL" sz="2000" b="1">
                        <a:effectLst/>
                      </a:endParaRPr>
                    </a:p>
                    <a:p>
                      <a:pPr marL="342900" marR="0" lvl="0" indent="-342900" algn="l" defTabSz="457200" rtl="0" eaLnBrk="1" fontAlgn="auto" latinLnBrk="0" hangingPunct="1">
                        <a:lnSpc>
                          <a:spcPct val="107000"/>
                        </a:lnSpc>
                        <a:spcBef>
                          <a:spcPts val="600"/>
                        </a:spcBef>
                        <a:spcAft>
                          <a:spcPts val="200"/>
                        </a:spcAft>
                        <a:buClrTx/>
                        <a:buSzTx/>
                        <a:buFont typeface="Symbol" panose="05050102010706020507" pitchFamily="18" charset="2"/>
                        <a:buChar char=""/>
                        <a:tabLst/>
                        <a:defRPr/>
                      </a:pPr>
                      <a:r>
                        <a:rPr lang="nl-NL" sz="1600">
                          <a:effectLst/>
                        </a:rPr>
                        <a:t>Zorg voor </a:t>
                      </a:r>
                      <a:r>
                        <a:rPr lang="nl-NL" sz="1600" b="1">
                          <a:effectLst/>
                        </a:rPr>
                        <a:t>betaalbare koffie, gratis wifi </a:t>
                      </a:r>
                      <a:r>
                        <a:rPr lang="nl-NL" sz="1600" b="0">
                          <a:effectLst/>
                        </a:rPr>
                        <a:t>en </a:t>
                      </a:r>
                      <a:r>
                        <a:rPr lang="nl-NL" sz="1600" b="1">
                          <a:effectLst/>
                        </a:rPr>
                        <a:t>ruime openingstijden</a:t>
                      </a:r>
                    </a:p>
                    <a:p>
                      <a:pPr marL="342900" lvl="0" indent="-342900">
                        <a:lnSpc>
                          <a:spcPct val="107000"/>
                        </a:lnSpc>
                        <a:spcBef>
                          <a:spcPts val="600"/>
                        </a:spcBef>
                        <a:spcAft>
                          <a:spcPts val="200"/>
                        </a:spcAft>
                        <a:buFont typeface="Symbol" panose="05050102010706020507" pitchFamily="18" charset="2"/>
                        <a:buChar char=""/>
                      </a:pPr>
                      <a:r>
                        <a:rPr lang="nl-NL" sz="1600">
                          <a:effectLst/>
                        </a:rPr>
                        <a:t>Houd </a:t>
                      </a:r>
                      <a:r>
                        <a:rPr lang="nl-NL" sz="1600" err="1">
                          <a:effectLst/>
                        </a:rPr>
                        <a:t>ontmoetingsplekkken</a:t>
                      </a:r>
                      <a:r>
                        <a:rPr lang="nl-NL" sz="1600">
                          <a:effectLst/>
                        </a:rPr>
                        <a:t> </a:t>
                      </a:r>
                      <a:r>
                        <a:rPr lang="nl-NL" sz="1600" b="1">
                          <a:effectLst/>
                        </a:rPr>
                        <a:t>schoon, netjes en aantrekkelijk</a:t>
                      </a:r>
                    </a:p>
                  </a:txBody>
                  <a:tcPr marL="68575" marR="68575" marT="71995" marB="0">
                    <a:lnL w="12700" cap="flat" cmpd="sng" algn="ctr">
                      <a:solidFill>
                        <a:schemeClr val="accent2"/>
                      </a:solidFill>
                      <a:prstDash val="solid"/>
                      <a:round/>
                      <a:headEnd type="none" w="med" len="med"/>
                      <a:tailEnd type="none" w="med" len="med"/>
                    </a:lnL>
                  </a:tcPr>
                </a:tc>
                <a:extLst>
                  <a:ext uri="{0D108BD9-81ED-4DB2-BD59-A6C34878D82A}">
                    <a16:rowId xmlns:a16="http://schemas.microsoft.com/office/drawing/2014/main" val="3355232155"/>
                  </a:ext>
                </a:extLst>
              </a:tr>
            </a:tbl>
          </a:graphicData>
        </a:graphic>
      </p:graphicFrame>
      <p:sp>
        <p:nvSpPr>
          <p:cNvPr id="517122" name="Rectangle 2">
            <a:extLst>
              <a:ext uri="{FF2B5EF4-FFF2-40B4-BE49-F238E27FC236}">
                <a16:creationId xmlns:a16="http://schemas.microsoft.com/office/drawing/2014/main" id="{173CBED3-45FF-AD35-B95C-21AEA5B23B87}"/>
              </a:ext>
            </a:extLst>
          </p:cNvPr>
          <p:cNvSpPr>
            <a:spLocks noGrp="1" noChangeArrowheads="1"/>
          </p:cNvSpPr>
          <p:nvPr>
            <p:ph type="title"/>
          </p:nvPr>
        </p:nvSpPr>
        <p:spPr/>
        <p:txBody>
          <a:bodyPr>
            <a:normAutofit/>
          </a:bodyPr>
          <a:lstStyle/>
          <a:p>
            <a:r>
              <a:rPr lang="nl-NL"/>
              <a:t>Wat, wie en wie? </a:t>
            </a:r>
            <a:r>
              <a:rPr lang="nl-NL" sz="2800"/>
              <a:t>Praktische aanbevelingen</a:t>
            </a:r>
          </a:p>
        </p:txBody>
      </p:sp>
    </p:spTree>
    <p:extLst>
      <p:ext uri="{BB962C8B-B14F-4D97-AF65-F5344CB8AC3E}">
        <p14:creationId xmlns:p14="http://schemas.microsoft.com/office/powerpoint/2010/main" val="100424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F1F63DA8-715A-0E48-2C22-BA9FC8E8D0D0}"/>
              </a:ext>
            </a:extLst>
          </p:cNvPr>
          <p:cNvSpPr>
            <a:spLocks noGrp="1"/>
          </p:cNvSpPr>
          <p:nvPr>
            <p:ph idx="1"/>
          </p:nvPr>
        </p:nvSpPr>
        <p:spPr>
          <a:xfrm>
            <a:off x="767783" y="1841913"/>
            <a:ext cx="11273770" cy="4863458"/>
          </a:xfrm>
        </p:spPr>
        <p:txBody>
          <a:bodyPr vert="horz" lIns="91434" tIns="45717" rIns="91434" bIns="45717" rtlCol="0" anchor="t">
            <a:normAutofit/>
          </a:bodyPr>
          <a:lstStyle/>
          <a:p>
            <a:pPr marL="0" indent="0">
              <a:lnSpc>
                <a:spcPct val="114000"/>
              </a:lnSpc>
              <a:spcAft>
                <a:spcPts val="600"/>
              </a:spcAft>
              <a:buNone/>
            </a:pPr>
            <a:r>
              <a:rPr lang="nl-NL" sz="1800"/>
              <a:t>Matthijs Uyterlinde</a:t>
            </a:r>
            <a:r>
              <a:rPr lang="nl-NL" sz="1800" b="1"/>
              <a:t>	</a:t>
            </a:r>
          </a:p>
          <a:p>
            <a:pPr marL="0" indent="0">
              <a:lnSpc>
                <a:spcPct val="114000"/>
              </a:lnSpc>
              <a:spcAft>
                <a:spcPts val="600"/>
              </a:spcAft>
              <a:buNone/>
            </a:pPr>
            <a:r>
              <a:rPr lang="nl-NL" sz="1800">
                <a:hlinkClick r:id="rId2"/>
              </a:rPr>
              <a:t>muyterlinde@verwey-jonker.nl</a:t>
            </a:r>
            <a:r>
              <a:rPr lang="nl-NL" sz="1800" b="1"/>
              <a:t>	</a:t>
            </a:r>
            <a:r>
              <a:rPr lang="nl-NL" sz="1800">
                <a:ea typeface="Verdana"/>
              </a:rPr>
              <a:t> 	</a:t>
            </a:r>
          </a:p>
          <a:p>
            <a:pPr marL="0" indent="0">
              <a:lnSpc>
                <a:spcPct val="114000"/>
              </a:lnSpc>
              <a:spcAft>
                <a:spcPts val="600"/>
              </a:spcAft>
              <a:buNone/>
            </a:pPr>
            <a:r>
              <a:rPr lang="nl-NL" sz="1800">
                <a:ea typeface="Verdana"/>
                <a:hlinkClick r:id="rId3"/>
              </a:rPr>
              <a:t>www.verwey-jonker.nl</a:t>
            </a:r>
            <a:r>
              <a:rPr lang="nl-NL" sz="1800">
                <a:ea typeface="Verdana"/>
              </a:rPr>
              <a:t> </a:t>
            </a:r>
          </a:p>
          <a:p>
            <a:pPr marL="0" indent="0">
              <a:lnSpc>
                <a:spcPct val="114000"/>
              </a:lnSpc>
              <a:spcAft>
                <a:spcPts val="600"/>
              </a:spcAft>
              <a:buNone/>
            </a:pPr>
            <a:r>
              <a:rPr lang="nl-NL" sz="1800">
                <a:ea typeface="Verdana"/>
                <a:hlinkClick r:id="rId4"/>
              </a:rPr>
              <a:t>www.kis.nl</a:t>
            </a:r>
            <a:r>
              <a:rPr lang="nl-NL" sz="1800">
                <a:ea typeface="Verdana"/>
              </a:rPr>
              <a:t>       </a:t>
            </a:r>
            <a:r>
              <a:rPr lang="nl-NL" sz="1600">
                <a:ea typeface="Verdana"/>
              </a:rPr>
              <a:t>		</a:t>
            </a:r>
          </a:p>
          <a:p>
            <a:pPr marL="0" indent="0">
              <a:buNone/>
            </a:pPr>
            <a:endParaRPr lang="nl-NL" sz="2000">
              <a:ea typeface="Verdana"/>
            </a:endParaRPr>
          </a:p>
        </p:txBody>
      </p:sp>
      <p:sp>
        <p:nvSpPr>
          <p:cNvPr id="6" name="Titel 5">
            <a:extLst>
              <a:ext uri="{FF2B5EF4-FFF2-40B4-BE49-F238E27FC236}">
                <a16:creationId xmlns:a16="http://schemas.microsoft.com/office/drawing/2014/main" id="{596ED74E-FD6B-DC07-09EA-3F051282E81B}"/>
              </a:ext>
            </a:extLst>
          </p:cNvPr>
          <p:cNvSpPr>
            <a:spLocks noGrp="1"/>
          </p:cNvSpPr>
          <p:nvPr>
            <p:ph type="title"/>
          </p:nvPr>
        </p:nvSpPr>
        <p:spPr>
          <a:xfrm>
            <a:off x="767782" y="152630"/>
            <a:ext cx="10814232" cy="1068099"/>
          </a:xfrm>
        </p:spPr>
        <p:txBody>
          <a:bodyPr>
            <a:normAutofit/>
          </a:bodyPr>
          <a:lstStyle/>
          <a:p>
            <a:r>
              <a:rPr lang="nl-NL" sz="2800"/>
              <a:t>Meer informatie?</a:t>
            </a:r>
          </a:p>
        </p:txBody>
      </p:sp>
      <p:pic>
        <p:nvPicPr>
          <p:cNvPr id="8" name="Afbeelding 7">
            <a:extLst>
              <a:ext uri="{FF2B5EF4-FFF2-40B4-BE49-F238E27FC236}">
                <a16:creationId xmlns:a16="http://schemas.microsoft.com/office/drawing/2014/main" id="{0322D57A-5C73-4A9D-405A-87BCF3D6CDC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87959" y="1519377"/>
            <a:ext cx="3330865" cy="2344071"/>
          </a:xfrm>
          <a:prstGeom prst="rect">
            <a:avLst/>
          </a:prstGeom>
          <a:ln>
            <a:solidFill>
              <a:schemeClr val="tx1">
                <a:lumMod val="60000"/>
                <a:lumOff val="40000"/>
              </a:schemeClr>
            </a:solidFill>
          </a:ln>
        </p:spPr>
      </p:pic>
      <p:pic>
        <p:nvPicPr>
          <p:cNvPr id="10" name="Afbeelding 9">
            <a:extLst>
              <a:ext uri="{FF2B5EF4-FFF2-40B4-BE49-F238E27FC236}">
                <a16:creationId xmlns:a16="http://schemas.microsoft.com/office/drawing/2014/main" id="{0770DE14-3D98-D3D3-FF02-06E949B6235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5087959" y="3965048"/>
            <a:ext cx="3330865" cy="2344071"/>
          </a:xfrm>
          <a:prstGeom prst="rect">
            <a:avLst/>
          </a:prstGeom>
          <a:ln>
            <a:solidFill>
              <a:schemeClr val="bg1">
                <a:lumMod val="65000"/>
              </a:schemeClr>
            </a:solidFill>
          </a:ln>
        </p:spPr>
      </p:pic>
      <p:pic>
        <p:nvPicPr>
          <p:cNvPr id="13" name="Afbeelding 12">
            <a:extLst>
              <a:ext uri="{FF2B5EF4-FFF2-40B4-BE49-F238E27FC236}">
                <a16:creationId xmlns:a16="http://schemas.microsoft.com/office/drawing/2014/main" id="{034866B6-69A4-A7CC-0292-B4B8E34B4DA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44101" y="1516820"/>
            <a:ext cx="3384138" cy="4783258"/>
          </a:xfrm>
          <a:prstGeom prst="rect">
            <a:avLst/>
          </a:prstGeom>
          <a:ln>
            <a:solidFill>
              <a:schemeClr val="bg1">
                <a:lumMod val="75000"/>
              </a:schemeClr>
            </a:solidFill>
          </a:ln>
        </p:spPr>
      </p:pic>
      <p:pic>
        <p:nvPicPr>
          <p:cNvPr id="15" name="Afbeelding 14">
            <a:hlinkClick r:id="rId8"/>
            <a:extLst>
              <a:ext uri="{FF2B5EF4-FFF2-40B4-BE49-F238E27FC236}">
                <a16:creationId xmlns:a16="http://schemas.microsoft.com/office/drawing/2014/main" id="{CCE5298B-C422-EAB7-AF67-EF214FA0C96F}"/>
              </a:ext>
            </a:extLst>
          </p:cNvPr>
          <p:cNvPicPr>
            <a:picLocks noChangeAspect="1"/>
          </p:cNvPicPr>
          <p:nvPr/>
        </p:nvPicPr>
        <p:blipFill>
          <a:blip r:embed="rId9"/>
          <a:stretch>
            <a:fillRect/>
          </a:stretch>
        </p:blipFill>
        <p:spPr>
          <a:xfrm>
            <a:off x="767781" y="3965047"/>
            <a:ext cx="4229644" cy="2344071"/>
          </a:xfrm>
          <a:prstGeom prst="rect">
            <a:avLst/>
          </a:prstGeom>
          <a:ln>
            <a:solidFill>
              <a:schemeClr val="bg1">
                <a:lumMod val="85000"/>
              </a:schemeClr>
            </a:solidFill>
          </a:ln>
        </p:spPr>
      </p:pic>
    </p:spTree>
    <p:extLst>
      <p:ext uri="{BB962C8B-B14F-4D97-AF65-F5344CB8AC3E}">
        <p14:creationId xmlns:p14="http://schemas.microsoft.com/office/powerpoint/2010/main" val="3217509203"/>
      </p:ext>
    </p:extLst>
  </p:cSld>
  <p:clrMapOvr>
    <a:masterClrMapping/>
  </p:clrMapOvr>
</p:sld>
</file>

<file path=ppt/theme/theme1.xml><?xml version="1.0" encoding="utf-8"?>
<a:theme xmlns:a="http://schemas.openxmlformats.org/drawingml/2006/main" name="3_Office-thema">
  <a:themeElements>
    <a:clrScheme name="Kennisinstituur Integratie &amp; Samenleving">
      <a:dk1>
        <a:srgbClr val="49494D"/>
      </a:dk1>
      <a:lt1>
        <a:sysClr val="window" lastClr="FFFFFF"/>
      </a:lt1>
      <a:dk2>
        <a:srgbClr val="49494D"/>
      </a:dk2>
      <a:lt2>
        <a:srgbClr val="FFFFFF"/>
      </a:lt2>
      <a:accent1>
        <a:srgbClr val="E00005"/>
      </a:accent1>
      <a:accent2>
        <a:srgbClr val="FE9C1D"/>
      </a:accent2>
      <a:accent3>
        <a:srgbClr val="149A4A"/>
      </a:accent3>
      <a:accent4>
        <a:srgbClr val="EB4394"/>
      </a:accent4>
      <a:accent5>
        <a:srgbClr val="000000"/>
      </a:accent5>
      <a:accent6>
        <a:srgbClr val="000000"/>
      </a:accent6>
      <a:hlink>
        <a:srgbClr val="0000FF"/>
      </a:hlink>
      <a:folHlink>
        <a:srgbClr val="8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e10" id="{FE020273-E5BD-2442-BB7C-57C3B1CEF56A}" vid="{A35B495B-D1CB-DB42-803F-98C5D14181D7}"/>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611</Words>
  <Application>Microsoft Office PowerPoint</Application>
  <PresentationFormat>Breedbeeld</PresentationFormat>
  <Paragraphs>111</Paragraphs>
  <Slides>14</Slides>
  <Notes>6</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14</vt:i4>
      </vt:variant>
    </vt:vector>
  </HeadingPairs>
  <TitlesOfParts>
    <vt:vector size="22" baseType="lpstr">
      <vt:lpstr>Aptos</vt:lpstr>
      <vt:lpstr>Arial</vt:lpstr>
      <vt:lpstr>Calibri</vt:lpstr>
      <vt:lpstr>Symbol</vt:lpstr>
      <vt:lpstr>Times New Roman</vt:lpstr>
      <vt:lpstr>Verdana</vt:lpstr>
      <vt:lpstr>Zilla Slab</vt:lpstr>
      <vt:lpstr>3_Office-thema</vt:lpstr>
      <vt:lpstr>Samen werken aan sociale cohesie  Netwerkbijeenkomst Probiblio Zuid-Holland</vt:lpstr>
      <vt:lpstr>De bibliotheek als Third place </vt:lpstr>
      <vt:lpstr>Nederland wordt drukker, diverser en dubbelgrijs</vt:lpstr>
      <vt:lpstr>Wat is sociale cohesie?</vt:lpstr>
      <vt:lpstr>Drie typen sociale bindingen</vt:lpstr>
      <vt:lpstr>Wat is publieke familiariteit?</vt:lpstr>
      <vt:lpstr>KIS-onderzoek Samenleven in (super)diversiteit</vt:lpstr>
      <vt:lpstr>PowerPoint-presentatie</vt:lpstr>
      <vt:lpstr>Conclusies</vt:lpstr>
      <vt:lpstr>Werkzame elementen</vt:lpstr>
      <vt:lpstr>Groninger Forum</vt:lpstr>
      <vt:lpstr>Stadskantoor &amp; bibliotheek Nieuwegein</vt:lpstr>
      <vt:lpstr>Wat, wie en wie? Praktische aanbevelingen</vt:lpstr>
      <vt:lpstr>Meer informatie?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Lara Freeling</dc:creator>
  <cp:lastModifiedBy>Lara Freeling</cp:lastModifiedBy>
  <cp:revision>1</cp:revision>
  <dcterms:created xsi:type="dcterms:W3CDTF">2026-10-13T13:05:35Z</dcterms:created>
  <dcterms:modified xsi:type="dcterms:W3CDTF">2026-10-13T13:06:01Z</dcterms:modified>
</cp:coreProperties>
</file>