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slideLayouts/slideLayout1.xml" ContentType="application/vnd.openxmlformats-officedocument.presentationml.slideLayout+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9" d="100"/>
          <a:sy n="119" d="100"/>
        </p:scale>
        <p:origin x="67"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483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Welkom. Korte intro. Benoem het karakter: werksessie, geen zendcollege. Met maximaal 16 deelnemers kan iedereen aan het woord komen. Camera's aan werkt prettig bij deze groepsgrootte. Vul op deze slide je naam en eventueel de naam van je co-host aan.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Loop het programma kort door. De tijden zijn relatief (vanaf de start). Kern van de sessie is het middenblok: de break-outs. Bewaak de tijd daar goed, dat blok loopt het snelst uit.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 16 deelnemers kost een echt rondje al snel 10 minuten; houd het strak (drie zinnen per persoon) of laat de antwoorden in de chat zetten en licht er een paar uit. Noteer de vragen bij punt 3: kom er aan het eind expliciet op terug.</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Bronnen: Bibliotheekblad, 28 mei 2026 (Rotterdam en Brainport; directeuren benadrukken: aanvulling, geen vervanging van medewerkers); biebvandetoekomst.nl (Boekbot, subsidie uit de call Responsible AI in de praktijk van SIDN Fonds en Topsector ICT); Bnetwerk (VLAM, april 2026; projectpagina AI en ethiek). Merk op dat het Rotterdam/Brainport-voorbeeld expliciet over de basisvaardighedendoelgroep gaat: dat is het bruggetje naar de volgende slide.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Kernslide van de sessie. De spanning tussen deze twee kanten is precies waarom dit onderwerp bij basisvaardigheden hoort: de mensen voor wie AI de grootste drempel opwerpt, kunnen er ook het meest baat bij hebben, mits goed begeleid. Over AI-geletterdheid: de Europese AI-verordening vraagt van organisaties een toereikend niveau van AI-geletterdheid bij personeel dat met AI-systemen werkt (bron: digitaleoverheid.nl). Eventueel kun je hier verwijzen naar onderzoek naar socio-digitale ongelijkheid, bijvoorbeeld het werk van Alexander Smit (RUG); check dan even de juiste publicatie.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Interactief: vraag na elk punt kort om herkenning (handje of chat). De voorbeelden op deze slide zijn illustratief; laat deelnemers vooral hun eigen praktijk inbrengen. Deze inbreng vormt meteen de casussen voor de break-outs.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Demonstreer er een of twee live (B1-herschrijven is het meest overtuigend: neem een echte overheidsbrief zonder persoonsgegevens). Benoem de begeleidingsrol: het gaat er niet om dat de klant het uit handen geeft, maar dat jij of de vrijwilliger AI gericht inzet en het resultaat samen controleert.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Maak break-outrooms van 3 of 4 personen (bij 16 deelnemers dus 4 of 5 groepjes). Spelregel vooraf: geen echte persoonsgegevens in de tools, maak de casus anoniem. Wijs per groepje iemand aan die straks terugkoppelt. Loop zelf de rooms langs. Terugkoppeling na afloop plenair: per groepje twee minuten, vang op met de vragen: wat viel op, wat werkt, waar zit de grens?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inspiratiegids is gebaseerd op interviews met programmamakers uit het land (bron: Bnetwerk). Het tweede punt is een eigen suggestie, geen landelijk format: benoem dat ook zo. Bij het derde punt: de e-learning behandelt onder meer AI-tools, privacy en nepnieuws; de landelijke training AI-geletterdheid werkt met een basiscertificaat (bron: Probiblio-dossier AI en de bibliotheek). Vraag deelnemers naar eigen voorbeelden van geslaagde AI-programmering: die zijn vaak waardevoller dan de lijst op de slide.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Deze regels zijn strenger van toon dan in een algemene AI-introductie, en dat is bewust: bij basisvaardigheden en IDO gaat het om kwetsbare situaties (toeslagen, bezwaren, schulden). Verwijs waar mogelijk naar lokale of landelijke richtlijnen die in ontwikkeling zijn.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Pak hier de openstaande vragen uit de check-in erbij. Laat ieder een concreet voornemen noemen; dat maakt de sessie af als werksessie in plaats van als lezing. Noteer de voornemens eventueel, dat is bruikbare input voor een vervolg of voor advies op maat.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Stuur deze lijst na afloop mee. Voeg eventueel de casussen en prompts uit de break-outs toe aan de follow-upmail; dat is voor deelnemers vaak het waardevolste materiaal.</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 hier je contactgegevens aan. Wijs op de overige summerschoolsessies van deze zomer (zie de agenda op probiblio.nl), zoals Digisnacks in de praktijk en Vitamine D(igitaal): Gezondheid en Digitaal Burgerschap.</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17.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052560" y="-1463040"/>
            <a:ext cx="4754880" cy="4754880"/>
          </a:xfrm>
          <a:prstGeom prst="ellipse">
            <a:avLst/>
          </a:prstGeom>
          <a:solidFill>
            <a:srgbClr val="F96167">
              <a:alpha val="18000"/>
            </a:srgbClr>
          </a:solidFill>
          <a:ln/>
        </p:spPr>
        <p:txBody>
          <a:bodyPr/>
          <a:lstStyle/>
          <a:p>
            <a:endParaRPr lang="en-NL"/>
          </a:p>
        </p:txBody>
      </p:sp>
      <p:sp>
        <p:nvSpPr>
          <p:cNvPr id="3" name="Shape 1"/>
          <p:cNvSpPr/>
          <p:nvPr/>
        </p:nvSpPr>
        <p:spPr>
          <a:xfrm>
            <a:off x="9966960" y="4206240"/>
            <a:ext cx="4023360" cy="4023360"/>
          </a:xfrm>
          <a:prstGeom prst="ellipse">
            <a:avLst/>
          </a:prstGeom>
          <a:solidFill>
            <a:srgbClr val="CADCFC">
              <a:alpha val="14000"/>
            </a:srgbClr>
          </a:solidFill>
          <a:ln/>
        </p:spPr>
        <p:txBody>
          <a:bodyPr/>
          <a:lstStyle/>
          <a:p>
            <a:endParaRPr lang="en-NL"/>
          </a:p>
        </p:txBody>
      </p:sp>
      <p:sp>
        <p:nvSpPr>
          <p:cNvPr id="4" name="Shape 2"/>
          <p:cNvSpPr/>
          <p:nvPr/>
        </p:nvSpPr>
        <p:spPr>
          <a:xfrm>
            <a:off x="685800" y="1234440"/>
            <a:ext cx="822960" cy="822960"/>
          </a:xfrm>
          <a:prstGeom prst="ellipse">
            <a:avLst/>
          </a:prstGeom>
          <a:solidFill>
            <a:srgbClr val="F96167"/>
          </a:solidFill>
          <a:ln/>
        </p:spPr>
        <p:txBody>
          <a:bodyPr/>
          <a:lstStyle/>
          <a:p>
            <a:endParaRPr lang="en-NL"/>
          </a:p>
        </p:txBody>
      </p:sp>
      <p:pic>
        <p:nvPicPr>
          <p:cNvPr id="5" name="Image 0" descr="preencoded.png"/>
          <p:cNvPicPr>
            <a:picLocks noChangeAspect="1"/>
          </p:cNvPicPr>
          <p:nvPr/>
        </p:nvPicPr>
        <p:blipFill>
          <a:blip r:embed="rId3"/>
          <a:stretch>
            <a:fillRect/>
          </a:stretch>
        </p:blipFill>
        <p:spPr>
          <a:xfrm>
            <a:off x="899770" y="1448410"/>
            <a:ext cx="395021" cy="395021"/>
          </a:xfrm>
          <a:prstGeom prst="rect">
            <a:avLst/>
          </a:prstGeom>
        </p:spPr>
      </p:pic>
      <p:sp>
        <p:nvSpPr>
          <p:cNvPr id="6" name="Text 3"/>
          <p:cNvSpPr/>
          <p:nvPr/>
        </p:nvSpPr>
        <p:spPr>
          <a:xfrm>
            <a:off x="640080" y="2240280"/>
            <a:ext cx="10881360" cy="1188720"/>
          </a:xfrm>
          <a:prstGeom prst="rect">
            <a:avLst/>
          </a:prstGeom>
          <a:noFill/>
          <a:ln/>
        </p:spPr>
        <p:txBody>
          <a:bodyPr wrap="square" lIns="0" tIns="0" rIns="0" bIns="0" rtlCol="0" anchor="ctr"/>
          <a:lstStyle/>
          <a:p>
            <a:pPr marL="0" indent="0">
              <a:buNone/>
            </a:pPr>
            <a:r>
              <a:rPr lang="en-US" sz="4400" b="1" dirty="0">
                <a:solidFill>
                  <a:srgbClr val="FFFFFF"/>
                </a:solidFill>
                <a:latin typeface="Cambria" pitchFamily="34" charset="0"/>
                <a:ea typeface="Cambria" pitchFamily="34" charset="-122"/>
                <a:cs typeface="Cambria" pitchFamily="34" charset="-120"/>
              </a:rPr>
              <a:t>Summerschool: AI &amp; Basisvaardigheden</a:t>
            </a:r>
            <a:endParaRPr lang="en-US" sz="4400" dirty="0"/>
          </a:p>
        </p:txBody>
      </p:sp>
      <p:sp>
        <p:nvSpPr>
          <p:cNvPr id="7" name="Text 4"/>
          <p:cNvSpPr/>
          <p:nvPr/>
        </p:nvSpPr>
        <p:spPr>
          <a:xfrm>
            <a:off x="640080" y="3429000"/>
            <a:ext cx="9692640" cy="822960"/>
          </a:xfrm>
          <a:prstGeom prst="rect">
            <a:avLst/>
          </a:prstGeom>
          <a:noFill/>
          <a:ln/>
        </p:spPr>
        <p:txBody>
          <a:bodyPr wrap="square" lIns="0" tIns="0" rIns="0" bIns="0" rtlCol="0" anchor="ctr"/>
          <a:lstStyle/>
          <a:p>
            <a:pPr marL="0" indent="0">
              <a:buNone/>
            </a:pPr>
            <a:r>
              <a:rPr lang="en-US" sz="2000" dirty="0">
                <a:solidFill>
                  <a:srgbClr val="CADCFC"/>
                </a:solidFill>
                <a:latin typeface="Calibri" pitchFamily="34" charset="0"/>
                <a:ea typeface="Calibri" pitchFamily="34" charset="-122"/>
                <a:cs typeface="Calibri" pitchFamily="34" charset="-120"/>
              </a:rPr>
              <a:t>Wat is er al mogelijk met AI op het snijvlak van basisvaardigheden, en hoe vertaal je dat lokaal?</a:t>
            </a:r>
            <a:endParaRPr lang="en-US" sz="2000" dirty="0"/>
          </a:p>
        </p:txBody>
      </p:sp>
      <p:sp>
        <p:nvSpPr>
          <p:cNvPr id="8" name="Text 5"/>
          <p:cNvSpPr/>
          <p:nvPr/>
        </p:nvSpPr>
        <p:spPr>
          <a:xfrm>
            <a:off x="640080" y="5394960"/>
            <a:ext cx="8686800" cy="822960"/>
          </a:xfrm>
          <a:prstGeom prst="rect">
            <a:avLst/>
          </a:prstGeom>
          <a:noFill/>
          <a:ln/>
        </p:spPr>
        <p:txBody>
          <a:bodyPr wrap="square" lIns="0" tIns="0" rIns="0" bIns="0" rtlCol="0" anchor="ctr"/>
          <a:lstStyle/>
          <a:p>
            <a:pPr marL="0" indent="0">
              <a:lnSpc>
                <a:spcPct val="125000"/>
              </a:lnSpc>
              <a:buNone/>
            </a:pPr>
            <a:r>
              <a:rPr lang="en-US" sz="1500" dirty="0">
                <a:solidFill>
                  <a:srgbClr val="CADCFC"/>
                </a:solidFill>
                <a:latin typeface="Calibri" pitchFamily="34" charset="0"/>
                <a:ea typeface="Calibri" pitchFamily="34" charset="-122"/>
                <a:cs typeface="Calibri" pitchFamily="34" charset="-120"/>
              </a:rPr>
              <a:t>Online werksessie voor medewerkers basisvaardigheden en IDO</a:t>
            </a:r>
            <a:endParaRPr lang="en-US" sz="1500" dirty="0"/>
          </a:p>
          <a:p>
            <a:pPr marL="0" indent="0">
              <a:lnSpc>
                <a:spcPct val="125000"/>
              </a:lnSpc>
              <a:buNone/>
            </a:pPr>
            <a:r>
              <a:rPr lang="en-US" sz="1500" dirty="0">
                <a:solidFill>
                  <a:srgbClr val="CADCFC"/>
                </a:solidFill>
                <a:latin typeface="Calibri" pitchFamily="34" charset="0"/>
                <a:ea typeface="Calibri" pitchFamily="34" charset="-122"/>
                <a:cs typeface="Calibri" pitchFamily="34" charset="-120"/>
              </a:rPr>
              <a:t>Juli 2026  |  Erik Reuvers, Probiblio</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31520"/>
          </a:xfrm>
          <a:prstGeom prst="rect">
            <a:avLst/>
          </a:prstGeom>
          <a:noFill/>
          <a:ln/>
        </p:spPr>
        <p:txBody>
          <a:bodyPr wrap="square" lIns="0" tIns="0" rIns="0" bIns="0" rtlCol="0" anchor="ctr"/>
          <a:lstStyle/>
          <a:p>
            <a:pPr marL="0" indent="0">
              <a:buNone/>
            </a:pPr>
            <a:r>
              <a:rPr lang="en-US" sz="3400" b="1" dirty="0">
                <a:solidFill>
                  <a:srgbClr val="1E2761"/>
                </a:solidFill>
                <a:latin typeface="Cambria" pitchFamily="34" charset="0"/>
                <a:ea typeface="Cambria" pitchFamily="34" charset="-122"/>
                <a:cs typeface="Cambria" pitchFamily="34" charset="-120"/>
              </a:rPr>
              <a:t>Programma</a:t>
            </a:r>
            <a:endParaRPr lang="en-US" sz="3400" dirty="0"/>
          </a:p>
        </p:txBody>
      </p:sp>
      <p:sp>
        <p:nvSpPr>
          <p:cNvPr id="3" name="Text 1"/>
          <p:cNvSpPr/>
          <p:nvPr/>
        </p:nvSpPr>
        <p:spPr>
          <a:xfrm>
            <a:off x="548640" y="1097280"/>
            <a:ext cx="11064240" cy="411480"/>
          </a:xfrm>
          <a:prstGeom prst="rect">
            <a:avLst/>
          </a:prstGeom>
          <a:noFill/>
          <a:ln/>
        </p:spPr>
        <p:txBody>
          <a:bodyPr wrap="square" lIns="0" tIns="0" rIns="0" bIns="0" rtlCol="0" anchor="ctr"/>
          <a:lstStyle/>
          <a:p>
            <a:pPr marL="0" indent="0">
              <a:buNone/>
            </a:pPr>
            <a:r>
              <a:rPr lang="en-US" sz="1600" i="1" dirty="0">
                <a:solidFill>
                  <a:srgbClr val="5A6B99"/>
                </a:solidFill>
                <a:latin typeface="Calibri" pitchFamily="34" charset="0"/>
                <a:ea typeface="Calibri" pitchFamily="34" charset="-122"/>
                <a:cs typeface="Calibri" pitchFamily="34" charset="-120"/>
              </a:rPr>
              <a:t>90 minuten, met veel ruimte om zelf aan de slag te gaan</a:t>
            </a:r>
            <a:endParaRPr lang="en-US" sz="1600" dirty="0"/>
          </a:p>
        </p:txBody>
      </p:sp>
      <p:sp>
        <p:nvSpPr>
          <p:cNvPr id="4" name="Text 2"/>
          <p:cNvSpPr/>
          <p:nvPr/>
        </p:nvSpPr>
        <p:spPr>
          <a:xfrm>
            <a:off x="548640" y="1783080"/>
            <a:ext cx="777240" cy="365760"/>
          </a:xfrm>
          <a:prstGeom prst="rect">
            <a:avLst/>
          </a:prstGeom>
          <a:noFill/>
          <a:ln/>
        </p:spPr>
        <p:txBody>
          <a:bodyPr wrap="square" lIns="0" tIns="0" rIns="0" bIns="0" rtlCol="0" anchor="ctr"/>
          <a:lstStyle/>
          <a:p>
            <a:pPr marL="0" indent="0">
              <a:buNone/>
            </a:pPr>
            <a:r>
              <a:rPr lang="en-US" sz="1400" b="1" dirty="0">
                <a:solidFill>
                  <a:srgbClr val="F96167"/>
                </a:solidFill>
                <a:latin typeface="Calibri" pitchFamily="34" charset="0"/>
                <a:ea typeface="Calibri" pitchFamily="34" charset="-122"/>
                <a:cs typeface="Calibri" pitchFamily="34" charset="-120"/>
              </a:rPr>
              <a:t>0:00</a:t>
            </a:r>
            <a:endParaRPr lang="en-US" sz="1400" dirty="0"/>
          </a:p>
        </p:txBody>
      </p:sp>
      <p:sp>
        <p:nvSpPr>
          <p:cNvPr id="5" name="Shape 3"/>
          <p:cNvSpPr/>
          <p:nvPr/>
        </p:nvSpPr>
        <p:spPr>
          <a:xfrm>
            <a:off x="1463040" y="1709928"/>
            <a:ext cx="475488" cy="475488"/>
          </a:xfrm>
          <a:prstGeom prst="ellipse">
            <a:avLst/>
          </a:prstGeom>
          <a:solidFill>
            <a:srgbClr val="1E2761"/>
          </a:solidFill>
          <a:ln/>
        </p:spPr>
        <p:txBody>
          <a:bodyPr/>
          <a:lstStyle/>
          <a:p>
            <a:endParaRPr lang="en-NL"/>
          </a:p>
        </p:txBody>
      </p:sp>
      <p:pic>
        <p:nvPicPr>
          <p:cNvPr id="6" name="Image 0" descr="preencoded.png"/>
          <p:cNvPicPr>
            <a:picLocks noChangeAspect="1"/>
          </p:cNvPicPr>
          <p:nvPr/>
        </p:nvPicPr>
        <p:blipFill>
          <a:blip r:embed="rId3"/>
          <a:stretch>
            <a:fillRect/>
          </a:stretch>
        </p:blipFill>
        <p:spPr>
          <a:xfrm>
            <a:off x="1586667" y="1833555"/>
            <a:ext cx="228234" cy="228234"/>
          </a:xfrm>
          <a:prstGeom prst="rect">
            <a:avLst/>
          </a:prstGeom>
        </p:spPr>
      </p:pic>
      <p:sp>
        <p:nvSpPr>
          <p:cNvPr id="7" name="Text 4"/>
          <p:cNvSpPr/>
          <p:nvPr/>
        </p:nvSpPr>
        <p:spPr>
          <a:xfrm>
            <a:off x="2194560" y="1673352"/>
            <a:ext cx="5852160" cy="347472"/>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Welkom en check-in</a:t>
            </a:r>
            <a:endParaRPr lang="en-US" sz="1500" dirty="0"/>
          </a:p>
        </p:txBody>
      </p:sp>
      <p:sp>
        <p:nvSpPr>
          <p:cNvPr id="8" name="Text 5"/>
          <p:cNvSpPr/>
          <p:nvPr/>
        </p:nvSpPr>
        <p:spPr>
          <a:xfrm>
            <a:off x="2194560" y="1984248"/>
            <a:ext cx="9144000" cy="347472"/>
          </a:xfrm>
          <a:prstGeom prst="rect">
            <a:avLst/>
          </a:prstGeom>
          <a:noFill/>
          <a:ln/>
        </p:spPr>
        <p:txBody>
          <a:bodyPr wrap="square" lIns="0" tIns="0" rIns="0" bIns="0" rtlCol="0" anchor="ctr"/>
          <a:lstStyle/>
          <a:p>
            <a:pPr marL="0" indent="0">
              <a:buNone/>
            </a:pPr>
            <a:r>
              <a:rPr lang="en-US" sz="1250" dirty="0">
                <a:solidFill>
                  <a:srgbClr val="5A6B99"/>
                </a:solidFill>
                <a:latin typeface="Calibri" pitchFamily="34" charset="0"/>
                <a:ea typeface="Calibri" pitchFamily="34" charset="-122"/>
                <a:cs typeface="Calibri" pitchFamily="34" charset="-120"/>
              </a:rPr>
              <a:t>Wie ben je, waar werk je aan, en wat is je eerste associatie bij AI?</a:t>
            </a:r>
            <a:endParaRPr lang="en-US" sz="1250" dirty="0"/>
          </a:p>
        </p:txBody>
      </p:sp>
      <p:sp>
        <p:nvSpPr>
          <p:cNvPr id="9" name="Text 6"/>
          <p:cNvSpPr/>
          <p:nvPr/>
        </p:nvSpPr>
        <p:spPr>
          <a:xfrm>
            <a:off x="548640" y="2478024"/>
            <a:ext cx="777240" cy="365760"/>
          </a:xfrm>
          <a:prstGeom prst="rect">
            <a:avLst/>
          </a:prstGeom>
          <a:noFill/>
          <a:ln/>
        </p:spPr>
        <p:txBody>
          <a:bodyPr wrap="square" lIns="0" tIns="0" rIns="0" bIns="0" rtlCol="0" anchor="ctr"/>
          <a:lstStyle/>
          <a:p>
            <a:pPr marL="0" indent="0">
              <a:buNone/>
            </a:pPr>
            <a:r>
              <a:rPr lang="en-US" sz="1400" b="1" dirty="0">
                <a:solidFill>
                  <a:srgbClr val="F96167"/>
                </a:solidFill>
                <a:latin typeface="Calibri" pitchFamily="34" charset="0"/>
                <a:ea typeface="Calibri" pitchFamily="34" charset="-122"/>
                <a:cs typeface="Calibri" pitchFamily="34" charset="-120"/>
              </a:rPr>
              <a:t>0:10</a:t>
            </a:r>
            <a:endParaRPr lang="en-US" sz="1400" dirty="0"/>
          </a:p>
        </p:txBody>
      </p:sp>
      <p:sp>
        <p:nvSpPr>
          <p:cNvPr id="10" name="Shape 7"/>
          <p:cNvSpPr/>
          <p:nvPr/>
        </p:nvSpPr>
        <p:spPr>
          <a:xfrm>
            <a:off x="1463040" y="2404872"/>
            <a:ext cx="475488" cy="475488"/>
          </a:xfrm>
          <a:prstGeom prst="ellipse">
            <a:avLst/>
          </a:prstGeom>
          <a:solidFill>
            <a:srgbClr val="1E2761"/>
          </a:solidFill>
          <a:ln/>
        </p:spPr>
        <p:txBody>
          <a:bodyPr/>
          <a:lstStyle/>
          <a:p>
            <a:endParaRPr lang="en-NL"/>
          </a:p>
        </p:txBody>
      </p:sp>
      <p:pic>
        <p:nvPicPr>
          <p:cNvPr id="11" name="Image 1" descr="preencoded.png"/>
          <p:cNvPicPr>
            <a:picLocks noChangeAspect="1"/>
          </p:cNvPicPr>
          <p:nvPr/>
        </p:nvPicPr>
        <p:blipFill>
          <a:blip r:embed="rId4"/>
          <a:stretch>
            <a:fillRect/>
          </a:stretch>
        </p:blipFill>
        <p:spPr>
          <a:xfrm>
            <a:off x="1586667" y="2528499"/>
            <a:ext cx="228234" cy="228234"/>
          </a:xfrm>
          <a:prstGeom prst="rect">
            <a:avLst/>
          </a:prstGeom>
        </p:spPr>
      </p:pic>
      <p:sp>
        <p:nvSpPr>
          <p:cNvPr id="12" name="Text 8"/>
          <p:cNvSpPr/>
          <p:nvPr/>
        </p:nvSpPr>
        <p:spPr>
          <a:xfrm>
            <a:off x="2194560" y="2368296"/>
            <a:ext cx="5852160" cy="347472"/>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AI in de bibliotheekwereld: stand van zaken</a:t>
            </a:r>
            <a:endParaRPr lang="en-US" sz="1500" dirty="0"/>
          </a:p>
        </p:txBody>
      </p:sp>
      <p:sp>
        <p:nvSpPr>
          <p:cNvPr id="13" name="Text 9"/>
          <p:cNvSpPr/>
          <p:nvPr/>
        </p:nvSpPr>
        <p:spPr>
          <a:xfrm>
            <a:off x="2194560" y="2679192"/>
            <a:ext cx="9144000" cy="347472"/>
          </a:xfrm>
          <a:prstGeom prst="rect">
            <a:avLst/>
          </a:prstGeom>
          <a:noFill/>
          <a:ln/>
        </p:spPr>
        <p:txBody>
          <a:bodyPr wrap="square" lIns="0" tIns="0" rIns="0" bIns="0" rtlCol="0" anchor="ctr"/>
          <a:lstStyle/>
          <a:p>
            <a:pPr marL="0" indent="0">
              <a:buNone/>
            </a:pPr>
            <a:r>
              <a:rPr lang="en-US" sz="1250" dirty="0">
                <a:solidFill>
                  <a:srgbClr val="5A6B99"/>
                </a:solidFill>
                <a:latin typeface="Calibri" pitchFamily="34" charset="0"/>
                <a:ea typeface="Calibri" pitchFamily="34" charset="-122"/>
                <a:cs typeface="Calibri" pitchFamily="34" charset="-120"/>
              </a:rPr>
              <a:t>Wat gebeurt er in de sector, van assistenten tot ethiekkader?</a:t>
            </a:r>
            <a:endParaRPr lang="en-US" sz="1250" dirty="0"/>
          </a:p>
        </p:txBody>
      </p:sp>
      <p:sp>
        <p:nvSpPr>
          <p:cNvPr id="14" name="Text 10"/>
          <p:cNvSpPr/>
          <p:nvPr/>
        </p:nvSpPr>
        <p:spPr>
          <a:xfrm>
            <a:off x="548640" y="3172968"/>
            <a:ext cx="777240" cy="365760"/>
          </a:xfrm>
          <a:prstGeom prst="rect">
            <a:avLst/>
          </a:prstGeom>
          <a:noFill/>
          <a:ln/>
        </p:spPr>
        <p:txBody>
          <a:bodyPr wrap="square" lIns="0" tIns="0" rIns="0" bIns="0" rtlCol="0" anchor="ctr"/>
          <a:lstStyle/>
          <a:p>
            <a:pPr marL="0" indent="0">
              <a:buNone/>
            </a:pPr>
            <a:r>
              <a:rPr lang="en-US" sz="1400" b="1" dirty="0">
                <a:solidFill>
                  <a:srgbClr val="F96167"/>
                </a:solidFill>
                <a:latin typeface="Calibri" pitchFamily="34" charset="0"/>
                <a:ea typeface="Calibri" pitchFamily="34" charset="-122"/>
                <a:cs typeface="Calibri" pitchFamily="34" charset="-120"/>
              </a:rPr>
              <a:t>0:20</a:t>
            </a:r>
            <a:endParaRPr lang="en-US" sz="1400" dirty="0"/>
          </a:p>
        </p:txBody>
      </p:sp>
      <p:sp>
        <p:nvSpPr>
          <p:cNvPr id="15" name="Shape 11"/>
          <p:cNvSpPr/>
          <p:nvPr/>
        </p:nvSpPr>
        <p:spPr>
          <a:xfrm>
            <a:off x="1463040" y="3099816"/>
            <a:ext cx="475488" cy="475488"/>
          </a:xfrm>
          <a:prstGeom prst="ellipse">
            <a:avLst/>
          </a:prstGeom>
          <a:solidFill>
            <a:srgbClr val="1E2761"/>
          </a:solidFill>
          <a:ln/>
        </p:spPr>
        <p:txBody>
          <a:bodyPr/>
          <a:lstStyle/>
          <a:p>
            <a:endParaRPr lang="en-NL"/>
          </a:p>
        </p:txBody>
      </p:sp>
      <p:pic>
        <p:nvPicPr>
          <p:cNvPr id="16" name="Image 2" descr="preencoded.png"/>
          <p:cNvPicPr>
            <a:picLocks noChangeAspect="1"/>
          </p:cNvPicPr>
          <p:nvPr/>
        </p:nvPicPr>
        <p:blipFill>
          <a:blip r:embed="rId5"/>
          <a:stretch>
            <a:fillRect/>
          </a:stretch>
        </p:blipFill>
        <p:spPr>
          <a:xfrm>
            <a:off x="1586667" y="3223443"/>
            <a:ext cx="228234" cy="228234"/>
          </a:xfrm>
          <a:prstGeom prst="rect">
            <a:avLst/>
          </a:prstGeom>
        </p:spPr>
      </p:pic>
      <p:sp>
        <p:nvSpPr>
          <p:cNvPr id="17" name="Text 12"/>
          <p:cNvSpPr/>
          <p:nvPr/>
        </p:nvSpPr>
        <p:spPr>
          <a:xfrm>
            <a:off x="2194560" y="3063240"/>
            <a:ext cx="5852160" cy="347472"/>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AI en basisvaardigheden: drempel en hulpmiddel</a:t>
            </a:r>
            <a:endParaRPr lang="en-US" sz="1500" dirty="0"/>
          </a:p>
        </p:txBody>
      </p:sp>
      <p:sp>
        <p:nvSpPr>
          <p:cNvPr id="18" name="Text 13"/>
          <p:cNvSpPr/>
          <p:nvPr/>
        </p:nvSpPr>
        <p:spPr>
          <a:xfrm>
            <a:off x="2194560" y="3374136"/>
            <a:ext cx="9144000" cy="347472"/>
          </a:xfrm>
          <a:prstGeom prst="rect">
            <a:avLst/>
          </a:prstGeom>
          <a:noFill/>
          <a:ln/>
        </p:spPr>
        <p:txBody>
          <a:bodyPr wrap="square" lIns="0" tIns="0" rIns="0" bIns="0" rtlCol="0" anchor="ctr"/>
          <a:lstStyle/>
          <a:p>
            <a:pPr marL="0" indent="0">
              <a:buNone/>
            </a:pPr>
            <a:r>
              <a:rPr lang="en-US" sz="1250" dirty="0">
                <a:solidFill>
                  <a:srgbClr val="5A6B99"/>
                </a:solidFill>
                <a:latin typeface="Calibri" pitchFamily="34" charset="0"/>
                <a:ea typeface="Calibri" pitchFamily="34" charset="-122"/>
                <a:cs typeface="Calibri" pitchFamily="34" charset="-120"/>
              </a:rPr>
              <a:t>De dubbele relatie, met de IDO-praktijk als rode draad</a:t>
            </a:r>
            <a:endParaRPr lang="en-US" sz="1250" dirty="0"/>
          </a:p>
        </p:txBody>
      </p:sp>
      <p:sp>
        <p:nvSpPr>
          <p:cNvPr id="19" name="Text 14"/>
          <p:cNvSpPr/>
          <p:nvPr/>
        </p:nvSpPr>
        <p:spPr>
          <a:xfrm>
            <a:off x="548640" y="3867912"/>
            <a:ext cx="777240" cy="365760"/>
          </a:xfrm>
          <a:prstGeom prst="rect">
            <a:avLst/>
          </a:prstGeom>
          <a:noFill/>
          <a:ln/>
        </p:spPr>
        <p:txBody>
          <a:bodyPr wrap="square" lIns="0" tIns="0" rIns="0" bIns="0" rtlCol="0" anchor="ctr"/>
          <a:lstStyle/>
          <a:p>
            <a:pPr marL="0" indent="0">
              <a:buNone/>
            </a:pPr>
            <a:r>
              <a:rPr lang="en-US" sz="1400" b="1" dirty="0">
                <a:solidFill>
                  <a:srgbClr val="F96167"/>
                </a:solidFill>
                <a:latin typeface="Calibri" pitchFamily="34" charset="0"/>
                <a:ea typeface="Calibri" pitchFamily="34" charset="-122"/>
                <a:cs typeface="Calibri" pitchFamily="34" charset="-120"/>
              </a:rPr>
              <a:t>0:35</a:t>
            </a:r>
            <a:endParaRPr lang="en-US" sz="1400" dirty="0"/>
          </a:p>
        </p:txBody>
      </p:sp>
      <p:sp>
        <p:nvSpPr>
          <p:cNvPr id="20" name="Shape 15"/>
          <p:cNvSpPr/>
          <p:nvPr/>
        </p:nvSpPr>
        <p:spPr>
          <a:xfrm>
            <a:off x="1463040" y="3794760"/>
            <a:ext cx="475488" cy="475488"/>
          </a:xfrm>
          <a:prstGeom prst="ellipse">
            <a:avLst/>
          </a:prstGeom>
          <a:solidFill>
            <a:srgbClr val="1E2761"/>
          </a:solidFill>
          <a:ln/>
        </p:spPr>
        <p:txBody>
          <a:bodyPr/>
          <a:lstStyle/>
          <a:p>
            <a:endParaRPr lang="en-NL"/>
          </a:p>
        </p:txBody>
      </p:sp>
      <p:pic>
        <p:nvPicPr>
          <p:cNvPr id="21" name="Image 3" descr="preencoded.png"/>
          <p:cNvPicPr>
            <a:picLocks noChangeAspect="1"/>
          </p:cNvPicPr>
          <p:nvPr/>
        </p:nvPicPr>
        <p:blipFill>
          <a:blip r:embed="rId6"/>
          <a:stretch>
            <a:fillRect/>
          </a:stretch>
        </p:blipFill>
        <p:spPr>
          <a:xfrm>
            <a:off x="1586667" y="3918387"/>
            <a:ext cx="228234" cy="228234"/>
          </a:xfrm>
          <a:prstGeom prst="rect">
            <a:avLst/>
          </a:prstGeom>
        </p:spPr>
      </p:pic>
      <p:sp>
        <p:nvSpPr>
          <p:cNvPr id="22" name="Text 16"/>
          <p:cNvSpPr/>
          <p:nvPr/>
        </p:nvSpPr>
        <p:spPr>
          <a:xfrm>
            <a:off x="2194560" y="3758184"/>
            <a:ext cx="5852160" cy="347472"/>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Aan de slag: casussen in break-outs</a:t>
            </a:r>
            <a:endParaRPr lang="en-US" sz="1500" dirty="0"/>
          </a:p>
        </p:txBody>
      </p:sp>
      <p:sp>
        <p:nvSpPr>
          <p:cNvPr id="23" name="Text 17"/>
          <p:cNvSpPr/>
          <p:nvPr/>
        </p:nvSpPr>
        <p:spPr>
          <a:xfrm>
            <a:off x="2194560" y="4069080"/>
            <a:ext cx="9144000" cy="347472"/>
          </a:xfrm>
          <a:prstGeom prst="rect">
            <a:avLst/>
          </a:prstGeom>
          <a:noFill/>
          <a:ln/>
        </p:spPr>
        <p:txBody>
          <a:bodyPr wrap="square" lIns="0" tIns="0" rIns="0" bIns="0" rtlCol="0" anchor="ctr"/>
          <a:lstStyle/>
          <a:p>
            <a:pPr marL="0" indent="0">
              <a:buNone/>
            </a:pPr>
            <a:r>
              <a:rPr lang="en-US" sz="1250" dirty="0">
                <a:solidFill>
                  <a:srgbClr val="5A6B99"/>
                </a:solidFill>
                <a:latin typeface="Calibri" pitchFamily="34" charset="0"/>
                <a:ea typeface="Calibri" pitchFamily="34" charset="-122"/>
                <a:cs typeface="Calibri" pitchFamily="34" charset="-120"/>
              </a:rPr>
              <a:t>Een echte klantvraag met en </a:t>
            </a:r>
            <a:r>
              <a:rPr lang="en-US" sz="1250" dirty="0" err="1">
                <a:solidFill>
                  <a:srgbClr val="5A6B99"/>
                </a:solidFill>
                <a:latin typeface="Calibri" pitchFamily="34" charset="0"/>
                <a:ea typeface="Calibri" pitchFamily="34" charset="-122"/>
                <a:cs typeface="Calibri" pitchFamily="34" charset="-120"/>
              </a:rPr>
              <a:t>zonder</a:t>
            </a:r>
            <a:r>
              <a:rPr lang="en-US" sz="1250" dirty="0">
                <a:solidFill>
                  <a:srgbClr val="5A6B99"/>
                </a:solidFill>
                <a:latin typeface="Calibri" pitchFamily="34" charset="0"/>
                <a:ea typeface="Calibri" pitchFamily="34" charset="-122"/>
                <a:cs typeface="Calibri" pitchFamily="34" charset="-120"/>
              </a:rPr>
              <a:t> AI</a:t>
            </a:r>
          </a:p>
          <a:p>
            <a:pPr marL="0" indent="0">
              <a:buNone/>
            </a:pPr>
            <a:endParaRPr lang="en-US" sz="1250" dirty="0"/>
          </a:p>
        </p:txBody>
      </p:sp>
      <p:sp>
        <p:nvSpPr>
          <p:cNvPr id="24" name="Text 18"/>
          <p:cNvSpPr/>
          <p:nvPr/>
        </p:nvSpPr>
        <p:spPr>
          <a:xfrm>
            <a:off x="548640" y="4562856"/>
            <a:ext cx="777240" cy="365760"/>
          </a:xfrm>
          <a:prstGeom prst="rect">
            <a:avLst/>
          </a:prstGeom>
          <a:noFill/>
          <a:ln/>
        </p:spPr>
        <p:txBody>
          <a:bodyPr wrap="square" lIns="0" tIns="0" rIns="0" bIns="0" rtlCol="0" anchor="ctr"/>
          <a:lstStyle/>
          <a:p>
            <a:pPr marL="0" indent="0">
              <a:buNone/>
            </a:pPr>
            <a:r>
              <a:rPr lang="en-US" sz="1400" b="1" dirty="0">
                <a:solidFill>
                  <a:srgbClr val="F96167"/>
                </a:solidFill>
                <a:latin typeface="Calibri" pitchFamily="34" charset="0"/>
                <a:ea typeface="Calibri" pitchFamily="34" charset="-122"/>
                <a:cs typeface="Calibri" pitchFamily="34" charset="-120"/>
              </a:rPr>
              <a:t>0:55</a:t>
            </a:r>
            <a:endParaRPr lang="en-US" sz="1400" dirty="0"/>
          </a:p>
        </p:txBody>
      </p:sp>
      <p:sp>
        <p:nvSpPr>
          <p:cNvPr id="25" name="Shape 19"/>
          <p:cNvSpPr/>
          <p:nvPr/>
        </p:nvSpPr>
        <p:spPr>
          <a:xfrm>
            <a:off x="1463040" y="4489704"/>
            <a:ext cx="475488" cy="475488"/>
          </a:xfrm>
          <a:prstGeom prst="ellipse">
            <a:avLst/>
          </a:prstGeom>
          <a:solidFill>
            <a:srgbClr val="1E2761"/>
          </a:solidFill>
          <a:ln/>
        </p:spPr>
        <p:txBody>
          <a:bodyPr/>
          <a:lstStyle/>
          <a:p>
            <a:endParaRPr lang="en-NL"/>
          </a:p>
        </p:txBody>
      </p:sp>
      <p:pic>
        <p:nvPicPr>
          <p:cNvPr id="26" name="Image 4" descr="preencoded.png"/>
          <p:cNvPicPr>
            <a:picLocks noChangeAspect="1"/>
          </p:cNvPicPr>
          <p:nvPr/>
        </p:nvPicPr>
        <p:blipFill>
          <a:blip r:embed="rId7"/>
          <a:stretch>
            <a:fillRect/>
          </a:stretch>
        </p:blipFill>
        <p:spPr>
          <a:xfrm>
            <a:off x="1586667" y="4613331"/>
            <a:ext cx="228234" cy="228234"/>
          </a:xfrm>
          <a:prstGeom prst="rect">
            <a:avLst/>
          </a:prstGeom>
        </p:spPr>
      </p:pic>
      <p:sp>
        <p:nvSpPr>
          <p:cNvPr id="27" name="Text 20"/>
          <p:cNvSpPr/>
          <p:nvPr/>
        </p:nvSpPr>
        <p:spPr>
          <a:xfrm>
            <a:off x="2194560" y="4453128"/>
            <a:ext cx="5852160" cy="347472"/>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Terugkoppeling</a:t>
            </a:r>
            <a:endParaRPr lang="en-US" sz="1500" dirty="0"/>
          </a:p>
        </p:txBody>
      </p:sp>
      <p:sp>
        <p:nvSpPr>
          <p:cNvPr id="28" name="Text 21"/>
          <p:cNvSpPr/>
          <p:nvPr/>
        </p:nvSpPr>
        <p:spPr>
          <a:xfrm>
            <a:off x="2194560" y="4764024"/>
            <a:ext cx="9144000" cy="347472"/>
          </a:xfrm>
          <a:prstGeom prst="rect">
            <a:avLst/>
          </a:prstGeom>
          <a:noFill/>
          <a:ln/>
        </p:spPr>
        <p:txBody>
          <a:bodyPr wrap="square" lIns="0" tIns="0" rIns="0" bIns="0" rtlCol="0" anchor="ctr"/>
          <a:lstStyle/>
          <a:p>
            <a:pPr marL="0" indent="0">
              <a:buNone/>
            </a:pPr>
            <a:r>
              <a:rPr lang="en-US" sz="1250" dirty="0">
                <a:solidFill>
                  <a:srgbClr val="5A6B99"/>
                </a:solidFill>
                <a:latin typeface="Calibri" pitchFamily="34" charset="0"/>
                <a:ea typeface="Calibri" pitchFamily="34" charset="-122"/>
                <a:cs typeface="Calibri" pitchFamily="34" charset="-120"/>
              </a:rPr>
              <a:t>Wat viel op, wat werkt, waar zitten de grenzen?</a:t>
            </a:r>
            <a:endParaRPr lang="en-US" sz="1250" dirty="0"/>
          </a:p>
        </p:txBody>
      </p:sp>
      <p:sp>
        <p:nvSpPr>
          <p:cNvPr id="29" name="Text 22"/>
          <p:cNvSpPr/>
          <p:nvPr/>
        </p:nvSpPr>
        <p:spPr>
          <a:xfrm>
            <a:off x="548640" y="5257800"/>
            <a:ext cx="777240" cy="365760"/>
          </a:xfrm>
          <a:prstGeom prst="rect">
            <a:avLst/>
          </a:prstGeom>
          <a:noFill/>
          <a:ln/>
        </p:spPr>
        <p:txBody>
          <a:bodyPr wrap="square" lIns="0" tIns="0" rIns="0" bIns="0" rtlCol="0" anchor="ctr"/>
          <a:lstStyle/>
          <a:p>
            <a:pPr marL="0" indent="0">
              <a:buNone/>
            </a:pPr>
            <a:r>
              <a:rPr lang="en-US" sz="1400" b="1" dirty="0">
                <a:solidFill>
                  <a:srgbClr val="F96167"/>
                </a:solidFill>
                <a:latin typeface="Calibri" pitchFamily="34" charset="0"/>
                <a:ea typeface="Calibri" pitchFamily="34" charset="-122"/>
                <a:cs typeface="Calibri" pitchFamily="34" charset="-120"/>
              </a:rPr>
              <a:t>1:05</a:t>
            </a:r>
            <a:endParaRPr lang="en-US" sz="1400" dirty="0"/>
          </a:p>
        </p:txBody>
      </p:sp>
      <p:sp>
        <p:nvSpPr>
          <p:cNvPr id="30" name="Shape 23"/>
          <p:cNvSpPr/>
          <p:nvPr/>
        </p:nvSpPr>
        <p:spPr>
          <a:xfrm>
            <a:off x="1463040" y="5184648"/>
            <a:ext cx="475488" cy="475488"/>
          </a:xfrm>
          <a:prstGeom prst="ellipse">
            <a:avLst/>
          </a:prstGeom>
          <a:solidFill>
            <a:srgbClr val="1E2761"/>
          </a:solidFill>
          <a:ln/>
        </p:spPr>
        <p:txBody>
          <a:bodyPr/>
          <a:lstStyle/>
          <a:p>
            <a:endParaRPr lang="en-NL"/>
          </a:p>
        </p:txBody>
      </p:sp>
      <p:pic>
        <p:nvPicPr>
          <p:cNvPr id="31" name="Image 5" descr="preencoded.png"/>
          <p:cNvPicPr>
            <a:picLocks noChangeAspect="1"/>
          </p:cNvPicPr>
          <p:nvPr/>
        </p:nvPicPr>
        <p:blipFill>
          <a:blip r:embed="rId8"/>
          <a:stretch>
            <a:fillRect/>
          </a:stretch>
        </p:blipFill>
        <p:spPr>
          <a:xfrm>
            <a:off x="1586667" y="5308275"/>
            <a:ext cx="228234" cy="228234"/>
          </a:xfrm>
          <a:prstGeom prst="rect">
            <a:avLst/>
          </a:prstGeom>
        </p:spPr>
      </p:pic>
      <p:sp>
        <p:nvSpPr>
          <p:cNvPr id="32" name="Text 24"/>
          <p:cNvSpPr/>
          <p:nvPr/>
        </p:nvSpPr>
        <p:spPr>
          <a:xfrm>
            <a:off x="2194560" y="5148072"/>
            <a:ext cx="5852160" cy="347472"/>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Programmering: voorbeelden en tips</a:t>
            </a:r>
            <a:endParaRPr lang="en-US" sz="1500" dirty="0"/>
          </a:p>
        </p:txBody>
      </p:sp>
      <p:sp>
        <p:nvSpPr>
          <p:cNvPr id="33" name="Text 25"/>
          <p:cNvSpPr/>
          <p:nvPr/>
        </p:nvSpPr>
        <p:spPr>
          <a:xfrm>
            <a:off x="2194560" y="5458968"/>
            <a:ext cx="9144000" cy="347472"/>
          </a:xfrm>
          <a:prstGeom prst="rect">
            <a:avLst/>
          </a:prstGeom>
          <a:noFill/>
          <a:ln/>
        </p:spPr>
        <p:txBody>
          <a:bodyPr wrap="square" lIns="0" tIns="0" rIns="0" bIns="0" rtlCol="0" anchor="ctr"/>
          <a:lstStyle/>
          <a:p>
            <a:pPr marL="0" indent="0">
              <a:buNone/>
            </a:pPr>
            <a:r>
              <a:rPr lang="en-US" sz="1250" dirty="0">
                <a:solidFill>
                  <a:srgbClr val="5A6B99"/>
                </a:solidFill>
                <a:latin typeface="Calibri" pitchFamily="34" charset="0"/>
                <a:ea typeface="Calibri" pitchFamily="34" charset="-122"/>
                <a:cs typeface="Calibri" pitchFamily="34" charset="-120"/>
              </a:rPr>
              <a:t>Van inspiratiegids tot eigen activiteiten voor jouw doelgroepen</a:t>
            </a:r>
            <a:endParaRPr lang="en-US" sz="1250" dirty="0"/>
          </a:p>
        </p:txBody>
      </p:sp>
      <p:sp>
        <p:nvSpPr>
          <p:cNvPr id="34" name="Text 26"/>
          <p:cNvSpPr/>
          <p:nvPr/>
        </p:nvSpPr>
        <p:spPr>
          <a:xfrm>
            <a:off x="548640" y="5952744"/>
            <a:ext cx="777240" cy="365760"/>
          </a:xfrm>
          <a:prstGeom prst="rect">
            <a:avLst/>
          </a:prstGeom>
          <a:noFill/>
          <a:ln/>
        </p:spPr>
        <p:txBody>
          <a:bodyPr wrap="square" lIns="0" tIns="0" rIns="0" bIns="0" rtlCol="0" anchor="ctr"/>
          <a:lstStyle/>
          <a:p>
            <a:pPr marL="0" indent="0">
              <a:buNone/>
            </a:pPr>
            <a:r>
              <a:rPr lang="en-US" sz="1400" b="1" dirty="0">
                <a:solidFill>
                  <a:srgbClr val="F96167"/>
                </a:solidFill>
                <a:latin typeface="Calibri" pitchFamily="34" charset="0"/>
                <a:ea typeface="Calibri" pitchFamily="34" charset="-122"/>
                <a:cs typeface="Calibri" pitchFamily="34" charset="-120"/>
              </a:rPr>
              <a:t>1:15</a:t>
            </a:r>
            <a:endParaRPr lang="en-US" sz="1400" dirty="0"/>
          </a:p>
        </p:txBody>
      </p:sp>
      <p:sp>
        <p:nvSpPr>
          <p:cNvPr id="35" name="Shape 27"/>
          <p:cNvSpPr/>
          <p:nvPr/>
        </p:nvSpPr>
        <p:spPr>
          <a:xfrm>
            <a:off x="1463040" y="5879592"/>
            <a:ext cx="475488" cy="475488"/>
          </a:xfrm>
          <a:prstGeom prst="ellipse">
            <a:avLst/>
          </a:prstGeom>
          <a:solidFill>
            <a:srgbClr val="1E2761"/>
          </a:solidFill>
          <a:ln/>
        </p:spPr>
        <p:txBody>
          <a:bodyPr/>
          <a:lstStyle/>
          <a:p>
            <a:endParaRPr lang="en-NL"/>
          </a:p>
        </p:txBody>
      </p:sp>
      <p:pic>
        <p:nvPicPr>
          <p:cNvPr id="36" name="Image 6" descr="preencoded.png"/>
          <p:cNvPicPr>
            <a:picLocks noChangeAspect="1"/>
          </p:cNvPicPr>
          <p:nvPr/>
        </p:nvPicPr>
        <p:blipFill>
          <a:blip r:embed="rId9"/>
          <a:stretch>
            <a:fillRect/>
          </a:stretch>
        </p:blipFill>
        <p:spPr>
          <a:xfrm>
            <a:off x="1586667" y="6003219"/>
            <a:ext cx="228234" cy="228234"/>
          </a:xfrm>
          <a:prstGeom prst="rect">
            <a:avLst/>
          </a:prstGeom>
        </p:spPr>
      </p:pic>
      <p:sp>
        <p:nvSpPr>
          <p:cNvPr id="37" name="Text 28"/>
          <p:cNvSpPr/>
          <p:nvPr/>
        </p:nvSpPr>
        <p:spPr>
          <a:xfrm>
            <a:off x="2194560" y="5843016"/>
            <a:ext cx="5852160" cy="347472"/>
          </a:xfrm>
          <a:prstGeom prst="rect">
            <a:avLst/>
          </a:prstGeom>
          <a:noFill/>
          <a:ln/>
        </p:spPr>
        <p:txBody>
          <a:bodyPr wrap="square" lIns="0" tIns="0" rIns="0" bIns="0" rtlCol="0" anchor="ctr"/>
          <a:lstStyle/>
          <a:p>
            <a:pPr marL="0" indent="0">
              <a:buNone/>
            </a:pPr>
            <a:r>
              <a:rPr lang="en-US" sz="1500" b="1" dirty="0">
                <a:solidFill>
                  <a:srgbClr val="1E2761"/>
                </a:solidFill>
                <a:latin typeface="Calibri" pitchFamily="34" charset="0"/>
                <a:ea typeface="Calibri" pitchFamily="34" charset="-122"/>
                <a:cs typeface="Calibri" pitchFamily="34" charset="-120"/>
              </a:rPr>
              <a:t>Lokale vertaling en afronding</a:t>
            </a:r>
            <a:endParaRPr lang="en-US" sz="1500" dirty="0"/>
          </a:p>
        </p:txBody>
      </p:sp>
      <p:sp>
        <p:nvSpPr>
          <p:cNvPr id="38" name="Text 29"/>
          <p:cNvSpPr/>
          <p:nvPr/>
        </p:nvSpPr>
        <p:spPr>
          <a:xfrm>
            <a:off x="2194560" y="6153912"/>
            <a:ext cx="9144000" cy="347472"/>
          </a:xfrm>
          <a:prstGeom prst="rect">
            <a:avLst/>
          </a:prstGeom>
          <a:noFill/>
          <a:ln/>
        </p:spPr>
        <p:txBody>
          <a:bodyPr wrap="square" lIns="0" tIns="0" rIns="0" bIns="0" rtlCol="0" anchor="ctr"/>
          <a:lstStyle/>
          <a:p>
            <a:pPr marL="0" indent="0">
              <a:buNone/>
            </a:pPr>
            <a:r>
              <a:rPr lang="en-US" sz="1250" dirty="0">
                <a:solidFill>
                  <a:srgbClr val="5A6B99"/>
                </a:solidFill>
                <a:latin typeface="Calibri" pitchFamily="34" charset="0"/>
                <a:ea typeface="Calibri" pitchFamily="34" charset="-122"/>
                <a:cs typeface="Calibri" pitchFamily="34" charset="-120"/>
              </a:rPr>
              <a:t>Wat neem jij mee naar je eigen bibliotheek? Plus bronnen</a:t>
            </a:r>
            <a:endParaRPr lang="en-US" sz="1250" dirty="0"/>
          </a:p>
        </p:txBody>
      </p:sp>
      <p:sp>
        <p:nvSpPr>
          <p:cNvPr id="39" name="Text 30"/>
          <p:cNvSpPr/>
          <p:nvPr/>
        </p:nvSpPr>
        <p:spPr>
          <a:xfrm>
            <a:off x="11338560" y="6355080"/>
            <a:ext cx="457200" cy="274320"/>
          </a:xfrm>
          <a:prstGeom prst="rect">
            <a:avLst/>
          </a:prstGeom>
          <a:noFill/>
          <a:ln/>
        </p:spPr>
        <p:txBody>
          <a:bodyPr wrap="square" lIns="0" tIns="0" rIns="0" bIns="0" rtlCol="0" anchor="ctr"/>
          <a:lstStyle/>
          <a:p>
            <a:pPr marL="0" indent="0" algn="r">
              <a:buNone/>
            </a:pPr>
            <a:r>
              <a:rPr lang="en-US" sz="1000" dirty="0">
                <a:solidFill>
                  <a:srgbClr val="5A6B99"/>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685800" y="777240"/>
            <a:ext cx="777240" cy="777240"/>
          </a:xfrm>
          <a:prstGeom prst="ellipse">
            <a:avLst/>
          </a:prstGeom>
          <a:solidFill>
            <a:srgbClr val="F96167"/>
          </a:solidFill>
          <a:ln/>
        </p:spPr>
        <p:txBody>
          <a:bodyPr/>
          <a:lstStyle/>
          <a:p>
            <a:endParaRPr lang="en-NL"/>
          </a:p>
        </p:txBody>
      </p:sp>
      <p:pic>
        <p:nvPicPr>
          <p:cNvPr id="3" name="Image 0" descr="preencoded.png"/>
          <p:cNvPicPr>
            <a:picLocks noChangeAspect="1"/>
          </p:cNvPicPr>
          <p:nvPr/>
        </p:nvPicPr>
        <p:blipFill>
          <a:blip r:embed="rId3"/>
          <a:stretch>
            <a:fillRect/>
          </a:stretch>
        </p:blipFill>
        <p:spPr>
          <a:xfrm>
            <a:off x="887882" y="979322"/>
            <a:ext cx="373075" cy="373075"/>
          </a:xfrm>
          <a:prstGeom prst="rect">
            <a:avLst/>
          </a:prstGeom>
        </p:spPr>
      </p:pic>
      <p:sp>
        <p:nvSpPr>
          <p:cNvPr id="4" name="Text 1"/>
          <p:cNvSpPr/>
          <p:nvPr/>
        </p:nvSpPr>
        <p:spPr>
          <a:xfrm>
            <a:off x="640080" y="1783080"/>
            <a:ext cx="10058400" cy="64008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Check-in</a:t>
            </a:r>
            <a:endParaRPr lang="en-US" sz="3400" dirty="0"/>
          </a:p>
        </p:txBody>
      </p:sp>
      <p:sp>
        <p:nvSpPr>
          <p:cNvPr id="5" name="Text 2"/>
          <p:cNvSpPr/>
          <p:nvPr/>
        </p:nvSpPr>
        <p:spPr>
          <a:xfrm>
            <a:off x="640080" y="2514600"/>
            <a:ext cx="10515600" cy="640080"/>
          </a:xfrm>
          <a:prstGeom prst="rect">
            <a:avLst/>
          </a:prstGeom>
          <a:noFill/>
          <a:ln/>
        </p:spPr>
        <p:txBody>
          <a:bodyPr wrap="square" lIns="0" tIns="0" rIns="0" bIns="0" rtlCol="0" anchor="ctr"/>
          <a:lstStyle/>
          <a:p>
            <a:pPr marL="0" indent="0">
              <a:buNone/>
            </a:pPr>
            <a:r>
              <a:rPr lang="en-US" sz="2400" dirty="0">
                <a:solidFill>
                  <a:srgbClr val="CADCFC"/>
                </a:solidFill>
                <a:latin typeface="Calibri" pitchFamily="34" charset="0"/>
                <a:ea typeface="Calibri" pitchFamily="34" charset="-122"/>
                <a:cs typeface="Calibri" pitchFamily="34" charset="-120"/>
              </a:rPr>
              <a:t>Kort rondje: drie vragen, drie zinnen</a:t>
            </a:r>
            <a:endParaRPr lang="en-US" sz="2400" dirty="0"/>
          </a:p>
        </p:txBody>
      </p:sp>
      <p:sp>
        <p:nvSpPr>
          <p:cNvPr id="6" name="Shape 3"/>
          <p:cNvSpPr/>
          <p:nvPr/>
        </p:nvSpPr>
        <p:spPr>
          <a:xfrm>
            <a:off x="777240" y="3520440"/>
            <a:ext cx="10607040" cy="621792"/>
          </a:xfrm>
          <a:prstGeom prst="roundRect">
            <a:avLst>
              <a:gd name="adj" fmla="val 50000"/>
            </a:avLst>
          </a:prstGeom>
          <a:solidFill>
            <a:srgbClr val="2A3878"/>
          </a:solidFill>
          <a:ln/>
        </p:spPr>
        <p:txBody>
          <a:bodyPr/>
          <a:lstStyle/>
          <a:p>
            <a:endParaRPr lang="en-NL"/>
          </a:p>
        </p:txBody>
      </p:sp>
      <p:sp>
        <p:nvSpPr>
          <p:cNvPr id="7" name="Text 4"/>
          <p:cNvSpPr/>
          <p:nvPr/>
        </p:nvSpPr>
        <p:spPr>
          <a:xfrm>
            <a:off x="1051560" y="3648456"/>
            <a:ext cx="457200" cy="365760"/>
          </a:xfrm>
          <a:prstGeom prst="rect">
            <a:avLst/>
          </a:prstGeom>
          <a:noFill/>
          <a:ln/>
        </p:spPr>
        <p:txBody>
          <a:bodyPr wrap="square" lIns="0" tIns="0" rIns="0" bIns="0" rtlCol="0" anchor="ctr"/>
          <a:lstStyle/>
          <a:p>
            <a:pPr marL="0" indent="0">
              <a:buNone/>
            </a:pPr>
            <a:r>
              <a:rPr lang="en-US" sz="2000" b="1" dirty="0">
                <a:solidFill>
                  <a:srgbClr val="F96167"/>
                </a:solidFill>
                <a:latin typeface="Cambria" pitchFamily="34" charset="0"/>
                <a:ea typeface="Cambria" pitchFamily="34" charset="-122"/>
                <a:cs typeface="Cambria" pitchFamily="34" charset="-120"/>
              </a:rPr>
              <a:t>1</a:t>
            </a:r>
            <a:endParaRPr lang="en-US" sz="2000" dirty="0"/>
          </a:p>
        </p:txBody>
      </p:sp>
      <p:sp>
        <p:nvSpPr>
          <p:cNvPr id="8" name="Text 5"/>
          <p:cNvSpPr/>
          <p:nvPr/>
        </p:nvSpPr>
        <p:spPr>
          <a:xfrm>
            <a:off x="1600200" y="3666744"/>
            <a:ext cx="9601200" cy="3657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Waar werk jij aan binnen basisvaardigheden of het IDO?</a:t>
            </a:r>
            <a:endParaRPr lang="en-US" sz="1600" dirty="0"/>
          </a:p>
        </p:txBody>
      </p:sp>
      <p:sp>
        <p:nvSpPr>
          <p:cNvPr id="9" name="Shape 6"/>
          <p:cNvSpPr/>
          <p:nvPr/>
        </p:nvSpPr>
        <p:spPr>
          <a:xfrm>
            <a:off x="777240" y="4297680"/>
            <a:ext cx="10607040" cy="621792"/>
          </a:xfrm>
          <a:prstGeom prst="roundRect">
            <a:avLst>
              <a:gd name="adj" fmla="val 50000"/>
            </a:avLst>
          </a:prstGeom>
          <a:solidFill>
            <a:srgbClr val="2A3878"/>
          </a:solidFill>
          <a:ln/>
        </p:spPr>
        <p:txBody>
          <a:bodyPr/>
          <a:lstStyle/>
          <a:p>
            <a:endParaRPr lang="en-NL"/>
          </a:p>
        </p:txBody>
      </p:sp>
      <p:sp>
        <p:nvSpPr>
          <p:cNvPr id="10" name="Text 7"/>
          <p:cNvSpPr/>
          <p:nvPr/>
        </p:nvSpPr>
        <p:spPr>
          <a:xfrm>
            <a:off x="1051560" y="4425696"/>
            <a:ext cx="457200" cy="365760"/>
          </a:xfrm>
          <a:prstGeom prst="rect">
            <a:avLst/>
          </a:prstGeom>
          <a:noFill/>
          <a:ln/>
        </p:spPr>
        <p:txBody>
          <a:bodyPr wrap="square" lIns="0" tIns="0" rIns="0" bIns="0" rtlCol="0" anchor="ctr"/>
          <a:lstStyle/>
          <a:p>
            <a:pPr marL="0" indent="0">
              <a:buNone/>
            </a:pPr>
            <a:r>
              <a:rPr lang="en-US" sz="2000" b="1" dirty="0">
                <a:solidFill>
                  <a:srgbClr val="F96167"/>
                </a:solidFill>
                <a:latin typeface="Cambria" pitchFamily="34" charset="0"/>
                <a:ea typeface="Cambria" pitchFamily="34" charset="-122"/>
                <a:cs typeface="Cambria" pitchFamily="34" charset="-120"/>
              </a:rPr>
              <a:t>2</a:t>
            </a:r>
            <a:endParaRPr lang="en-US" sz="2000" dirty="0"/>
          </a:p>
        </p:txBody>
      </p:sp>
      <p:sp>
        <p:nvSpPr>
          <p:cNvPr id="11" name="Text 8"/>
          <p:cNvSpPr/>
          <p:nvPr/>
        </p:nvSpPr>
        <p:spPr>
          <a:xfrm>
            <a:off x="1600200" y="4443984"/>
            <a:ext cx="9601200" cy="3657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Gebruik je zelf al AI in je werk? Waarvoor?</a:t>
            </a:r>
            <a:endParaRPr lang="en-US" sz="1600" dirty="0"/>
          </a:p>
        </p:txBody>
      </p:sp>
      <p:sp>
        <p:nvSpPr>
          <p:cNvPr id="12" name="Shape 9"/>
          <p:cNvSpPr/>
          <p:nvPr/>
        </p:nvSpPr>
        <p:spPr>
          <a:xfrm>
            <a:off x="777240" y="5074920"/>
            <a:ext cx="10607040" cy="621792"/>
          </a:xfrm>
          <a:prstGeom prst="roundRect">
            <a:avLst>
              <a:gd name="adj" fmla="val 50000"/>
            </a:avLst>
          </a:prstGeom>
          <a:solidFill>
            <a:srgbClr val="2A3878"/>
          </a:solidFill>
          <a:ln/>
        </p:spPr>
        <p:txBody>
          <a:bodyPr/>
          <a:lstStyle/>
          <a:p>
            <a:endParaRPr lang="en-NL"/>
          </a:p>
        </p:txBody>
      </p:sp>
      <p:sp>
        <p:nvSpPr>
          <p:cNvPr id="13" name="Text 10"/>
          <p:cNvSpPr/>
          <p:nvPr/>
        </p:nvSpPr>
        <p:spPr>
          <a:xfrm>
            <a:off x="1051560" y="5202936"/>
            <a:ext cx="457200" cy="365760"/>
          </a:xfrm>
          <a:prstGeom prst="rect">
            <a:avLst/>
          </a:prstGeom>
          <a:noFill/>
          <a:ln/>
        </p:spPr>
        <p:txBody>
          <a:bodyPr wrap="square" lIns="0" tIns="0" rIns="0" bIns="0" rtlCol="0" anchor="ctr"/>
          <a:lstStyle/>
          <a:p>
            <a:pPr marL="0" indent="0">
              <a:buNone/>
            </a:pPr>
            <a:r>
              <a:rPr lang="en-US" sz="2000" b="1" dirty="0">
                <a:solidFill>
                  <a:srgbClr val="F96167"/>
                </a:solidFill>
                <a:latin typeface="Cambria" pitchFamily="34" charset="0"/>
                <a:ea typeface="Cambria" pitchFamily="34" charset="-122"/>
                <a:cs typeface="Cambria" pitchFamily="34" charset="-120"/>
              </a:rPr>
              <a:t>3</a:t>
            </a:r>
            <a:endParaRPr lang="en-US" sz="2000" dirty="0"/>
          </a:p>
        </p:txBody>
      </p:sp>
      <p:sp>
        <p:nvSpPr>
          <p:cNvPr id="14" name="Text 11"/>
          <p:cNvSpPr/>
          <p:nvPr/>
        </p:nvSpPr>
        <p:spPr>
          <a:xfrm>
            <a:off x="1600200" y="5221224"/>
            <a:ext cx="9601200" cy="3657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Welke vraag hoop je vandaag beantwoord te krijgen?</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31520"/>
          </a:xfrm>
          <a:prstGeom prst="rect">
            <a:avLst/>
          </a:prstGeom>
          <a:noFill/>
          <a:ln/>
        </p:spPr>
        <p:txBody>
          <a:bodyPr wrap="square" lIns="0" tIns="0" rIns="0" bIns="0" rtlCol="0" anchor="ctr"/>
          <a:lstStyle/>
          <a:p>
            <a:pPr marL="0" indent="0">
              <a:buNone/>
            </a:pPr>
            <a:r>
              <a:rPr lang="en-US" sz="3400" b="1" dirty="0">
                <a:solidFill>
                  <a:srgbClr val="1E2761"/>
                </a:solidFill>
                <a:latin typeface="Cambria" pitchFamily="34" charset="0"/>
                <a:ea typeface="Cambria" pitchFamily="34" charset="-122"/>
                <a:cs typeface="Cambria" pitchFamily="34" charset="-120"/>
              </a:rPr>
              <a:t>AI in de bibliotheekwereld: waar staan we?</a:t>
            </a:r>
            <a:endParaRPr lang="en-US" sz="3400" dirty="0"/>
          </a:p>
        </p:txBody>
      </p:sp>
      <p:sp>
        <p:nvSpPr>
          <p:cNvPr id="3" name="Text 1"/>
          <p:cNvSpPr/>
          <p:nvPr/>
        </p:nvSpPr>
        <p:spPr>
          <a:xfrm>
            <a:off x="548640" y="1097280"/>
            <a:ext cx="11064240" cy="411480"/>
          </a:xfrm>
          <a:prstGeom prst="rect">
            <a:avLst/>
          </a:prstGeom>
          <a:noFill/>
          <a:ln/>
        </p:spPr>
        <p:txBody>
          <a:bodyPr wrap="square" lIns="0" tIns="0" rIns="0" bIns="0" rtlCol="0" anchor="ctr"/>
          <a:lstStyle/>
          <a:p>
            <a:pPr marL="0" indent="0">
              <a:buNone/>
            </a:pPr>
            <a:r>
              <a:rPr lang="en-US" sz="1600" i="1" dirty="0">
                <a:solidFill>
                  <a:srgbClr val="5A6B99"/>
                </a:solidFill>
                <a:latin typeface="Calibri" pitchFamily="34" charset="0"/>
                <a:ea typeface="Calibri" pitchFamily="34" charset="-122"/>
                <a:cs typeface="Calibri" pitchFamily="34" charset="-120"/>
              </a:rPr>
              <a:t>Vier actuele ontwikkelingen</a:t>
            </a:r>
            <a:endParaRPr lang="en-US" sz="1600" dirty="0"/>
          </a:p>
        </p:txBody>
      </p:sp>
      <p:sp>
        <p:nvSpPr>
          <p:cNvPr id="4" name="Shape 2"/>
          <p:cNvSpPr/>
          <p:nvPr/>
        </p:nvSpPr>
        <p:spPr>
          <a:xfrm>
            <a:off x="640080" y="1828800"/>
            <a:ext cx="658368" cy="658368"/>
          </a:xfrm>
          <a:prstGeom prst="ellipse">
            <a:avLst/>
          </a:prstGeom>
          <a:solidFill>
            <a:srgbClr val="1E2761"/>
          </a:solidFill>
          <a:ln/>
        </p:spPr>
        <p:txBody>
          <a:bodyPr/>
          <a:lstStyle/>
          <a:p>
            <a:endParaRPr lang="en-NL"/>
          </a:p>
        </p:txBody>
      </p:sp>
      <p:pic>
        <p:nvPicPr>
          <p:cNvPr id="5" name="Image 0" descr="preencoded.png"/>
          <p:cNvPicPr>
            <a:picLocks noChangeAspect="1"/>
          </p:cNvPicPr>
          <p:nvPr/>
        </p:nvPicPr>
        <p:blipFill>
          <a:blip r:embed="rId3"/>
          <a:stretch>
            <a:fillRect/>
          </a:stretch>
        </p:blipFill>
        <p:spPr>
          <a:xfrm>
            <a:off x="811256" y="1999976"/>
            <a:ext cx="316017" cy="316017"/>
          </a:xfrm>
          <a:prstGeom prst="rect">
            <a:avLst/>
          </a:prstGeom>
        </p:spPr>
      </p:pic>
      <p:sp>
        <p:nvSpPr>
          <p:cNvPr id="6" name="Text 3"/>
          <p:cNvSpPr/>
          <p:nvPr/>
        </p:nvSpPr>
        <p:spPr>
          <a:xfrm>
            <a:off x="1600200" y="1828800"/>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Rotterdam en Brainport: digitale bibliotheekassistent</a:t>
            </a:r>
            <a:endParaRPr lang="en-US" sz="1650" dirty="0"/>
          </a:p>
        </p:txBody>
      </p:sp>
      <p:sp>
        <p:nvSpPr>
          <p:cNvPr id="7" name="Text 4"/>
          <p:cNvSpPr/>
          <p:nvPr/>
        </p:nvSpPr>
        <p:spPr>
          <a:xfrm>
            <a:off x="1600200" y="2212848"/>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Samenwerking (mei 2026) aan een AI-assistent als aanvulling op medewerkers, juist voor mensen die moeite hebben met digitale systemen of taal.</a:t>
            </a:r>
            <a:endParaRPr lang="en-US" sz="1350" dirty="0"/>
          </a:p>
        </p:txBody>
      </p:sp>
      <p:sp>
        <p:nvSpPr>
          <p:cNvPr id="8" name="Shape 5"/>
          <p:cNvSpPr/>
          <p:nvPr/>
        </p:nvSpPr>
        <p:spPr>
          <a:xfrm>
            <a:off x="640080" y="2871216"/>
            <a:ext cx="658368" cy="658368"/>
          </a:xfrm>
          <a:prstGeom prst="ellipse">
            <a:avLst/>
          </a:prstGeom>
          <a:solidFill>
            <a:srgbClr val="1E2761"/>
          </a:solidFill>
          <a:ln/>
        </p:spPr>
        <p:txBody>
          <a:bodyPr/>
          <a:lstStyle/>
          <a:p>
            <a:endParaRPr lang="en-NL"/>
          </a:p>
        </p:txBody>
      </p:sp>
      <p:pic>
        <p:nvPicPr>
          <p:cNvPr id="9" name="Image 1" descr="preencoded.png"/>
          <p:cNvPicPr>
            <a:picLocks noChangeAspect="1"/>
          </p:cNvPicPr>
          <p:nvPr/>
        </p:nvPicPr>
        <p:blipFill>
          <a:blip r:embed="rId4"/>
          <a:stretch>
            <a:fillRect/>
          </a:stretch>
        </p:blipFill>
        <p:spPr>
          <a:xfrm>
            <a:off x="811256" y="3042392"/>
            <a:ext cx="316017" cy="316017"/>
          </a:xfrm>
          <a:prstGeom prst="rect">
            <a:avLst/>
          </a:prstGeom>
        </p:spPr>
      </p:pic>
      <p:sp>
        <p:nvSpPr>
          <p:cNvPr id="10" name="Text 6"/>
          <p:cNvSpPr/>
          <p:nvPr/>
        </p:nvSpPr>
        <p:spPr>
          <a:xfrm>
            <a:off x="1600200" y="2871216"/>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Boekbot: uitlegbare AI voor boekentips</a:t>
            </a:r>
            <a:endParaRPr lang="en-US" sz="1650" dirty="0"/>
          </a:p>
        </p:txBody>
      </p:sp>
      <p:sp>
        <p:nvSpPr>
          <p:cNvPr id="11" name="Text 7"/>
          <p:cNvSpPr/>
          <p:nvPr/>
        </p:nvSpPr>
        <p:spPr>
          <a:xfrm>
            <a:off x="1600200" y="3255264"/>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Brainport-bibliotheken bouwen met TU/e, JADS en Datacation aan een transparant AI-raamwerk: geen black box, maar uitlegbare aanbevelingen.</a:t>
            </a:r>
            <a:endParaRPr lang="en-US" sz="1350" dirty="0"/>
          </a:p>
        </p:txBody>
      </p:sp>
      <p:sp>
        <p:nvSpPr>
          <p:cNvPr id="12" name="Shape 8"/>
          <p:cNvSpPr/>
          <p:nvPr/>
        </p:nvSpPr>
        <p:spPr>
          <a:xfrm>
            <a:off x="640080" y="3913632"/>
            <a:ext cx="658368" cy="658368"/>
          </a:xfrm>
          <a:prstGeom prst="ellipse">
            <a:avLst/>
          </a:prstGeom>
          <a:solidFill>
            <a:srgbClr val="1E2761"/>
          </a:solidFill>
          <a:ln/>
        </p:spPr>
        <p:txBody>
          <a:bodyPr/>
          <a:lstStyle/>
          <a:p>
            <a:endParaRPr lang="en-NL"/>
          </a:p>
        </p:txBody>
      </p:sp>
      <p:pic>
        <p:nvPicPr>
          <p:cNvPr id="13" name="Image 2" descr="preencoded.png"/>
          <p:cNvPicPr>
            <a:picLocks noChangeAspect="1"/>
          </p:cNvPicPr>
          <p:nvPr/>
        </p:nvPicPr>
        <p:blipFill>
          <a:blip r:embed="rId5"/>
          <a:stretch>
            <a:fillRect/>
          </a:stretch>
        </p:blipFill>
        <p:spPr>
          <a:xfrm>
            <a:off x="811256" y="4084808"/>
            <a:ext cx="316017" cy="316017"/>
          </a:xfrm>
          <a:prstGeom prst="rect">
            <a:avLst/>
          </a:prstGeom>
        </p:spPr>
      </p:pic>
      <p:sp>
        <p:nvSpPr>
          <p:cNvPr id="14" name="Text 9"/>
          <p:cNvSpPr/>
          <p:nvPr/>
        </p:nvSpPr>
        <p:spPr>
          <a:xfrm>
            <a:off x="1600200" y="3913632"/>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NBD Biblion en de KB: slimmer metadateren</a:t>
            </a:r>
            <a:endParaRPr lang="en-US" sz="1650" dirty="0"/>
          </a:p>
        </p:txBody>
      </p:sp>
      <p:sp>
        <p:nvSpPr>
          <p:cNvPr id="15" name="Text 10"/>
          <p:cNvSpPr/>
          <p:nvPr/>
        </p:nvSpPr>
        <p:spPr>
          <a:xfrm>
            <a:off x="1600200" y="4297680"/>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Automatische titelverrijking; in april 2026 startte de KB het project VLAM: AI in de backoffice van de sector.</a:t>
            </a:r>
            <a:endParaRPr lang="en-US" sz="1350" dirty="0"/>
          </a:p>
        </p:txBody>
      </p:sp>
      <p:sp>
        <p:nvSpPr>
          <p:cNvPr id="16" name="Shape 11"/>
          <p:cNvSpPr/>
          <p:nvPr/>
        </p:nvSpPr>
        <p:spPr>
          <a:xfrm>
            <a:off x="640080" y="4956048"/>
            <a:ext cx="658368" cy="658368"/>
          </a:xfrm>
          <a:prstGeom prst="ellipse">
            <a:avLst/>
          </a:prstGeom>
          <a:solidFill>
            <a:srgbClr val="F96167"/>
          </a:solidFill>
          <a:ln/>
        </p:spPr>
        <p:txBody>
          <a:bodyPr/>
          <a:lstStyle/>
          <a:p>
            <a:endParaRPr lang="en-NL"/>
          </a:p>
        </p:txBody>
      </p:sp>
      <p:pic>
        <p:nvPicPr>
          <p:cNvPr id="17" name="Image 3" descr="preencoded.png"/>
          <p:cNvPicPr>
            <a:picLocks noChangeAspect="1"/>
          </p:cNvPicPr>
          <p:nvPr/>
        </p:nvPicPr>
        <p:blipFill>
          <a:blip r:embed="rId6"/>
          <a:stretch>
            <a:fillRect/>
          </a:stretch>
        </p:blipFill>
        <p:spPr>
          <a:xfrm>
            <a:off x="811256" y="5127224"/>
            <a:ext cx="316017" cy="316017"/>
          </a:xfrm>
          <a:prstGeom prst="rect">
            <a:avLst/>
          </a:prstGeom>
        </p:spPr>
      </p:pic>
      <p:sp>
        <p:nvSpPr>
          <p:cNvPr id="18" name="Text 12"/>
          <p:cNvSpPr/>
          <p:nvPr/>
        </p:nvSpPr>
        <p:spPr>
          <a:xfrm>
            <a:off x="1600200" y="4956048"/>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Netwerkproject AI en ethiek</a:t>
            </a:r>
            <a:endParaRPr lang="en-US" sz="1650" dirty="0"/>
          </a:p>
        </p:txBody>
      </p:sp>
      <p:sp>
        <p:nvSpPr>
          <p:cNvPr id="19" name="Text 13"/>
          <p:cNvSpPr/>
          <p:nvPr/>
        </p:nvSpPr>
        <p:spPr>
          <a:xfrm>
            <a:off x="1600200" y="5340096"/>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Landelijk normenkader met afspraken en een toolbox voor verantwoord AI-gebruik, in uitwerking richting 2026.</a:t>
            </a:r>
            <a:endParaRPr lang="en-US" sz="1350" dirty="0"/>
          </a:p>
        </p:txBody>
      </p:sp>
      <p:sp>
        <p:nvSpPr>
          <p:cNvPr id="20" name="Text 14"/>
          <p:cNvSpPr/>
          <p:nvPr/>
        </p:nvSpPr>
        <p:spPr>
          <a:xfrm>
            <a:off x="11338560" y="6355080"/>
            <a:ext cx="457200" cy="274320"/>
          </a:xfrm>
          <a:prstGeom prst="rect">
            <a:avLst/>
          </a:prstGeom>
          <a:noFill/>
          <a:ln/>
        </p:spPr>
        <p:txBody>
          <a:bodyPr wrap="square" lIns="0" tIns="0" rIns="0" bIns="0" rtlCol="0" anchor="ctr"/>
          <a:lstStyle/>
          <a:p>
            <a:pPr marL="0" indent="0" algn="r">
              <a:buNone/>
            </a:pPr>
            <a:r>
              <a:rPr lang="en-US" sz="1000" dirty="0">
                <a:solidFill>
                  <a:srgbClr val="5A6B99"/>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31520"/>
          </a:xfrm>
          <a:prstGeom prst="rect">
            <a:avLst/>
          </a:prstGeom>
          <a:noFill/>
          <a:ln/>
        </p:spPr>
        <p:txBody>
          <a:bodyPr wrap="square" lIns="0" tIns="0" rIns="0" bIns="0" rtlCol="0" anchor="ctr"/>
          <a:lstStyle/>
          <a:p>
            <a:pPr marL="0" indent="0">
              <a:buNone/>
            </a:pPr>
            <a:r>
              <a:rPr lang="en-US" sz="3400" b="1" dirty="0">
                <a:solidFill>
                  <a:srgbClr val="1E2761"/>
                </a:solidFill>
                <a:latin typeface="Cambria" pitchFamily="34" charset="0"/>
                <a:ea typeface="Cambria" pitchFamily="34" charset="-122"/>
                <a:cs typeface="Cambria" pitchFamily="34" charset="-120"/>
              </a:rPr>
              <a:t>AI raakt basisvaardigheden van twee kanten</a:t>
            </a:r>
            <a:endParaRPr lang="en-US" sz="3400" dirty="0"/>
          </a:p>
        </p:txBody>
      </p:sp>
      <p:sp>
        <p:nvSpPr>
          <p:cNvPr id="3" name="Text 1"/>
          <p:cNvSpPr/>
          <p:nvPr/>
        </p:nvSpPr>
        <p:spPr>
          <a:xfrm>
            <a:off x="548640" y="1097280"/>
            <a:ext cx="11064240" cy="411480"/>
          </a:xfrm>
          <a:prstGeom prst="rect">
            <a:avLst/>
          </a:prstGeom>
          <a:noFill/>
          <a:ln/>
        </p:spPr>
        <p:txBody>
          <a:bodyPr wrap="square" lIns="0" tIns="0" rIns="0" bIns="0" rtlCol="0" anchor="ctr"/>
          <a:lstStyle/>
          <a:p>
            <a:pPr marL="0" indent="0">
              <a:buNone/>
            </a:pPr>
            <a:r>
              <a:rPr lang="en-US" sz="1600" i="1" dirty="0">
                <a:solidFill>
                  <a:srgbClr val="5A6B99"/>
                </a:solidFill>
                <a:latin typeface="Calibri" pitchFamily="34" charset="0"/>
                <a:ea typeface="Calibri" pitchFamily="34" charset="-122"/>
                <a:cs typeface="Calibri" pitchFamily="34" charset="-120"/>
              </a:rPr>
              <a:t>Dezelfde technologie, twee gezichten</a:t>
            </a:r>
            <a:endParaRPr lang="en-US" sz="1600" dirty="0"/>
          </a:p>
        </p:txBody>
      </p:sp>
      <p:sp>
        <p:nvSpPr>
          <p:cNvPr id="4" name="Shape 2"/>
          <p:cNvSpPr/>
          <p:nvPr/>
        </p:nvSpPr>
        <p:spPr>
          <a:xfrm>
            <a:off x="548640" y="1783080"/>
            <a:ext cx="5257800" cy="4297680"/>
          </a:xfrm>
          <a:prstGeom prst="roundRect">
            <a:avLst>
              <a:gd name="adj" fmla="val 2553"/>
            </a:avLst>
          </a:prstGeom>
          <a:solidFill>
            <a:srgbClr val="1E2761"/>
          </a:solidFill>
          <a:ln/>
          <a:effectLst>
            <a:outerShdw blurRad="76200" dist="25400" dir="5400000" algn="bl" rotWithShape="0">
              <a:srgbClr val="9AA7C7">
                <a:alpha val="25000"/>
              </a:srgbClr>
            </a:outerShdw>
          </a:effectLst>
        </p:spPr>
        <p:txBody>
          <a:bodyPr/>
          <a:lstStyle/>
          <a:p>
            <a:endParaRPr lang="en-NL"/>
          </a:p>
        </p:txBody>
      </p:sp>
      <p:sp>
        <p:nvSpPr>
          <p:cNvPr id="5" name="Shape 3"/>
          <p:cNvSpPr/>
          <p:nvPr/>
        </p:nvSpPr>
        <p:spPr>
          <a:xfrm>
            <a:off x="868680" y="2103120"/>
            <a:ext cx="640080" cy="640080"/>
          </a:xfrm>
          <a:prstGeom prst="ellipse">
            <a:avLst/>
          </a:prstGeom>
          <a:solidFill>
            <a:srgbClr val="F96167"/>
          </a:solidFill>
          <a:ln/>
        </p:spPr>
        <p:txBody>
          <a:bodyPr/>
          <a:lstStyle/>
          <a:p>
            <a:endParaRPr lang="en-NL"/>
          </a:p>
        </p:txBody>
      </p:sp>
      <p:pic>
        <p:nvPicPr>
          <p:cNvPr id="6" name="Image 0" descr="preencoded.png"/>
          <p:cNvPicPr>
            <a:picLocks noChangeAspect="1"/>
          </p:cNvPicPr>
          <p:nvPr/>
        </p:nvPicPr>
        <p:blipFill>
          <a:blip r:embed="rId3"/>
          <a:stretch>
            <a:fillRect/>
          </a:stretch>
        </p:blipFill>
        <p:spPr>
          <a:xfrm>
            <a:off x="1035101" y="2269541"/>
            <a:ext cx="307238" cy="307238"/>
          </a:xfrm>
          <a:prstGeom prst="rect">
            <a:avLst/>
          </a:prstGeom>
        </p:spPr>
      </p:pic>
      <p:sp>
        <p:nvSpPr>
          <p:cNvPr id="7" name="Text 4"/>
          <p:cNvSpPr/>
          <p:nvPr/>
        </p:nvSpPr>
        <p:spPr>
          <a:xfrm>
            <a:off x="1691640" y="2194560"/>
            <a:ext cx="3886200" cy="457200"/>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AI als nieuwe drempel</a:t>
            </a:r>
            <a:endParaRPr lang="en-US" sz="2000" dirty="0"/>
          </a:p>
        </p:txBody>
      </p:sp>
      <p:sp>
        <p:nvSpPr>
          <p:cNvPr id="8" name="Text 5"/>
          <p:cNvSpPr/>
          <p:nvPr/>
        </p:nvSpPr>
        <p:spPr>
          <a:xfrm>
            <a:off x="914400" y="3017520"/>
            <a:ext cx="4526280" cy="2926080"/>
          </a:xfrm>
          <a:prstGeom prst="rect">
            <a:avLst/>
          </a:prstGeom>
          <a:noFill/>
          <a:ln/>
        </p:spPr>
        <p:txBody>
          <a:bodyPr wrap="square" lIns="0" tIns="0" rIns="0" bIns="0" rtlCol="0" anchor="ctr"/>
          <a:lstStyle/>
          <a:p>
            <a:pPr marL="342900" indent="-342900">
              <a:spcAft>
                <a:spcPts val="800"/>
              </a:spcAft>
              <a:buSzPct val="100000"/>
              <a:buChar char="•"/>
            </a:pPr>
            <a:r>
              <a:rPr lang="en-US" sz="1500" dirty="0">
                <a:solidFill>
                  <a:srgbClr val="CADCFC"/>
                </a:solidFill>
                <a:latin typeface="Calibri" pitchFamily="34" charset="0"/>
                <a:ea typeface="Calibri" pitchFamily="34" charset="-122"/>
                <a:cs typeface="Calibri" pitchFamily="34" charset="-120"/>
              </a:rPr>
              <a:t>Een extra laag bovenop bestaande digitale drempels</a:t>
            </a:r>
            <a:endParaRPr lang="en-US" sz="1500" dirty="0"/>
          </a:p>
          <a:p>
            <a:pPr marL="342900" indent="-342900">
              <a:spcAft>
                <a:spcPts val="800"/>
              </a:spcAft>
              <a:buSzPct val="100000"/>
              <a:buChar char="•"/>
            </a:pPr>
            <a:r>
              <a:rPr lang="en-US" sz="1500" dirty="0">
                <a:solidFill>
                  <a:srgbClr val="CADCFC"/>
                </a:solidFill>
                <a:latin typeface="Calibri" pitchFamily="34" charset="0"/>
                <a:ea typeface="Calibri" pitchFamily="34" charset="-122"/>
                <a:cs typeface="Calibri" pitchFamily="34" charset="-120"/>
              </a:rPr>
              <a:t>Overheid en bedrijven zetten AI in richting burgers</a:t>
            </a:r>
            <a:endParaRPr lang="en-US" sz="1500" dirty="0"/>
          </a:p>
          <a:p>
            <a:pPr marL="342900" indent="-342900">
              <a:spcAft>
                <a:spcPts val="800"/>
              </a:spcAft>
              <a:buSzPct val="100000"/>
              <a:buChar char="•"/>
            </a:pPr>
            <a:r>
              <a:rPr lang="en-US" sz="1500" dirty="0">
                <a:solidFill>
                  <a:srgbClr val="CADCFC"/>
                </a:solidFill>
                <a:latin typeface="Calibri" pitchFamily="34" charset="0"/>
                <a:ea typeface="Calibri" pitchFamily="34" charset="-122"/>
                <a:cs typeface="Calibri" pitchFamily="34" charset="-120"/>
              </a:rPr>
              <a:t>Overtuigende nepinformatie wordt makkelijker te maken</a:t>
            </a:r>
            <a:endParaRPr lang="en-US" sz="1500" dirty="0"/>
          </a:p>
          <a:p>
            <a:pPr marL="342900" indent="-342900">
              <a:buSzPct val="100000"/>
              <a:buChar char="•"/>
            </a:pPr>
            <a:r>
              <a:rPr lang="en-US" sz="1500" dirty="0">
                <a:solidFill>
                  <a:srgbClr val="CADCFC"/>
                </a:solidFill>
                <a:latin typeface="Calibri" pitchFamily="34" charset="0"/>
                <a:ea typeface="Calibri" pitchFamily="34" charset="-122"/>
                <a:cs typeface="Calibri" pitchFamily="34" charset="-120"/>
              </a:rPr>
              <a:t>AI-geletterdheid wordt zelf een basisvaardigheid</a:t>
            </a:r>
            <a:endParaRPr lang="en-US" sz="1500" dirty="0"/>
          </a:p>
        </p:txBody>
      </p:sp>
      <p:sp>
        <p:nvSpPr>
          <p:cNvPr id="9" name="Shape 6"/>
          <p:cNvSpPr/>
          <p:nvPr/>
        </p:nvSpPr>
        <p:spPr>
          <a:xfrm>
            <a:off x="6355080" y="1783080"/>
            <a:ext cx="5257800" cy="4297680"/>
          </a:xfrm>
          <a:prstGeom prst="roundRect">
            <a:avLst>
              <a:gd name="adj" fmla="val 2553"/>
            </a:avLst>
          </a:prstGeom>
          <a:solidFill>
            <a:srgbClr val="EAF1FD"/>
          </a:solidFill>
          <a:ln/>
          <a:effectLst>
            <a:outerShdw blurRad="76200" dist="25400" dir="5400000" algn="bl" rotWithShape="0">
              <a:srgbClr val="9AA7C7">
                <a:alpha val="25000"/>
              </a:srgbClr>
            </a:outerShdw>
          </a:effectLst>
        </p:spPr>
        <p:txBody>
          <a:bodyPr/>
          <a:lstStyle/>
          <a:p>
            <a:endParaRPr lang="en-NL"/>
          </a:p>
        </p:txBody>
      </p:sp>
      <p:sp>
        <p:nvSpPr>
          <p:cNvPr id="10" name="Shape 7"/>
          <p:cNvSpPr/>
          <p:nvPr/>
        </p:nvSpPr>
        <p:spPr>
          <a:xfrm>
            <a:off x="6675120" y="2103120"/>
            <a:ext cx="640080" cy="640080"/>
          </a:xfrm>
          <a:prstGeom prst="ellipse">
            <a:avLst/>
          </a:prstGeom>
          <a:solidFill>
            <a:srgbClr val="1E2761"/>
          </a:solidFill>
          <a:ln/>
        </p:spPr>
        <p:txBody>
          <a:bodyPr/>
          <a:lstStyle/>
          <a:p>
            <a:endParaRPr lang="en-NL"/>
          </a:p>
        </p:txBody>
      </p:sp>
      <p:pic>
        <p:nvPicPr>
          <p:cNvPr id="11" name="Image 1" descr="preencoded.png"/>
          <p:cNvPicPr>
            <a:picLocks noChangeAspect="1"/>
          </p:cNvPicPr>
          <p:nvPr/>
        </p:nvPicPr>
        <p:blipFill>
          <a:blip r:embed="rId4"/>
          <a:stretch>
            <a:fillRect/>
          </a:stretch>
        </p:blipFill>
        <p:spPr>
          <a:xfrm>
            <a:off x="6841541" y="2269541"/>
            <a:ext cx="307238" cy="307238"/>
          </a:xfrm>
          <a:prstGeom prst="rect">
            <a:avLst/>
          </a:prstGeom>
        </p:spPr>
      </p:pic>
      <p:sp>
        <p:nvSpPr>
          <p:cNvPr id="12" name="Text 8"/>
          <p:cNvSpPr/>
          <p:nvPr/>
        </p:nvSpPr>
        <p:spPr>
          <a:xfrm>
            <a:off x="7498080" y="2194560"/>
            <a:ext cx="3886200" cy="457200"/>
          </a:xfrm>
          <a:prstGeom prst="rect">
            <a:avLst/>
          </a:prstGeom>
          <a:noFill/>
          <a:ln/>
        </p:spPr>
        <p:txBody>
          <a:bodyPr wrap="square" lIns="0" tIns="0" rIns="0" bIns="0" rtlCol="0" anchor="ctr"/>
          <a:lstStyle/>
          <a:p>
            <a:pPr marL="0" indent="0">
              <a:buNone/>
            </a:pPr>
            <a:r>
              <a:rPr lang="en-US" sz="2000" b="1" dirty="0">
                <a:solidFill>
                  <a:srgbClr val="1E2761"/>
                </a:solidFill>
                <a:latin typeface="Calibri" pitchFamily="34" charset="0"/>
                <a:ea typeface="Calibri" pitchFamily="34" charset="-122"/>
                <a:cs typeface="Calibri" pitchFamily="34" charset="-120"/>
              </a:rPr>
              <a:t>AI als hulpmiddel</a:t>
            </a:r>
            <a:endParaRPr lang="en-US" sz="2000" dirty="0"/>
          </a:p>
        </p:txBody>
      </p:sp>
      <p:sp>
        <p:nvSpPr>
          <p:cNvPr id="13" name="Text 9"/>
          <p:cNvSpPr/>
          <p:nvPr/>
        </p:nvSpPr>
        <p:spPr>
          <a:xfrm>
            <a:off x="6720840" y="3017520"/>
            <a:ext cx="4526280" cy="2926080"/>
          </a:xfrm>
          <a:prstGeom prst="rect">
            <a:avLst/>
          </a:prstGeom>
          <a:noFill/>
          <a:ln/>
        </p:spPr>
        <p:txBody>
          <a:bodyPr wrap="square" lIns="0" tIns="0" rIns="0" bIns="0" rtlCol="0" anchor="ctr"/>
          <a:lstStyle/>
          <a:p>
            <a:pPr marL="342900" indent="-342900">
              <a:spcAft>
                <a:spcPts val="800"/>
              </a:spcAft>
              <a:buSzPct val="100000"/>
              <a:buChar char="•"/>
            </a:pPr>
            <a:r>
              <a:rPr lang="en-US" sz="1500" dirty="0">
                <a:solidFill>
                  <a:srgbClr val="1E2761"/>
                </a:solidFill>
                <a:latin typeface="Calibri" pitchFamily="34" charset="0"/>
                <a:ea typeface="Calibri" pitchFamily="34" charset="-122"/>
                <a:cs typeface="Calibri" pitchFamily="34" charset="-120"/>
              </a:rPr>
              <a:t>Taal vereenvoudigen en vertalen op maat</a:t>
            </a:r>
            <a:endParaRPr lang="en-US" sz="1500" dirty="0"/>
          </a:p>
          <a:p>
            <a:pPr marL="342900" indent="-342900">
              <a:spcAft>
                <a:spcPts val="800"/>
              </a:spcAft>
              <a:buSzPct val="100000"/>
              <a:buChar char="•"/>
            </a:pPr>
            <a:r>
              <a:rPr lang="en-US" sz="1500" dirty="0">
                <a:solidFill>
                  <a:srgbClr val="1E2761"/>
                </a:solidFill>
                <a:latin typeface="Calibri" pitchFamily="34" charset="0"/>
                <a:ea typeface="Calibri" pitchFamily="34" charset="-122"/>
                <a:cs typeface="Calibri" pitchFamily="34" charset="-120"/>
              </a:rPr>
              <a:t>Voorlezen en spraak voor wie lezen lastig is</a:t>
            </a:r>
            <a:endParaRPr lang="en-US" sz="1500" dirty="0"/>
          </a:p>
          <a:p>
            <a:pPr marL="342900" indent="-342900">
              <a:spcAft>
                <a:spcPts val="800"/>
              </a:spcAft>
              <a:buSzPct val="100000"/>
              <a:buChar char="•"/>
            </a:pPr>
            <a:r>
              <a:rPr lang="en-US" sz="1500" dirty="0">
                <a:solidFill>
                  <a:srgbClr val="1E2761"/>
                </a:solidFill>
                <a:latin typeface="Calibri" pitchFamily="34" charset="0"/>
                <a:ea typeface="Calibri" pitchFamily="34" charset="-122"/>
                <a:cs typeface="Calibri" pitchFamily="34" charset="-120"/>
              </a:rPr>
              <a:t>Laagdrempelig oefenen, zonder oordeel en in eigen tempo</a:t>
            </a:r>
            <a:endParaRPr lang="en-US" sz="1500" dirty="0"/>
          </a:p>
          <a:p>
            <a:pPr marL="342900" indent="-342900">
              <a:buSzPct val="100000"/>
              <a:buChar char="•"/>
            </a:pPr>
            <a:r>
              <a:rPr lang="en-US" sz="1500" dirty="0">
                <a:solidFill>
                  <a:srgbClr val="1E2761"/>
                </a:solidFill>
                <a:latin typeface="Calibri" pitchFamily="34" charset="0"/>
                <a:ea typeface="Calibri" pitchFamily="34" charset="-122"/>
                <a:cs typeface="Calibri" pitchFamily="34" charset="-120"/>
              </a:rPr>
              <a:t>Ondersteuning voor jou als professional</a:t>
            </a:r>
            <a:endParaRPr lang="en-US" sz="1500" dirty="0"/>
          </a:p>
        </p:txBody>
      </p:sp>
      <p:sp>
        <p:nvSpPr>
          <p:cNvPr id="14" name="Text 10"/>
          <p:cNvSpPr/>
          <p:nvPr/>
        </p:nvSpPr>
        <p:spPr>
          <a:xfrm>
            <a:off x="11338560" y="6355080"/>
            <a:ext cx="457200" cy="274320"/>
          </a:xfrm>
          <a:prstGeom prst="rect">
            <a:avLst/>
          </a:prstGeom>
          <a:noFill/>
          <a:ln/>
        </p:spPr>
        <p:txBody>
          <a:bodyPr wrap="square" lIns="0" tIns="0" rIns="0" bIns="0" rtlCol="0" anchor="ctr"/>
          <a:lstStyle/>
          <a:p>
            <a:pPr marL="0" indent="0" algn="r">
              <a:buNone/>
            </a:pPr>
            <a:r>
              <a:rPr lang="en-US" sz="1000" dirty="0">
                <a:solidFill>
                  <a:srgbClr val="5A6B99"/>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31520"/>
          </a:xfrm>
          <a:prstGeom prst="rect">
            <a:avLst/>
          </a:prstGeom>
          <a:noFill/>
          <a:ln/>
        </p:spPr>
        <p:txBody>
          <a:bodyPr wrap="square" lIns="0" tIns="0" rIns="0" bIns="0" rtlCol="0" anchor="ctr"/>
          <a:lstStyle/>
          <a:p>
            <a:pPr marL="0" indent="0">
              <a:buNone/>
            </a:pPr>
            <a:r>
              <a:rPr lang="en-US" sz="3400" b="1" dirty="0">
                <a:solidFill>
                  <a:srgbClr val="1E2761"/>
                </a:solidFill>
                <a:latin typeface="Cambria" pitchFamily="34" charset="0"/>
                <a:ea typeface="Cambria" pitchFamily="34" charset="-122"/>
                <a:cs typeface="Cambria" pitchFamily="34" charset="-120"/>
              </a:rPr>
              <a:t>Wat merk je hiervan in de praktijk?</a:t>
            </a:r>
            <a:endParaRPr lang="en-US" sz="3400" dirty="0"/>
          </a:p>
        </p:txBody>
      </p:sp>
      <p:sp>
        <p:nvSpPr>
          <p:cNvPr id="3" name="Text 1"/>
          <p:cNvSpPr/>
          <p:nvPr/>
        </p:nvSpPr>
        <p:spPr>
          <a:xfrm>
            <a:off x="548640" y="1097280"/>
            <a:ext cx="11064240" cy="411480"/>
          </a:xfrm>
          <a:prstGeom prst="rect">
            <a:avLst/>
          </a:prstGeom>
          <a:noFill/>
          <a:ln/>
        </p:spPr>
        <p:txBody>
          <a:bodyPr wrap="square" lIns="0" tIns="0" rIns="0" bIns="0" rtlCol="0" anchor="ctr"/>
          <a:lstStyle/>
          <a:p>
            <a:pPr marL="0" indent="0">
              <a:buNone/>
            </a:pPr>
            <a:r>
              <a:rPr lang="en-US" sz="1600" i="1" dirty="0">
                <a:solidFill>
                  <a:srgbClr val="5A6B99"/>
                </a:solidFill>
                <a:latin typeface="Calibri" pitchFamily="34" charset="0"/>
                <a:ea typeface="Calibri" pitchFamily="34" charset="-122"/>
                <a:cs typeface="Calibri" pitchFamily="34" charset="-120"/>
              </a:rPr>
              <a:t>Herkenbaar aan de balie, in het Taalhuis en bij het IDO</a:t>
            </a:r>
            <a:endParaRPr lang="en-US" sz="1600" dirty="0"/>
          </a:p>
        </p:txBody>
      </p:sp>
      <p:sp>
        <p:nvSpPr>
          <p:cNvPr id="4" name="Shape 2"/>
          <p:cNvSpPr/>
          <p:nvPr/>
        </p:nvSpPr>
        <p:spPr>
          <a:xfrm>
            <a:off x="640080" y="1828800"/>
            <a:ext cx="658368" cy="658368"/>
          </a:xfrm>
          <a:prstGeom prst="ellipse">
            <a:avLst/>
          </a:prstGeom>
          <a:solidFill>
            <a:srgbClr val="1E2761"/>
          </a:solidFill>
          <a:ln/>
        </p:spPr>
        <p:txBody>
          <a:bodyPr/>
          <a:lstStyle/>
          <a:p>
            <a:endParaRPr lang="en-NL"/>
          </a:p>
        </p:txBody>
      </p:sp>
      <p:pic>
        <p:nvPicPr>
          <p:cNvPr id="5" name="Image 0" descr="preencoded.png"/>
          <p:cNvPicPr>
            <a:picLocks noChangeAspect="1"/>
          </p:cNvPicPr>
          <p:nvPr/>
        </p:nvPicPr>
        <p:blipFill>
          <a:blip r:embed="rId3"/>
          <a:stretch>
            <a:fillRect/>
          </a:stretch>
        </p:blipFill>
        <p:spPr>
          <a:xfrm>
            <a:off x="811256" y="1999976"/>
            <a:ext cx="316017" cy="316017"/>
          </a:xfrm>
          <a:prstGeom prst="rect">
            <a:avLst/>
          </a:prstGeom>
        </p:spPr>
      </p:pic>
      <p:sp>
        <p:nvSpPr>
          <p:cNvPr id="6" name="Text 3"/>
          <p:cNvSpPr/>
          <p:nvPr/>
        </p:nvSpPr>
        <p:spPr>
          <a:xfrm>
            <a:off x="1600200" y="1828800"/>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Klanten met AI-gegenereerde brieven en antwoorden</a:t>
            </a:r>
            <a:endParaRPr lang="en-US" sz="1650" dirty="0"/>
          </a:p>
        </p:txBody>
      </p:sp>
      <p:sp>
        <p:nvSpPr>
          <p:cNvPr id="7" name="Text 4"/>
          <p:cNvSpPr/>
          <p:nvPr/>
        </p:nvSpPr>
        <p:spPr>
          <a:xfrm>
            <a:off x="1600200" y="2212848"/>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“Dit heeft mijn zoon met ChatGPT gemaakt, klopt het?” Bezwaarschriften, sollicitatiebrieven, formulieren.</a:t>
            </a:r>
            <a:endParaRPr lang="en-US" sz="1350" dirty="0"/>
          </a:p>
        </p:txBody>
      </p:sp>
      <p:sp>
        <p:nvSpPr>
          <p:cNvPr id="8" name="Shape 5"/>
          <p:cNvSpPr/>
          <p:nvPr/>
        </p:nvSpPr>
        <p:spPr>
          <a:xfrm>
            <a:off x="640080" y="2871216"/>
            <a:ext cx="658368" cy="658368"/>
          </a:xfrm>
          <a:prstGeom prst="ellipse">
            <a:avLst/>
          </a:prstGeom>
          <a:solidFill>
            <a:srgbClr val="1E2761"/>
          </a:solidFill>
          <a:ln/>
        </p:spPr>
        <p:txBody>
          <a:bodyPr/>
          <a:lstStyle/>
          <a:p>
            <a:endParaRPr lang="en-NL"/>
          </a:p>
        </p:txBody>
      </p:sp>
      <p:pic>
        <p:nvPicPr>
          <p:cNvPr id="9" name="Image 1" descr="preencoded.png"/>
          <p:cNvPicPr>
            <a:picLocks noChangeAspect="1"/>
          </p:cNvPicPr>
          <p:nvPr/>
        </p:nvPicPr>
        <p:blipFill>
          <a:blip r:embed="rId4"/>
          <a:stretch>
            <a:fillRect/>
          </a:stretch>
        </p:blipFill>
        <p:spPr>
          <a:xfrm>
            <a:off x="811256" y="3042392"/>
            <a:ext cx="316017" cy="316017"/>
          </a:xfrm>
          <a:prstGeom prst="rect">
            <a:avLst/>
          </a:prstGeom>
        </p:spPr>
      </p:pic>
      <p:sp>
        <p:nvSpPr>
          <p:cNvPr id="10" name="Text 6"/>
          <p:cNvSpPr/>
          <p:nvPr/>
        </p:nvSpPr>
        <p:spPr>
          <a:xfrm>
            <a:off x="1600200" y="2871216"/>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Chatbots in plaats van mensen</a:t>
            </a:r>
            <a:endParaRPr lang="en-US" sz="1650" dirty="0"/>
          </a:p>
        </p:txBody>
      </p:sp>
      <p:sp>
        <p:nvSpPr>
          <p:cNvPr id="11" name="Text 7"/>
          <p:cNvSpPr/>
          <p:nvPr/>
        </p:nvSpPr>
        <p:spPr>
          <a:xfrm>
            <a:off x="1600200" y="3255264"/>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Steeds meer instanties zetten een chatbot voor de klantenservice. Wie daar niet uitkomt, staat bij jullie aan de balie.</a:t>
            </a:r>
            <a:endParaRPr lang="en-US" sz="1350" dirty="0"/>
          </a:p>
        </p:txBody>
      </p:sp>
      <p:sp>
        <p:nvSpPr>
          <p:cNvPr id="12" name="Shape 8"/>
          <p:cNvSpPr/>
          <p:nvPr/>
        </p:nvSpPr>
        <p:spPr>
          <a:xfrm>
            <a:off x="640080" y="3913632"/>
            <a:ext cx="658368" cy="658368"/>
          </a:xfrm>
          <a:prstGeom prst="ellipse">
            <a:avLst/>
          </a:prstGeom>
          <a:solidFill>
            <a:srgbClr val="1E2761"/>
          </a:solidFill>
          <a:ln/>
        </p:spPr>
        <p:txBody>
          <a:bodyPr/>
          <a:lstStyle/>
          <a:p>
            <a:endParaRPr lang="en-NL"/>
          </a:p>
        </p:txBody>
      </p:sp>
      <p:pic>
        <p:nvPicPr>
          <p:cNvPr id="13" name="Image 2" descr="preencoded.png"/>
          <p:cNvPicPr>
            <a:picLocks noChangeAspect="1"/>
          </p:cNvPicPr>
          <p:nvPr/>
        </p:nvPicPr>
        <p:blipFill>
          <a:blip r:embed="rId5"/>
          <a:stretch>
            <a:fillRect/>
          </a:stretch>
        </p:blipFill>
        <p:spPr>
          <a:xfrm>
            <a:off x="811256" y="4084808"/>
            <a:ext cx="316017" cy="316017"/>
          </a:xfrm>
          <a:prstGeom prst="rect">
            <a:avLst/>
          </a:prstGeom>
        </p:spPr>
      </p:pic>
      <p:sp>
        <p:nvSpPr>
          <p:cNvPr id="14" name="Text 9"/>
          <p:cNvSpPr/>
          <p:nvPr/>
        </p:nvSpPr>
        <p:spPr>
          <a:xfrm>
            <a:off x="1600200" y="3913632"/>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Twijfel over wat echt is</a:t>
            </a:r>
            <a:endParaRPr lang="en-US" sz="1650" dirty="0"/>
          </a:p>
        </p:txBody>
      </p:sp>
      <p:sp>
        <p:nvSpPr>
          <p:cNvPr id="15" name="Text 10"/>
          <p:cNvSpPr/>
          <p:nvPr/>
        </p:nvSpPr>
        <p:spPr>
          <a:xfrm>
            <a:off x="1600200" y="4297680"/>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Nepnieuws, nepfoto's en overtuigende teksten: klanten weten steeds vaker niet meer wat ze kunnen vertrouwen.</a:t>
            </a:r>
            <a:endParaRPr lang="en-US" sz="1350" dirty="0"/>
          </a:p>
        </p:txBody>
      </p:sp>
      <p:sp>
        <p:nvSpPr>
          <p:cNvPr id="16" name="Shape 11"/>
          <p:cNvSpPr/>
          <p:nvPr/>
        </p:nvSpPr>
        <p:spPr>
          <a:xfrm>
            <a:off x="640080" y="4956048"/>
            <a:ext cx="658368" cy="658368"/>
          </a:xfrm>
          <a:prstGeom prst="ellipse">
            <a:avLst/>
          </a:prstGeom>
          <a:solidFill>
            <a:srgbClr val="1E2761"/>
          </a:solidFill>
          <a:ln/>
        </p:spPr>
        <p:txBody>
          <a:bodyPr/>
          <a:lstStyle/>
          <a:p>
            <a:endParaRPr lang="en-NL"/>
          </a:p>
        </p:txBody>
      </p:sp>
      <p:pic>
        <p:nvPicPr>
          <p:cNvPr id="17" name="Image 3" descr="preencoded.png"/>
          <p:cNvPicPr>
            <a:picLocks noChangeAspect="1"/>
          </p:cNvPicPr>
          <p:nvPr/>
        </p:nvPicPr>
        <p:blipFill>
          <a:blip r:embed="rId6"/>
          <a:stretch>
            <a:fillRect/>
          </a:stretch>
        </p:blipFill>
        <p:spPr>
          <a:xfrm>
            <a:off x="811256" y="5127224"/>
            <a:ext cx="316017" cy="316017"/>
          </a:xfrm>
          <a:prstGeom prst="rect">
            <a:avLst/>
          </a:prstGeom>
        </p:spPr>
      </p:pic>
      <p:sp>
        <p:nvSpPr>
          <p:cNvPr id="18" name="Text 12"/>
          <p:cNvSpPr/>
          <p:nvPr/>
        </p:nvSpPr>
        <p:spPr>
          <a:xfrm>
            <a:off x="1600200" y="4956048"/>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Vragen over AI zelf</a:t>
            </a:r>
            <a:endParaRPr lang="en-US" sz="1650" dirty="0"/>
          </a:p>
        </p:txBody>
      </p:sp>
      <p:sp>
        <p:nvSpPr>
          <p:cNvPr id="19" name="Text 13"/>
          <p:cNvSpPr/>
          <p:nvPr/>
        </p:nvSpPr>
        <p:spPr>
          <a:xfrm>
            <a:off x="1600200" y="5340096"/>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“Wat is dat nou, AI?” De bibliotheek is voor veel mensen de eerste plek om dit veilig te vragen.</a:t>
            </a:r>
            <a:endParaRPr lang="en-US" sz="1350" dirty="0"/>
          </a:p>
        </p:txBody>
      </p:sp>
      <p:sp>
        <p:nvSpPr>
          <p:cNvPr id="20" name="Text 14"/>
          <p:cNvSpPr/>
          <p:nvPr/>
        </p:nvSpPr>
        <p:spPr>
          <a:xfrm>
            <a:off x="11338560" y="6355080"/>
            <a:ext cx="457200" cy="274320"/>
          </a:xfrm>
          <a:prstGeom prst="rect">
            <a:avLst/>
          </a:prstGeom>
          <a:noFill/>
          <a:ln/>
        </p:spPr>
        <p:txBody>
          <a:bodyPr wrap="square" lIns="0" tIns="0" rIns="0" bIns="0" rtlCol="0" anchor="ctr"/>
          <a:lstStyle/>
          <a:p>
            <a:pPr marL="0" indent="0" algn="r">
              <a:buNone/>
            </a:pPr>
            <a:r>
              <a:rPr lang="en-US" sz="1000" dirty="0">
                <a:solidFill>
                  <a:srgbClr val="5A6B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31520"/>
          </a:xfrm>
          <a:prstGeom prst="rect">
            <a:avLst/>
          </a:prstGeom>
          <a:noFill/>
          <a:ln/>
        </p:spPr>
        <p:txBody>
          <a:bodyPr wrap="square" lIns="0" tIns="0" rIns="0" bIns="0" rtlCol="0" anchor="ctr"/>
          <a:lstStyle/>
          <a:p>
            <a:pPr marL="0" indent="0">
              <a:buNone/>
            </a:pPr>
            <a:r>
              <a:rPr lang="en-US" sz="3400" b="1" dirty="0">
                <a:solidFill>
                  <a:srgbClr val="1E2761"/>
                </a:solidFill>
                <a:latin typeface="Cambria" pitchFamily="34" charset="0"/>
                <a:ea typeface="Cambria" pitchFamily="34" charset="-122"/>
                <a:cs typeface="Cambria" pitchFamily="34" charset="-120"/>
              </a:rPr>
              <a:t>AI als steun in jouw werk</a:t>
            </a:r>
            <a:endParaRPr lang="en-US" sz="3400" dirty="0"/>
          </a:p>
        </p:txBody>
      </p:sp>
      <p:sp>
        <p:nvSpPr>
          <p:cNvPr id="3" name="Text 1"/>
          <p:cNvSpPr/>
          <p:nvPr/>
        </p:nvSpPr>
        <p:spPr>
          <a:xfrm>
            <a:off x="548640" y="1097280"/>
            <a:ext cx="11064240" cy="411480"/>
          </a:xfrm>
          <a:prstGeom prst="rect">
            <a:avLst/>
          </a:prstGeom>
          <a:noFill/>
          <a:ln/>
        </p:spPr>
        <p:txBody>
          <a:bodyPr wrap="square" lIns="0" tIns="0" rIns="0" bIns="0" rtlCol="0" anchor="ctr"/>
          <a:lstStyle/>
          <a:p>
            <a:pPr marL="0" indent="0">
              <a:buNone/>
            </a:pPr>
            <a:r>
              <a:rPr lang="en-US" sz="1600" i="1" dirty="0">
                <a:solidFill>
                  <a:srgbClr val="5A6B99"/>
                </a:solidFill>
                <a:latin typeface="Calibri" pitchFamily="34" charset="0"/>
                <a:ea typeface="Calibri" pitchFamily="34" charset="-122"/>
                <a:cs typeface="Calibri" pitchFamily="34" charset="-120"/>
              </a:rPr>
              <a:t>Vier toepassingen om vandaag mee te oefenen</a:t>
            </a:r>
            <a:endParaRPr lang="en-US" sz="1600" dirty="0"/>
          </a:p>
        </p:txBody>
      </p:sp>
      <p:sp>
        <p:nvSpPr>
          <p:cNvPr id="4" name="Shape 2"/>
          <p:cNvSpPr/>
          <p:nvPr/>
        </p:nvSpPr>
        <p:spPr>
          <a:xfrm>
            <a:off x="548640" y="1828800"/>
            <a:ext cx="5257800" cy="1965960"/>
          </a:xfrm>
          <a:prstGeom prst="roundRect">
            <a:avLst>
              <a:gd name="adj" fmla="val 4651"/>
            </a:avLst>
          </a:prstGeom>
          <a:solidFill>
            <a:srgbClr val="EAF1FD"/>
          </a:solidFill>
          <a:ln/>
          <a:effectLst>
            <a:outerShdw blurRad="63500" dist="25400" dir="5400000" algn="bl" rotWithShape="0">
              <a:srgbClr val="9AA7C7">
                <a:alpha val="22000"/>
              </a:srgbClr>
            </a:outerShdw>
          </a:effectLst>
        </p:spPr>
        <p:txBody>
          <a:bodyPr/>
          <a:lstStyle/>
          <a:p>
            <a:endParaRPr lang="en-NL"/>
          </a:p>
        </p:txBody>
      </p:sp>
      <p:sp>
        <p:nvSpPr>
          <p:cNvPr id="5" name="Shape 3"/>
          <p:cNvSpPr/>
          <p:nvPr/>
        </p:nvSpPr>
        <p:spPr>
          <a:xfrm>
            <a:off x="822960" y="2103120"/>
            <a:ext cx="566928" cy="566928"/>
          </a:xfrm>
          <a:prstGeom prst="ellipse">
            <a:avLst/>
          </a:prstGeom>
          <a:solidFill>
            <a:srgbClr val="F96167"/>
          </a:solidFill>
          <a:ln/>
        </p:spPr>
        <p:txBody>
          <a:bodyPr/>
          <a:lstStyle/>
          <a:p>
            <a:endParaRPr lang="en-NL"/>
          </a:p>
        </p:txBody>
      </p:sp>
      <p:pic>
        <p:nvPicPr>
          <p:cNvPr id="6" name="Image 0" descr="preencoded.png"/>
          <p:cNvPicPr>
            <a:picLocks noChangeAspect="1"/>
          </p:cNvPicPr>
          <p:nvPr/>
        </p:nvPicPr>
        <p:blipFill>
          <a:blip r:embed="rId3"/>
          <a:stretch>
            <a:fillRect/>
          </a:stretch>
        </p:blipFill>
        <p:spPr>
          <a:xfrm>
            <a:off x="970361" y="2250521"/>
            <a:ext cx="272125" cy="272125"/>
          </a:xfrm>
          <a:prstGeom prst="rect">
            <a:avLst/>
          </a:prstGeom>
        </p:spPr>
      </p:pic>
      <p:sp>
        <p:nvSpPr>
          <p:cNvPr id="7" name="Text 4"/>
          <p:cNvSpPr/>
          <p:nvPr/>
        </p:nvSpPr>
        <p:spPr>
          <a:xfrm>
            <a:off x="1600200" y="2121408"/>
            <a:ext cx="3931920" cy="411480"/>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Vereenvoudigen naar B1</a:t>
            </a:r>
            <a:endParaRPr lang="en-US" sz="1600" dirty="0"/>
          </a:p>
        </p:txBody>
      </p:sp>
      <p:sp>
        <p:nvSpPr>
          <p:cNvPr id="8" name="Text 5"/>
          <p:cNvSpPr/>
          <p:nvPr/>
        </p:nvSpPr>
        <p:spPr>
          <a:xfrm>
            <a:off x="1600200" y="2606040"/>
            <a:ext cx="3931920" cy="1051560"/>
          </a:xfrm>
          <a:prstGeom prst="rect">
            <a:avLst/>
          </a:prstGeom>
          <a:noFill/>
          <a:ln/>
        </p:spPr>
        <p:txBody>
          <a:bodyPr wrap="square" lIns="0" tIns="0" rIns="0" bIns="0" rtlCol="0" anchor="ctr"/>
          <a:lstStyle/>
          <a:p>
            <a:pPr marL="0" indent="0">
              <a:buNone/>
            </a:pPr>
            <a:r>
              <a:rPr lang="en-US" sz="1300" dirty="0">
                <a:solidFill>
                  <a:srgbClr val="5A6B99"/>
                </a:solidFill>
                <a:latin typeface="Calibri" pitchFamily="34" charset="0"/>
                <a:ea typeface="Calibri" pitchFamily="34" charset="-122"/>
                <a:cs typeface="Calibri" pitchFamily="34" charset="-120"/>
              </a:rPr>
              <a:t>Herschrijf een brief of uitleg naar eenvoudige taal, en check samen of het klopt.</a:t>
            </a:r>
            <a:endParaRPr lang="en-US" sz="1300" dirty="0"/>
          </a:p>
        </p:txBody>
      </p:sp>
      <p:sp>
        <p:nvSpPr>
          <p:cNvPr id="9" name="Shape 6"/>
          <p:cNvSpPr/>
          <p:nvPr/>
        </p:nvSpPr>
        <p:spPr>
          <a:xfrm>
            <a:off x="6355080" y="1828800"/>
            <a:ext cx="5257800" cy="1965960"/>
          </a:xfrm>
          <a:prstGeom prst="roundRect">
            <a:avLst>
              <a:gd name="adj" fmla="val 4651"/>
            </a:avLst>
          </a:prstGeom>
          <a:solidFill>
            <a:srgbClr val="EAF1FD"/>
          </a:solidFill>
          <a:ln/>
          <a:effectLst>
            <a:outerShdw blurRad="63500" dist="25400" dir="5400000" algn="bl" rotWithShape="0">
              <a:srgbClr val="9AA7C7">
                <a:alpha val="22000"/>
              </a:srgbClr>
            </a:outerShdw>
          </a:effectLst>
        </p:spPr>
        <p:txBody>
          <a:bodyPr/>
          <a:lstStyle/>
          <a:p>
            <a:endParaRPr lang="en-NL"/>
          </a:p>
        </p:txBody>
      </p:sp>
      <p:sp>
        <p:nvSpPr>
          <p:cNvPr id="10" name="Shape 7"/>
          <p:cNvSpPr/>
          <p:nvPr/>
        </p:nvSpPr>
        <p:spPr>
          <a:xfrm>
            <a:off x="6629400" y="2103120"/>
            <a:ext cx="566928" cy="566928"/>
          </a:xfrm>
          <a:prstGeom prst="ellipse">
            <a:avLst/>
          </a:prstGeom>
          <a:solidFill>
            <a:srgbClr val="F96167"/>
          </a:solidFill>
          <a:ln/>
        </p:spPr>
        <p:txBody>
          <a:bodyPr/>
          <a:lstStyle/>
          <a:p>
            <a:endParaRPr lang="en-NL"/>
          </a:p>
        </p:txBody>
      </p:sp>
      <p:pic>
        <p:nvPicPr>
          <p:cNvPr id="11" name="Image 1" descr="preencoded.png"/>
          <p:cNvPicPr>
            <a:picLocks noChangeAspect="1"/>
          </p:cNvPicPr>
          <p:nvPr/>
        </p:nvPicPr>
        <p:blipFill>
          <a:blip r:embed="rId4"/>
          <a:stretch>
            <a:fillRect/>
          </a:stretch>
        </p:blipFill>
        <p:spPr>
          <a:xfrm>
            <a:off x="6776801" y="2250521"/>
            <a:ext cx="272125" cy="272125"/>
          </a:xfrm>
          <a:prstGeom prst="rect">
            <a:avLst/>
          </a:prstGeom>
        </p:spPr>
      </p:pic>
      <p:sp>
        <p:nvSpPr>
          <p:cNvPr id="12" name="Text 8"/>
          <p:cNvSpPr/>
          <p:nvPr/>
        </p:nvSpPr>
        <p:spPr>
          <a:xfrm>
            <a:off x="7406640" y="2121408"/>
            <a:ext cx="3931920" cy="411480"/>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Vertalen</a:t>
            </a:r>
            <a:endParaRPr lang="en-US" sz="1600" dirty="0"/>
          </a:p>
        </p:txBody>
      </p:sp>
      <p:sp>
        <p:nvSpPr>
          <p:cNvPr id="13" name="Text 9"/>
          <p:cNvSpPr/>
          <p:nvPr/>
        </p:nvSpPr>
        <p:spPr>
          <a:xfrm>
            <a:off x="7406640" y="2606040"/>
            <a:ext cx="3931920" cy="1051560"/>
          </a:xfrm>
          <a:prstGeom prst="rect">
            <a:avLst/>
          </a:prstGeom>
          <a:noFill/>
          <a:ln/>
        </p:spPr>
        <p:txBody>
          <a:bodyPr wrap="square" lIns="0" tIns="0" rIns="0" bIns="0" rtlCol="0" anchor="ctr"/>
          <a:lstStyle/>
          <a:p>
            <a:pPr marL="0" indent="0">
              <a:buNone/>
            </a:pPr>
            <a:r>
              <a:rPr lang="en-US" sz="1300" dirty="0">
                <a:solidFill>
                  <a:srgbClr val="5A6B99"/>
                </a:solidFill>
                <a:latin typeface="Calibri" pitchFamily="34" charset="0"/>
                <a:ea typeface="Calibri" pitchFamily="34" charset="-122"/>
                <a:cs typeface="Calibri" pitchFamily="34" charset="-120"/>
              </a:rPr>
              <a:t>Help anderstalige bezoekers sneller op weg, in hun eigen taal en terug.</a:t>
            </a:r>
            <a:endParaRPr lang="en-US" sz="1300" dirty="0"/>
          </a:p>
        </p:txBody>
      </p:sp>
      <p:sp>
        <p:nvSpPr>
          <p:cNvPr id="14" name="Shape 10"/>
          <p:cNvSpPr/>
          <p:nvPr/>
        </p:nvSpPr>
        <p:spPr>
          <a:xfrm>
            <a:off x="548640" y="4206240"/>
            <a:ext cx="5257800" cy="1965960"/>
          </a:xfrm>
          <a:prstGeom prst="roundRect">
            <a:avLst>
              <a:gd name="adj" fmla="val 4651"/>
            </a:avLst>
          </a:prstGeom>
          <a:solidFill>
            <a:srgbClr val="EAF1FD"/>
          </a:solidFill>
          <a:ln/>
          <a:effectLst>
            <a:outerShdw blurRad="63500" dist="25400" dir="5400000" algn="bl" rotWithShape="0">
              <a:srgbClr val="9AA7C7">
                <a:alpha val="22000"/>
              </a:srgbClr>
            </a:outerShdw>
          </a:effectLst>
        </p:spPr>
        <p:txBody>
          <a:bodyPr/>
          <a:lstStyle/>
          <a:p>
            <a:endParaRPr lang="en-NL"/>
          </a:p>
        </p:txBody>
      </p:sp>
      <p:sp>
        <p:nvSpPr>
          <p:cNvPr id="15" name="Shape 11"/>
          <p:cNvSpPr/>
          <p:nvPr/>
        </p:nvSpPr>
        <p:spPr>
          <a:xfrm>
            <a:off x="822960" y="4480560"/>
            <a:ext cx="566928" cy="566928"/>
          </a:xfrm>
          <a:prstGeom prst="ellipse">
            <a:avLst/>
          </a:prstGeom>
          <a:solidFill>
            <a:srgbClr val="F96167"/>
          </a:solidFill>
          <a:ln/>
        </p:spPr>
        <p:txBody>
          <a:bodyPr/>
          <a:lstStyle/>
          <a:p>
            <a:endParaRPr lang="en-NL"/>
          </a:p>
        </p:txBody>
      </p:sp>
      <p:pic>
        <p:nvPicPr>
          <p:cNvPr id="16" name="Image 2" descr="preencoded.png"/>
          <p:cNvPicPr>
            <a:picLocks noChangeAspect="1"/>
          </p:cNvPicPr>
          <p:nvPr/>
        </p:nvPicPr>
        <p:blipFill>
          <a:blip r:embed="rId5"/>
          <a:stretch>
            <a:fillRect/>
          </a:stretch>
        </p:blipFill>
        <p:spPr>
          <a:xfrm>
            <a:off x="970361" y="4627961"/>
            <a:ext cx="272125" cy="272125"/>
          </a:xfrm>
          <a:prstGeom prst="rect">
            <a:avLst/>
          </a:prstGeom>
        </p:spPr>
      </p:pic>
      <p:sp>
        <p:nvSpPr>
          <p:cNvPr id="17" name="Text 12"/>
          <p:cNvSpPr/>
          <p:nvPr/>
        </p:nvSpPr>
        <p:spPr>
          <a:xfrm>
            <a:off x="1600200" y="4498848"/>
            <a:ext cx="3931920" cy="411480"/>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Voorlezen en spraak</a:t>
            </a:r>
            <a:endParaRPr lang="en-US" sz="1600" dirty="0"/>
          </a:p>
        </p:txBody>
      </p:sp>
      <p:sp>
        <p:nvSpPr>
          <p:cNvPr id="18" name="Text 13"/>
          <p:cNvSpPr/>
          <p:nvPr/>
        </p:nvSpPr>
        <p:spPr>
          <a:xfrm>
            <a:off x="1600200" y="4983480"/>
            <a:ext cx="3931920" cy="1051560"/>
          </a:xfrm>
          <a:prstGeom prst="rect">
            <a:avLst/>
          </a:prstGeom>
          <a:noFill/>
          <a:ln/>
        </p:spPr>
        <p:txBody>
          <a:bodyPr wrap="square" lIns="0" tIns="0" rIns="0" bIns="0" rtlCol="0" anchor="ctr"/>
          <a:lstStyle/>
          <a:p>
            <a:pPr marL="0" indent="0">
              <a:buNone/>
            </a:pPr>
            <a:r>
              <a:rPr lang="en-US" sz="1300" dirty="0">
                <a:solidFill>
                  <a:srgbClr val="5A6B99"/>
                </a:solidFill>
                <a:latin typeface="Calibri" pitchFamily="34" charset="0"/>
                <a:ea typeface="Calibri" pitchFamily="34" charset="-122"/>
                <a:cs typeface="Calibri" pitchFamily="34" charset="-120"/>
              </a:rPr>
              <a:t>Laat tekst voorlezen of spreek een vraag in voor wie typen en lezen lastig is.</a:t>
            </a:r>
            <a:endParaRPr lang="en-US" sz="1300" dirty="0"/>
          </a:p>
        </p:txBody>
      </p:sp>
      <p:sp>
        <p:nvSpPr>
          <p:cNvPr id="19" name="Shape 14"/>
          <p:cNvSpPr/>
          <p:nvPr/>
        </p:nvSpPr>
        <p:spPr>
          <a:xfrm>
            <a:off x="6355080" y="4206240"/>
            <a:ext cx="5257800" cy="1965960"/>
          </a:xfrm>
          <a:prstGeom prst="roundRect">
            <a:avLst>
              <a:gd name="adj" fmla="val 4651"/>
            </a:avLst>
          </a:prstGeom>
          <a:solidFill>
            <a:srgbClr val="EAF1FD"/>
          </a:solidFill>
          <a:ln/>
          <a:effectLst>
            <a:outerShdw blurRad="63500" dist="25400" dir="5400000" algn="bl" rotWithShape="0">
              <a:srgbClr val="9AA7C7">
                <a:alpha val="22000"/>
              </a:srgbClr>
            </a:outerShdw>
          </a:effectLst>
        </p:spPr>
        <p:txBody>
          <a:bodyPr/>
          <a:lstStyle/>
          <a:p>
            <a:endParaRPr lang="en-NL"/>
          </a:p>
        </p:txBody>
      </p:sp>
      <p:sp>
        <p:nvSpPr>
          <p:cNvPr id="20" name="Shape 15"/>
          <p:cNvSpPr/>
          <p:nvPr/>
        </p:nvSpPr>
        <p:spPr>
          <a:xfrm>
            <a:off x="6629400" y="4480560"/>
            <a:ext cx="566928" cy="566928"/>
          </a:xfrm>
          <a:prstGeom prst="ellipse">
            <a:avLst/>
          </a:prstGeom>
          <a:solidFill>
            <a:srgbClr val="F96167"/>
          </a:solidFill>
          <a:ln/>
        </p:spPr>
        <p:txBody>
          <a:bodyPr/>
          <a:lstStyle/>
          <a:p>
            <a:endParaRPr lang="en-NL"/>
          </a:p>
        </p:txBody>
      </p:sp>
      <p:pic>
        <p:nvPicPr>
          <p:cNvPr id="21" name="Image 3" descr="preencoded.png"/>
          <p:cNvPicPr>
            <a:picLocks noChangeAspect="1"/>
          </p:cNvPicPr>
          <p:nvPr/>
        </p:nvPicPr>
        <p:blipFill>
          <a:blip r:embed="rId6"/>
          <a:stretch>
            <a:fillRect/>
          </a:stretch>
        </p:blipFill>
        <p:spPr>
          <a:xfrm>
            <a:off x="6776801" y="4627961"/>
            <a:ext cx="272125" cy="272125"/>
          </a:xfrm>
          <a:prstGeom prst="rect">
            <a:avLst/>
          </a:prstGeom>
        </p:spPr>
      </p:pic>
      <p:sp>
        <p:nvSpPr>
          <p:cNvPr id="22" name="Text 16"/>
          <p:cNvSpPr/>
          <p:nvPr/>
        </p:nvSpPr>
        <p:spPr>
          <a:xfrm>
            <a:off x="7406640" y="4498848"/>
            <a:ext cx="3931920" cy="411480"/>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Oefenmaatje</a:t>
            </a:r>
            <a:endParaRPr lang="en-US" sz="1600" dirty="0"/>
          </a:p>
        </p:txBody>
      </p:sp>
      <p:sp>
        <p:nvSpPr>
          <p:cNvPr id="23" name="Text 17"/>
          <p:cNvSpPr/>
          <p:nvPr/>
        </p:nvSpPr>
        <p:spPr>
          <a:xfrm>
            <a:off x="7406640" y="4983480"/>
            <a:ext cx="3931920" cy="1051560"/>
          </a:xfrm>
          <a:prstGeom prst="rect">
            <a:avLst/>
          </a:prstGeom>
          <a:noFill/>
          <a:ln/>
        </p:spPr>
        <p:txBody>
          <a:bodyPr wrap="square" lIns="0" tIns="0" rIns="0" bIns="0" rtlCol="0" anchor="ctr"/>
          <a:lstStyle/>
          <a:p>
            <a:pPr marL="0" indent="0">
              <a:buNone/>
            </a:pPr>
            <a:r>
              <a:rPr lang="en-US" sz="1300" dirty="0">
                <a:solidFill>
                  <a:srgbClr val="5A6B99"/>
                </a:solidFill>
                <a:latin typeface="Calibri" pitchFamily="34" charset="0"/>
                <a:ea typeface="Calibri" pitchFamily="34" charset="-122"/>
                <a:cs typeface="Calibri" pitchFamily="34" charset="-120"/>
              </a:rPr>
              <a:t>Laat een deelnemer een gesprek of sollicitatie oefenen met een chatbot, zonder oordeel.</a:t>
            </a:r>
            <a:endParaRPr lang="en-US" sz="1300" dirty="0"/>
          </a:p>
        </p:txBody>
      </p:sp>
      <p:sp>
        <p:nvSpPr>
          <p:cNvPr id="24" name="Text 18"/>
          <p:cNvSpPr/>
          <p:nvPr/>
        </p:nvSpPr>
        <p:spPr>
          <a:xfrm>
            <a:off x="11338560" y="6355080"/>
            <a:ext cx="457200" cy="274320"/>
          </a:xfrm>
          <a:prstGeom prst="rect">
            <a:avLst/>
          </a:prstGeom>
          <a:noFill/>
          <a:ln/>
        </p:spPr>
        <p:txBody>
          <a:bodyPr wrap="square" lIns="0" tIns="0" rIns="0" bIns="0" rtlCol="0" anchor="ctr"/>
          <a:lstStyle/>
          <a:p>
            <a:pPr marL="0" indent="0" algn="r">
              <a:buNone/>
            </a:pPr>
            <a:r>
              <a:rPr lang="en-US" sz="1000" dirty="0">
                <a:solidFill>
                  <a:srgbClr val="5A6B99"/>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685800" y="640080"/>
            <a:ext cx="777240" cy="777240"/>
          </a:xfrm>
          <a:prstGeom prst="ellipse">
            <a:avLst/>
          </a:prstGeom>
          <a:solidFill>
            <a:srgbClr val="F96167"/>
          </a:solidFill>
          <a:ln/>
        </p:spPr>
        <p:txBody>
          <a:bodyPr/>
          <a:lstStyle/>
          <a:p>
            <a:endParaRPr lang="en-NL"/>
          </a:p>
        </p:txBody>
      </p:sp>
      <p:pic>
        <p:nvPicPr>
          <p:cNvPr id="3" name="Image 0" descr="preencoded.png"/>
          <p:cNvPicPr>
            <a:picLocks noChangeAspect="1"/>
          </p:cNvPicPr>
          <p:nvPr/>
        </p:nvPicPr>
        <p:blipFill>
          <a:blip r:embed="rId3"/>
          <a:stretch>
            <a:fillRect/>
          </a:stretch>
        </p:blipFill>
        <p:spPr>
          <a:xfrm>
            <a:off x="887882" y="842162"/>
            <a:ext cx="373075" cy="373075"/>
          </a:xfrm>
          <a:prstGeom prst="rect">
            <a:avLst/>
          </a:prstGeom>
        </p:spPr>
      </p:pic>
      <p:sp>
        <p:nvSpPr>
          <p:cNvPr id="4" name="Text 1"/>
          <p:cNvSpPr/>
          <p:nvPr/>
        </p:nvSpPr>
        <p:spPr>
          <a:xfrm>
            <a:off x="640080" y="1600200"/>
            <a:ext cx="10881360" cy="640080"/>
          </a:xfrm>
          <a:prstGeom prst="rect">
            <a:avLst/>
          </a:prstGeom>
          <a:noFill/>
          <a:ln/>
        </p:spPr>
        <p:txBody>
          <a:bodyPr wrap="square" lIns="0" tIns="0" rIns="0" bIns="0"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Aan de slag: casus in break-outs</a:t>
            </a:r>
            <a:endParaRPr lang="en-US" sz="3200" dirty="0"/>
          </a:p>
        </p:txBody>
      </p:sp>
      <p:sp>
        <p:nvSpPr>
          <p:cNvPr id="5" name="Text 2"/>
          <p:cNvSpPr/>
          <p:nvPr/>
        </p:nvSpPr>
        <p:spPr>
          <a:xfrm>
            <a:off x="640080" y="2286000"/>
            <a:ext cx="10881360" cy="548640"/>
          </a:xfrm>
          <a:prstGeom prst="rect">
            <a:avLst/>
          </a:prstGeom>
          <a:noFill/>
          <a:ln/>
        </p:spPr>
        <p:txBody>
          <a:bodyPr wrap="square" lIns="0" tIns="0" rIns="0" bIns="0" rtlCol="0" anchor="ctr"/>
          <a:lstStyle/>
          <a:p>
            <a:pPr marL="0" indent="0">
              <a:buNone/>
            </a:pPr>
            <a:r>
              <a:rPr lang="en-US" sz="1900" dirty="0">
                <a:solidFill>
                  <a:srgbClr val="CADCFC"/>
                </a:solidFill>
                <a:latin typeface="Calibri" pitchFamily="34" charset="0"/>
                <a:ea typeface="Calibri" pitchFamily="34" charset="-122"/>
                <a:cs typeface="Calibri" pitchFamily="34" charset="-120"/>
              </a:rPr>
              <a:t>Groepjes van 3 of 4, 20 minuten, een echte vraag uit jullie praktijk</a:t>
            </a:r>
            <a:endParaRPr lang="en-US" sz="1900" dirty="0"/>
          </a:p>
        </p:txBody>
      </p:sp>
      <p:sp>
        <p:nvSpPr>
          <p:cNvPr id="6" name="Shape 3"/>
          <p:cNvSpPr/>
          <p:nvPr/>
        </p:nvSpPr>
        <p:spPr>
          <a:xfrm>
            <a:off x="640080" y="3063240"/>
            <a:ext cx="10881360" cy="676656"/>
          </a:xfrm>
          <a:prstGeom prst="roundRect">
            <a:avLst>
              <a:gd name="adj" fmla="val 16216"/>
            </a:avLst>
          </a:prstGeom>
          <a:solidFill>
            <a:srgbClr val="2A3878"/>
          </a:solidFill>
          <a:ln/>
        </p:spPr>
        <p:txBody>
          <a:bodyPr/>
          <a:lstStyle/>
          <a:p>
            <a:endParaRPr lang="en-NL"/>
          </a:p>
        </p:txBody>
      </p:sp>
      <p:sp>
        <p:nvSpPr>
          <p:cNvPr id="7" name="Text 4"/>
          <p:cNvSpPr/>
          <p:nvPr/>
        </p:nvSpPr>
        <p:spPr>
          <a:xfrm>
            <a:off x="914400" y="3182112"/>
            <a:ext cx="548640" cy="457200"/>
          </a:xfrm>
          <a:prstGeom prst="rect">
            <a:avLst/>
          </a:prstGeom>
          <a:noFill/>
          <a:ln/>
        </p:spPr>
        <p:txBody>
          <a:bodyPr wrap="square" lIns="0" tIns="0" rIns="0" bIns="0" rtlCol="0" anchor="ctr"/>
          <a:lstStyle/>
          <a:p>
            <a:pPr marL="0" indent="0">
              <a:buNone/>
            </a:pPr>
            <a:r>
              <a:rPr lang="en-US" sz="2200" b="1" dirty="0">
                <a:solidFill>
                  <a:srgbClr val="F96167"/>
                </a:solidFill>
                <a:latin typeface="Cambria" pitchFamily="34" charset="0"/>
                <a:ea typeface="Cambria" pitchFamily="34" charset="-122"/>
                <a:cs typeface="Cambria" pitchFamily="34" charset="-120"/>
              </a:rPr>
              <a:t>1</a:t>
            </a:r>
            <a:endParaRPr lang="en-US" sz="2200" dirty="0"/>
          </a:p>
        </p:txBody>
      </p:sp>
      <p:sp>
        <p:nvSpPr>
          <p:cNvPr id="8" name="Text 5"/>
          <p:cNvSpPr/>
          <p:nvPr/>
        </p:nvSpPr>
        <p:spPr>
          <a:xfrm>
            <a:off x="1554480" y="3218688"/>
            <a:ext cx="9692640" cy="411480"/>
          </a:xfrm>
          <a:prstGeom prst="rect">
            <a:avLst/>
          </a:prstGeom>
          <a:noFill/>
          <a:ln/>
        </p:spPr>
        <p:txBody>
          <a:bodyPr wrap="square" lIns="0" tIns="0" rIns="0" bIns="0" rtlCol="0" anchor="ctr"/>
          <a:lstStyle/>
          <a:p>
            <a:pPr marL="0" indent="0">
              <a:buNone/>
            </a:pPr>
            <a:r>
              <a:rPr lang="en-US" sz="1550" dirty="0">
                <a:solidFill>
                  <a:srgbClr val="FFFFFF"/>
                </a:solidFill>
                <a:latin typeface="Calibri" pitchFamily="34" charset="0"/>
                <a:ea typeface="Calibri" pitchFamily="34" charset="-122"/>
                <a:cs typeface="Calibri" pitchFamily="34" charset="-120"/>
              </a:rPr>
              <a:t>Kies een casus uit jullie eigen praktijk (IDO, Taalhuis, balie)</a:t>
            </a:r>
            <a:endParaRPr lang="en-US" sz="1550" dirty="0"/>
          </a:p>
        </p:txBody>
      </p:sp>
      <p:sp>
        <p:nvSpPr>
          <p:cNvPr id="9" name="Shape 6"/>
          <p:cNvSpPr/>
          <p:nvPr/>
        </p:nvSpPr>
        <p:spPr>
          <a:xfrm>
            <a:off x="640080" y="3904488"/>
            <a:ext cx="10881360" cy="676656"/>
          </a:xfrm>
          <a:prstGeom prst="roundRect">
            <a:avLst>
              <a:gd name="adj" fmla="val 16216"/>
            </a:avLst>
          </a:prstGeom>
          <a:solidFill>
            <a:srgbClr val="2A3878"/>
          </a:solidFill>
          <a:ln/>
        </p:spPr>
        <p:txBody>
          <a:bodyPr/>
          <a:lstStyle/>
          <a:p>
            <a:endParaRPr lang="en-NL"/>
          </a:p>
        </p:txBody>
      </p:sp>
      <p:sp>
        <p:nvSpPr>
          <p:cNvPr id="10" name="Text 7"/>
          <p:cNvSpPr/>
          <p:nvPr/>
        </p:nvSpPr>
        <p:spPr>
          <a:xfrm>
            <a:off x="914400" y="4023360"/>
            <a:ext cx="548640" cy="457200"/>
          </a:xfrm>
          <a:prstGeom prst="rect">
            <a:avLst/>
          </a:prstGeom>
          <a:noFill/>
          <a:ln/>
        </p:spPr>
        <p:txBody>
          <a:bodyPr wrap="square" lIns="0" tIns="0" rIns="0" bIns="0" rtlCol="0" anchor="ctr"/>
          <a:lstStyle/>
          <a:p>
            <a:pPr marL="0" indent="0">
              <a:buNone/>
            </a:pPr>
            <a:r>
              <a:rPr lang="en-US" sz="2200" b="1" dirty="0">
                <a:solidFill>
                  <a:srgbClr val="F96167"/>
                </a:solidFill>
                <a:latin typeface="Cambria" pitchFamily="34" charset="0"/>
                <a:ea typeface="Cambria" pitchFamily="34" charset="-122"/>
                <a:cs typeface="Cambria" pitchFamily="34" charset="-120"/>
              </a:rPr>
              <a:t>2</a:t>
            </a:r>
            <a:endParaRPr lang="en-US" sz="2200" dirty="0"/>
          </a:p>
        </p:txBody>
      </p:sp>
      <p:sp>
        <p:nvSpPr>
          <p:cNvPr id="11" name="Text 8"/>
          <p:cNvSpPr/>
          <p:nvPr/>
        </p:nvSpPr>
        <p:spPr>
          <a:xfrm>
            <a:off x="1554480" y="4059936"/>
            <a:ext cx="9692640" cy="411480"/>
          </a:xfrm>
          <a:prstGeom prst="rect">
            <a:avLst/>
          </a:prstGeom>
          <a:noFill/>
          <a:ln/>
        </p:spPr>
        <p:txBody>
          <a:bodyPr wrap="square" lIns="0" tIns="0" rIns="0" bIns="0" rtlCol="0" anchor="ctr"/>
          <a:lstStyle/>
          <a:p>
            <a:pPr marL="0" indent="0">
              <a:buNone/>
            </a:pPr>
            <a:r>
              <a:rPr lang="en-US" sz="1550" dirty="0">
                <a:solidFill>
                  <a:srgbClr val="FFFFFF"/>
                </a:solidFill>
                <a:latin typeface="Calibri" pitchFamily="34" charset="0"/>
                <a:ea typeface="Calibri" pitchFamily="34" charset="-122"/>
                <a:cs typeface="Calibri" pitchFamily="34" charset="-120"/>
              </a:rPr>
              <a:t>Bespreek: hoe pak je dit nu aan, zonder AI?</a:t>
            </a:r>
            <a:endParaRPr lang="en-US" sz="1550" dirty="0"/>
          </a:p>
        </p:txBody>
      </p:sp>
      <p:sp>
        <p:nvSpPr>
          <p:cNvPr id="12" name="Shape 9"/>
          <p:cNvSpPr/>
          <p:nvPr/>
        </p:nvSpPr>
        <p:spPr>
          <a:xfrm>
            <a:off x="640080" y="4745736"/>
            <a:ext cx="10881360" cy="676656"/>
          </a:xfrm>
          <a:prstGeom prst="roundRect">
            <a:avLst>
              <a:gd name="adj" fmla="val 16216"/>
            </a:avLst>
          </a:prstGeom>
          <a:solidFill>
            <a:srgbClr val="2A3878"/>
          </a:solidFill>
          <a:ln/>
        </p:spPr>
        <p:txBody>
          <a:bodyPr/>
          <a:lstStyle/>
          <a:p>
            <a:endParaRPr lang="en-NL"/>
          </a:p>
        </p:txBody>
      </p:sp>
      <p:sp>
        <p:nvSpPr>
          <p:cNvPr id="13" name="Text 10"/>
          <p:cNvSpPr/>
          <p:nvPr/>
        </p:nvSpPr>
        <p:spPr>
          <a:xfrm>
            <a:off x="914400" y="4864608"/>
            <a:ext cx="548640" cy="457200"/>
          </a:xfrm>
          <a:prstGeom prst="rect">
            <a:avLst/>
          </a:prstGeom>
          <a:noFill/>
          <a:ln/>
        </p:spPr>
        <p:txBody>
          <a:bodyPr wrap="square" lIns="0" tIns="0" rIns="0" bIns="0" rtlCol="0" anchor="ctr"/>
          <a:lstStyle/>
          <a:p>
            <a:pPr marL="0" indent="0">
              <a:buNone/>
            </a:pPr>
            <a:r>
              <a:rPr lang="en-US" sz="2200" b="1" dirty="0">
                <a:solidFill>
                  <a:srgbClr val="F96167"/>
                </a:solidFill>
                <a:latin typeface="Cambria" pitchFamily="34" charset="0"/>
                <a:ea typeface="Cambria" pitchFamily="34" charset="-122"/>
                <a:cs typeface="Cambria" pitchFamily="34" charset="-120"/>
              </a:rPr>
              <a:t>3</a:t>
            </a:r>
            <a:endParaRPr lang="en-US" sz="2200" dirty="0"/>
          </a:p>
        </p:txBody>
      </p:sp>
      <p:sp>
        <p:nvSpPr>
          <p:cNvPr id="14" name="Text 11"/>
          <p:cNvSpPr/>
          <p:nvPr/>
        </p:nvSpPr>
        <p:spPr>
          <a:xfrm>
            <a:off x="1554480" y="4901184"/>
            <a:ext cx="9692640" cy="411480"/>
          </a:xfrm>
          <a:prstGeom prst="rect">
            <a:avLst/>
          </a:prstGeom>
          <a:noFill/>
          <a:ln/>
        </p:spPr>
        <p:txBody>
          <a:bodyPr wrap="square" lIns="0" tIns="0" rIns="0" bIns="0" rtlCol="0" anchor="ctr"/>
          <a:lstStyle/>
          <a:p>
            <a:pPr marL="0" indent="0">
              <a:buNone/>
            </a:pPr>
            <a:r>
              <a:rPr lang="en-US" sz="1550" dirty="0">
                <a:solidFill>
                  <a:srgbClr val="FFFFFF"/>
                </a:solidFill>
                <a:latin typeface="Calibri" pitchFamily="34" charset="0"/>
                <a:ea typeface="Calibri" pitchFamily="34" charset="-122"/>
                <a:cs typeface="Calibri" pitchFamily="34" charset="-120"/>
              </a:rPr>
              <a:t>Probeer het met een AI-tool en verbeter samen de prompt</a:t>
            </a:r>
            <a:endParaRPr lang="en-US" sz="1550" dirty="0"/>
          </a:p>
        </p:txBody>
      </p:sp>
      <p:sp>
        <p:nvSpPr>
          <p:cNvPr id="15" name="Shape 12"/>
          <p:cNvSpPr/>
          <p:nvPr/>
        </p:nvSpPr>
        <p:spPr>
          <a:xfrm>
            <a:off x="640080" y="5586984"/>
            <a:ext cx="10881360" cy="676656"/>
          </a:xfrm>
          <a:prstGeom prst="roundRect">
            <a:avLst>
              <a:gd name="adj" fmla="val 16216"/>
            </a:avLst>
          </a:prstGeom>
          <a:solidFill>
            <a:srgbClr val="2A3878"/>
          </a:solidFill>
          <a:ln/>
        </p:spPr>
        <p:txBody>
          <a:bodyPr/>
          <a:lstStyle/>
          <a:p>
            <a:endParaRPr lang="en-NL"/>
          </a:p>
        </p:txBody>
      </p:sp>
      <p:sp>
        <p:nvSpPr>
          <p:cNvPr id="16" name="Text 13"/>
          <p:cNvSpPr/>
          <p:nvPr/>
        </p:nvSpPr>
        <p:spPr>
          <a:xfrm>
            <a:off x="914400" y="5705856"/>
            <a:ext cx="548640" cy="457200"/>
          </a:xfrm>
          <a:prstGeom prst="rect">
            <a:avLst/>
          </a:prstGeom>
          <a:noFill/>
          <a:ln/>
        </p:spPr>
        <p:txBody>
          <a:bodyPr wrap="square" lIns="0" tIns="0" rIns="0" bIns="0" rtlCol="0" anchor="ctr"/>
          <a:lstStyle/>
          <a:p>
            <a:pPr marL="0" indent="0">
              <a:buNone/>
            </a:pPr>
            <a:r>
              <a:rPr lang="en-US" sz="2200" b="1" dirty="0">
                <a:solidFill>
                  <a:srgbClr val="F96167"/>
                </a:solidFill>
                <a:latin typeface="Cambria" pitchFamily="34" charset="0"/>
                <a:ea typeface="Cambria" pitchFamily="34" charset="-122"/>
                <a:cs typeface="Cambria" pitchFamily="34" charset="-120"/>
              </a:rPr>
              <a:t>4</a:t>
            </a:r>
            <a:endParaRPr lang="en-US" sz="2200" dirty="0"/>
          </a:p>
        </p:txBody>
      </p:sp>
      <p:sp>
        <p:nvSpPr>
          <p:cNvPr id="17" name="Text 14"/>
          <p:cNvSpPr/>
          <p:nvPr/>
        </p:nvSpPr>
        <p:spPr>
          <a:xfrm>
            <a:off x="1554480" y="5742432"/>
            <a:ext cx="9692640" cy="411480"/>
          </a:xfrm>
          <a:prstGeom prst="rect">
            <a:avLst/>
          </a:prstGeom>
          <a:noFill/>
          <a:ln/>
        </p:spPr>
        <p:txBody>
          <a:bodyPr wrap="square" lIns="0" tIns="0" rIns="0" bIns="0" rtlCol="0" anchor="ctr"/>
          <a:lstStyle/>
          <a:p>
            <a:pPr marL="0" indent="0">
              <a:buNone/>
            </a:pPr>
            <a:r>
              <a:rPr lang="en-US" sz="1550" dirty="0">
                <a:solidFill>
                  <a:srgbClr val="FFFFFF"/>
                </a:solidFill>
                <a:latin typeface="Calibri" pitchFamily="34" charset="0"/>
                <a:ea typeface="Calibri" pitchFamily="34" charset="-122"/>
                <a:cs typeface="Calibri" pitchFamily="34" charset="-120"/>
              </a:rPr>
              <a:t>Weeg af: wat levert het op, waar zitten risico's en grenzen?</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31520"/>
          </a:xfrm>
          <a:prstGeom prst="rect">
            <a:avLst/>
          </a:prstGeom>
          <a:noFill/>
          <a:ln/>
        </p:spPr>
        <p:txBody>
          <a:bodyPr wrap="square" lIns="0" tIns="0" rIns="0" bIns="0" rtlCol="0" anchor="ctr"/>
          <a:lstStyle/>
          <a:p>
            <a:pPr marL="0" indent="0">
              <a:buNone/>
            </a:pPr>
            <a:r>
              <a:rPr lang="en-US" sz="3400" b="1" dirty="0">
                <a:solidFill>
                  <a:srgbClr val="1E2761"/>
                </a:solidFill>
                <a:latin typeface="Cambria" pitchFamily="34" charset="0"/>
                <a:ea typeface="Cambria" pitchFamily="34" charset="-122"/>
                <a:cs typeface="Cambria" pitchFamily="34" charset="-120"/>
              </a:rPr>
              <a:t>En je bezoekers? Programmeren met AI</a:t>
            </a:r>
            <a:endParaRPr lang="en-US" sz="3400" dirty="0"/>
          </a:p>
        </p:txBody>
      </p:sp>
      <p:sp>
        <p:nvSpPr>
          <p:cNvPr id="3" name="Text 1"/>
          <p:cNvSpPr/>
          <p:nvPr/>
        </p:nvSpPr>
        <p:spPr>
          <a:xfrm>
            <a:off x="548640" y="1097280"/>
            <a:ext cx="11064240" cy="411480"/>
          </a:xfrm>
          <a:prstGeom prst="rect">
            <a:avLst/>
          </a:prstGeom>
          <a:noFill/>
          <a:ln/>
        </p:spPr>
        <p:txBody>
          <a:bodyPr wrap="square" lIns="0" tIns="0" rIns="0" bIns="0" rtlCol="0" anchor="ctr"/>
          <a:lstStyle/>
          <a:p>
            <a:pPr marL="0" indent="0">
              <a:buNone/>
            </a:pPr>
            <a:r>
              <a:rPr lang="en-US" sz="1600" i="1" dirty="0">
                <a:solidFill>
                  <a:srgbClr val="5A6B99"/>
                </a:solidFill>
                <a:latin typeface="Calibri" pitchFamily="34" charset="0"/>
                <a:ea typeface="Calibri" pitchFamily="34" charset="-122"/>
                <a:cs typeface="Calibri" pitchFamily="34" charset="-120"/>
              </a:rPr>
              <a:t>Tips en voorbeelden om zelf mee aan de slag te gaan</a:t>
            </a:r>
            <a:endParaRPr lang="en-US" sz="1600" dirty="0"/>
          </a:p>
        </p:txBody>
      </p:sp>
      <p:sp>
        <p:nvSpPr>
          <p:cNvPr id="4" name="Shape 2"/>
          <p:cNvSpPr/>
          <p:nvPr/>
        </p:nvSpPr>
        <p:spPr>
          <a:xfrm>
            <a:off x="640080" y="1828800"/>
            <a:ext cx="658368" cy="658368"/>
          </a:xfrm>
          <a:prstGeom prst="ellipse">
            <a:avLst/>
          </a:prstGeom>
          <a:solidFill>
            <a:srgbClr val="1E2761"/>
          </a:solidFill>
          <a:ln/>
        </p:spPr>
        <p:txBody>
          <a:bodyPr/>
          <a:lstStyle/>
          <a:p>
            <a:endParaRPr lang="en-NL"/>
          </a:p>
        </p:txBody>
      </p:sp>
      <p:pic>
        <p:nvPicPr>
          <p:cNvPr id="5" name="Image 0" descr="preencoded.png"/>
          <p:cNvPicPr>
            <a:picLocks noChangeAspect="1"/>
          </p:cNvPicPr>
          <p:nvPr/>
        </p:nvPicPr>
        <p:blipFill>
          <a:blip r:embed="rId3"/>
          <a:stretch>
            <a:fillRect/>
          </a:stretch>
        </p:blipFill>
        <p:spPr>
          <a:xfrm>
            <a:off x="811256" y="1999976"/>
            <a:ext cx="316017" cy="316017"/>
          </a:xfrm>
          <a:prstGeom prst="rect">
            <a:avLst/>
          </a:prstGeom>
        </p:spPr>
      </p:pic>
      <p:sp>
        <p:nvSpPr>
          <p:cNvPr id="6" name="Text 3"/>
          <p:cNvSpPr/>
          <p:nvPr/>
        </p:nvSpPr>
        <p:spPr>
          <a:xfrm>
            <a:off x="1600200" y="1828800"/>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AI Inspiratiegids en AI Kookboek (Bnetwerk)</a:t>
            </a:r>
            <a:endParaRPr lang="en-US" sz="1650" dirty="0"/>
          </a:p>
        </p:txBody>
      </p:sp>
      <p:sp>
        <p:nvSpPr>
          <p:cNvPr id="7" name="Text 4"/>
          <p:cNvSpPr/>
          <p:nvPr/>
        </p:nvSpPr>
        <p:spPr>
          <a:xfrm>
            <a:off x="1600200" y="2212848"/>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Uitgewerkte activiteiten en workshops over AI voor verschillende doelgroepen, gebundeld vanuit het programma Digitaal Burgerschap.</a:t>
            </a:r>
            <a:endParaRPr lang="en-US" sz="1350" dirty="0"/>
          </a:p>
        </p:txBody>
      </p:sp>
      <p:sp>
        <p:nvSpPr>
          <p:cNvPr id="8" name="Shape 5"/>
          <p:cNvSpPr/>
          <p:nvPr/>
        </p:nvSpPr>
        <p:spPr>
          <a:xfrm>
            <a:off x="640080" y="2871216"/>
            <a:ext cx="658368" cy="658368"/>
          </a:xfrm>
          <a:prstGeom prst="ellipse">
            <a:avLst/>
          </a:prstGeom>
          <a:solidFill>
            <a:srgbClr val="1E2761"/>
          </a:solidFill>
          <a:ln/>
        </p:spPr>
        <p:txBody>
          <a:bodyPr/>
          <a:lstStyle/>
          <a:p>
            <a:endParaRPr lang="en-NL"/>
          </a:p>
        </p:txBody>
      </p:sp>
      <p:pic>
        <p:nvPicPr>
          <p:cNvPr id="9" name="Image 1" descr="preencoded.png"/>
          <p:cNvPicPr>
            <a:picLocks noChangeAspect="1"/>
          </p:cNvPicPr>
          <p:nvPr/>
        </p:nvPicPr>
        <p:blipFill>
          <a:blip r:embed="rId4"/>
          <a:stretch>
            <a:fillRect/>
          </a:stretch>
        </p:blipFill>
        <p:spPr>
          <a:xfrm>
            <a:off x="811256" y="3042392"/>
            <a:ext cx="316017" cy="316017"/>
          </a:xfrm>
          <a:prstGeom prst="rect">
            <a:avLst/>
          </a:prstGeom>
        </p:spPr>
      </p:pic>
      <p:sp>
        <p:nvSpPr>
          <p:cNvPr id="10" name="Text 6"/>
          <p:cNvSpPr/>
          <p:nvPr/>
        </p:nvSpPr>
        <p:spPr>
          <a:xfrm>
            <a:off x="1600200" y="2871216"/>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AI-thema in bestaande activiteiten</a:t>
            </a:r>
            <a:endParaRPr lang="en-US" sz="1650" dirty="0"/>
          </a:p>
        </p:txBody>
      </p:sp>
      <p:sp>
        <p:nvSpPr>
          <p:cNvPr id="11" name="Text 7"/>
          <p:cNvSpPr/>
          <p:nvPr/>
        </p:nvSpPr>
        <p:spPr>
          <a:xfrm>
            <a:off x="1600200" y="3255264"/>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Suggestie: een AI-onderwerp in het Digitaal Café, het Taalhuis of een spreekuur, in plaats van een nieuw format optuigen.</a:t>
            </a:r>
            <a:endParaRPr lang="en-US" sz="1350" dirty="0"/>
          </a:p>
        </p:txBody>
      </p:sp>
      <p:sp>
        <p:nvSpPr>
          <p:cNvPr id="12" name="Shape 8"/>
          <p:cNvSpPr/>
          <p:nvPr/>
        </p:nvSpPr>
        <p:spPr>
          <a:xfrm>
            <a:off x="640080" y="3913632"/>
            <a:ext cx="658368" cy="658368"/>
          </a:xfrm>
          <a:prstGeom prst="ellipse">
            <a:avLst/>
          </a:prstGeom>
          <a:solidFill>
            <a:srgbClr val="1E2761"/>
          </a:solidFill>
          <a:ln/>
        </p:spPr>
        <p:txBody>
          <a:bodyPr/>
          <a:lstStyle/>
          <a:p>
            <a:endParaRPr lang="en-NL"/>
          </a:p>
        </p:txBody>
      </p:sp>
      <p:pic>
        <p:nvPicPr>
          <p:cNvPr id="13" name="Image 2" descr="preencoded.png"/>
          <p:cNvPicPr>
            <a:picLocks noChangeAspect="1"/>
          </p:cNvPicPr>
          <p:nvPr/>
        </p:nvPicPr>
        <p:blipFill>
          <a:blip r:embed="rId5"/>
          <a:stretch>
            <a:fillRect/>
          </a:stretch>
        </p:blipFill>
        <p:spPr>
          <a:xfrm>
            <a:off x="811256" y="4084808"/>
            <a:ext cx="316017" cy="316017"/>
          </a:xfrm>
          <a:prstGeom prst="rect">
            <a:avLst/>
          </a:prstGeom>
        </p:spPr>
      </p:pic>
      <p:sp>
        <p:nvSpPr>
          <p:cNvPr id="14" name="Text 9"/>
          <p:cNvSpPr/>
          <p:nvPr/>
        </p:nvSpPr>
        <p:spPr>
          <a:xfrm>
            <a:off x="1600200" y="3913632"/>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Eerst je eigen team en vrijwilligers</a:t>
            </a:r>
            <a:endParaRPr lang="en-US" sz="1650" dirty="0"/>
          </a:p>
        </p:txBody>
      </p:sp>
      <p:sp>
        <p:nvSpPr>
          <p:cNvPr id="15" name="Text 10"/>
          <p:cNvSpPr/>
          <p:nvPr/>
        </p:nvSpPr>
        <p:spPr>
          <a:xfrm>
            <a:off x="1600200" y="4297680"/>
            <a:ext cx="9966960" cy="603504"/>
          </a:xfrm>
          <a:prstGeom prst="rect">
            <a:avLst/>
          </a:prstGeom>
          <a:noFill/>
          <a:ln/>
        </p:spPr>
        <p:txBody>
          <a:bodyPr wrap="square" lIns="0" tIns="0" rIns="0" bIns="0" rtlCol="0" anchor="ctr"/>
          <a:lstStyle/>
          <a:p>
            <a:r>
              <a:rPr lang="en-US" sz="1350" dirty="0">
                <a:solidFill>
                  <a:srgbClr val="5A6B99"/>
                </a:solidFill>
                <a:latin typeface="Calibri" pitchFamily="34" charset="0"/>
                <a:ea typeface="Calibri" pitchFamily="34" charset="-122"/>
                <a:cs typeface="Calibri" pitchFamily="34" charset="-120"/>
              </a:rPr>
              <a:t>E-learning digivaardig werken (met AI-module) en de landelijke training AI-geletterdheid met basiscertificaat, via het </a:t>
            </a:r>
            <a:r>
              <a:rPr lang="en-US" sz="1350" dirty="0" err="1">
                <a:solidFill>
                  <a:srgbClr val="5A6B99"/>
                </a:solidFill>
                <a:latin typeface="Calibri" pitchFamily="34" charset="0"/>
                <a:ea typeface="Calibri" pitchFamily="34" charset="-122"/>
                <a:cs typeface="Calibri" pitchFamily="34" charset="-120"/>
              </a:rPr>
              <a:t>Probiblio</a:t>
            </a:r>
            <a:r>
              <a:rPr lang="en-US" sz="1350" dirty="0">
                <a:solidFill>
                  <a:srgbClr val="5A6B99"/>
                </a:solidFill>
                <a:latin typeface="Calibri" pitchFamily="34" charset="0"/>
                <a:ea typeface="Calibri" pitchFamily="34" charset="-122"/>
                <a:cs typeface="Calibri" pitchFamily="34" charset="-120"/>
              </a:rPr>
              <a:t>-dossier. Of via </a:t>
            </a:r>
            <a:r>
              <a:rPr lang="en-US" sz="1350" dirty="0" err="1">
                <a:solidFill>
                  <a:srgbClr val="5A6B99"/>
                </a:solidFill>
                <a:latin typeface="Calibri" pitchFamily="34" charset="0"/>
                <a:ea typeface="Calibri" pitchFamily="34" charset="-122"/>
                <a:cs typeface="Calibri" pitchFamily="34" charset="-120"/>
              </a:rPr>
              <a:t>biebboost</a:t>
            </a:r>
            <a:r>
              <a:rPr lang="en-US" sz="1350" dirty="0">
                <a:solidFill>
                  <a:srgbClr val="5A6B99"/>
                </a:solidFill>
                <a:latin typeface="Calibri" pitchFamily="34" charset="0"/>
                <a:ea typeface="Calibri" pitchFamily="34" charset="-122"/>
                <a:cs typeface="Calibri" pitchFamily="34" charset="-120"/>
              </a:rPr>
              <a:t> AI module: https://www.bibliotheekcampus.nl/#/library?ag=341</a:t>
            </a:r>
            <a:endParaRPr lang="en-US" sz="1350" dirty="0"/>
          </a:p>
        </p:txBody>
      </p:sp>
      <p:sp>
        <p:nvSpPr>
          <p:cNvPr id="16" name="Shape 11"/>
          <p:cNvSpPr/>
          <p:nvPr/>
        </p:nvSpPr>
        <p:spPr>
          <a:xfrm>
            <a:off x="640080" y="4956048"/>
            <a:ext cx="658368" cy="658368"/>
          </a:xfrm>
          <a:prstGeom prst="ellipse">
            <a:avLst/>
          </a:prstGeom>
          <a:solidFill>
            <a:srgbClr val="1E2761"/>
          </a:solidFill>
          <a:ln/>
        </p:spPr>
        <p:txBody>
          <a:bodyPr/>
          <a:lstStyle/>
          <a:p>
            <a:endParaRPr lang="en-NL"/>
          </a:p>
        </p:txBody>
      </p:sp>
      <p:pic>
        <p:nvPicPr>
          <p:cNvPr id="17" name="Image 3" descr="preencoded.png"/>
          <p:cNvPicPr>
            <a:picLocks noChangeAspect="1"/>
          </p:cNvPicPr>
          <p:nvPr/>
        </p:nvPicPr>
        <p:blipFill>
          <a:blip r:embed="rId6"/>
          <a:stretch>
            <a:fillRect/>
          </a:stretch>
        </p:blipFill>
        <p:spPr>
          <a:xfrm>
            <a:off x="811256" y="5127224"/>
            <a:ext cx="316017" cy="316017"/>
          </a:xfrm>
          <a:prstGeom prst="rect">
            <a:avLst/>
          </a:prstGeom>
        </p:spPr>
      </p:pic>
      <p:sp>
        <p:nvSpPr>
          <p:cNvPr id="18" name="Text 12"/>
          <p:cNvSpPr/>
          <p:nvPr/>
        </p:nvSpPr>
        <p:spPr>
          <a:xfrm>
            <a:off x="1600200" y="4956048"/>
            <a:ext cx="9966960" cy="384048"/>
          </a:xfrm>
          <a:prstGeom prst="rect">
            <a:avLst/>
          </a:prstGeom>
          <a:noFill/>
          <a:ln/>
        </p:spPr>
        <p:txBody>
          <a:bodyPr wrap="square" lIns="0" tIns="0" rIns="0" bIns="0" rtlCol="0" anchor="ctr"/>
          <a:lstStyle/>
          <a:p>
            <a:pPr marL="0" indent="0">
              <a:buNone/>
            </a:pPr>
            <a:r>
              <a:rPr lang="en-US" sz="1650" b="1" dirty="0">
                <a:solidFill>
                  <a:srgbClr val="1E2761"/>
                </a:solidFill>
                <a:latin typeface="Calibri" pitchFamily="34" charset="0"/>
                <a:ea typeface="Calibri" pitchFamily="34" charset="-122"/>
                <a:cs typeface="Calibri" pitchFamily="34" charset="-120"/>
              </a:rPr>
              <a:t>Aanhaken bij landelijke ontwikkelingen</a:t>
            </a:r>
            <a:endParaRPr lang="en-US" sz="1650" dirty="0"/>
          </a:p>
        </p:txBody>
      </p:sp>
      <p:sp>
        <p:nvSpPr>
          <p:cNvPr id="19" name="Text 13"/>
          <p:cNvSpPr/>
          <p:nvPr/>
        </p:nvSpPr>
        <p:spPr>
          <a:xfrm>
            <a:off x="1600200" y="5340096"/>
            <a:ext cx="9966960" cy="603504"/>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Volg het netwerkproject AI en ethiek voor het normenkader en de toolbox die eraan komen.</a:t>
            </a:r>
            <a:endParaRPr lang="en-US" sz="1350" dirty="0"/>
          </a:p>
        </p:txBody>
      </p:sp>
      <p:sp>
        <p:nvSpPr>
          <p:cNvPr id="20" name="Text 14"/>
          <p:cNvSpPr/>
          <p:nvPr/>
        </p:nvSpPr>
        <p:spPr>
          <a:xfrm>
            <a:off x="11338560" y="6355080"/>
            <a:ext cx="457200" cy="274320"/>
          </a:xfrm>
          <a:prstGeom prst="rect">
            <a:avLst/>
          </a:prstGeom>
          <a:noFill/>
          <a:ln/>
        </p:spPr>
        <p:txBody>
          <a:bodyPr wrap="square" lIns="0" tIns="0" rIns="0" bIns="0" rtlCol="0" anchor="ctr"/>
          <a:lstStyle/>
          <a:p>
            <a:pPr marL="0" indent="0" algn="r">
              <a:buNone/>
            </a:pPr>
            <a:r>
              <a:rPr lang="en-US" sz="1000" dirty="0">
                <a:solidFill>
                  <a:srgbClr val="5A6B99"/>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31520"/>
          </a:xfrm>
          <a:prstGeom prst="rect">
            <a:avLst/>
          </a:prstGeom>
          <a:noFill/>
          <a:ln/>
        </p:spPr>
        <p:txBody>
          <a:bodyPr wrap="square" lIns="0" tIns="0" rIns="0" bIns="0" rtlCol="0" anchor="ctr"/>
          <a:lstStyle/>
          <a:p>
            <a:pPr marL="0" indent="0">
              <a:buNone/>
            </a:pPr>
            <a:r>
              <a:rPr lang="en-US" sz="3400" b="1" dirty="0">
                <a:solidFill>
                  <a:srgbClr val="1E2761"/>
                </a:solidFill>
                <a:latin typeface="Cambria" pitchFamily="34" charset="0"/>
                <a:ea typeface="Cambria" pitchFamily="34" charset="-122"/>
                <a:cs typeface="Cambria" pitchFamily="34" charset="-120"/>
              </a:rPr>
              <a:t>Drie spelregels voor veilig gebruik</a:t>
            </a:r>
            <a:endParaRPr lang="en-US" sz="3400" dirty="0"/>
          </a:p>
        </p:txBody>
      </p:sp>
      <p:sp>
        <p:nvSpPr>
          <p:cNvPr id="3" name="Text 1"/>
          <p:cNvSpPr/>
          <p:nvPr/>
        </p:nvSpPr>
        <p:spPr>
          <a:xfrm>
            <a:off x="548640" y="1097280"/>
            <a:ext cx="11064240" cy="411480"/>
          </a:xfrm>
          <a:prstGeom prst="rect">
            <a:avLst/>
          </a:prstGeom>
          <a:noFill/>
          <a:ln/>
        </p:spPr>
        <p:txBody>
          <a:bodyPr wrap="square" lIns="0" tIns="0" rIns="0" bIns="0" rtlCol="0" anchor="ctr"/>
          <a:lstStyle/>
          <a:p>
            <a:pPr marL="0" indent="0">
              <a:buNone/>
            </a:pPr>
            <a:r>
              <a:rPr lang="en-US" sz="1600" i="1" dirty="0">
                <a:solidFill>
                  <a:srgbClr val="5A6B99"/>
                </a:solidFill>
                <a:latin typeface="Calibri" pitchFamily="34" charset="0"/>
                <a:ea typeface="Calibri" pitchFamily="34" charset="-122"/>
                <a:cs typeface="Calibri" pitchFamily="34" charset="-120"/>
              </a:rPr>
              <a:t>Extra belangrijk bij deze doelgroep</a:t>
            </a:r>
            <a:endParaRPr lang="en-US" sz="1600" dirty="0"/>
          </a:p>
        </p:txBody>
      </p:sp>
      <p:sp>
        <p:nvSpPr>
          <p:cNvPr id="4" name="Shape 2"/>
          <p:cNvSpPr/>
          <p:nvPr/>
        </p:nvSpPr>
        <p:spPr>
          <a:xfrm>
            <a:off x="548640" y="1810512"/>
            <a:ext cx="11064240" cy="1170432"/>
          </a:xfrm>
          <a:prstGeom prst="roundRect">
            <a:avLst>
              <a:gd name="adj" fmla="val 7813"/>
            </a:avLst>
          </a:prstGeom>
          <a:solidFill>
            <a:srgbClr val="EAF1FD"/>
          </a:solidFill>
          <a:ln/>
        </p:spPr>
        <p:txBody>
          <a:bodyPr/>
          <a:lstStyle/>
          <a:p>
            <a:endParaRPr lang="en-NL"/>
          </a:p>
        </p:txBody>
      </p:sp>
      <p:sp>
        <p:nvSpPr>
          <p:cNvPr id="5" name="Shape 3"/>
          <p:cNvSpPr/>
          <p:nvPr/>
        </p:nvSpPr>
        <p:spPr>
          <a:xfrm>
            <a:off x="822960" y="1965960"/>
            <a:ext cx="658368" cy="658368"/>
          </a:xfrm>
          <a:prstGeom prst="ellipse">
            <a:avLst/>
          </a:prstGeom>
          <a:solidFill>
            <a:srgbClr val="F96167"/>
          </a:solidFill>
          <a:ln/>
        </p:spPr>
        <p:txBody>
          <a:bodyPr/>
          <a:lstStyle/>
          <a:p>
            <a:endParaRPr lang="en-NL"/>
          </a:p>
        </p:txBody>
      </p:sp>
      <p:pic>
        <p:nvPicPr>
          <p:cNvPr id="6" name="Image 0" descr="preencoded.png"/>
          <p:cNvPicPr>
            <a:picLocks noChangeAspect="1"/>
          </p:cNvPicPr>
          <p:nvPr/>
        </p:nvPicPr>
        <p:blipFill>
          <a:blip r:embed="rId3"/>
          <a:stretch>
            <a:fillRect/>
          </a:stretch>
        </p:blipFill>
        <p:spPr>
          <a:xfrm>
            <a:off x="994136" y="2137136"/>
            <a:ext cx="316017" cy="316017"/>
          </a:xfrm>
          <a:prstGeom prst="rect">
            <a:avLst/>
          </a:prstGeom>
        </p:spPr>
      </p:pic>
      <p:sp>
        <p:nvSpPr>
          <p:cNvPr id="7" name="Text 4"/>
          <p:cNvSpPr/>
          <p:nvPr/>
        </p:nvSpPr>
        <p:spPr>
          <a:xfrm>
            <a:off x="1783080" y="1938528"/>
            <a:ext cx="9601200" cy="384048"/>
          </a:xfrm>
          <a:prstGeom prst="rect">
            <a:avLst/>
          </a:prstGeom>
          <a:noFill/>
          <a:ln/>
        </p:spPr>
        <p:txBody>
          <a:bodyPr wrap="square" lIns="0" tIns="0" rIns="0" bIns="0" rtlCol="0" anchor="ctr"/>
          <a:lstStyle/>
          <a:p>
            <a:pPr marL="0" indent="0">
              <a:buNone/>
            </a:pPr>
            <a:r>
              <a:rPr lang="en-US" sz="1700" b="1" dirty="0">
                <a:solidFill>
                  <a:srgbClr val="1E2761"/>
                </a:solidFill>
                <a:latin typeface="Calibri" pitchFamily="34" charset="0"/>
                <a:ea typeface="Calibri" pitchFamily="34" charset="-122"/>
                <a:cs typeface="Calibri" pitchFamily="34" charset="-120"/>
              </a:rPr>
              <a:t>Geen persoonsgegevens in publieke AI-tools</a:t>
            </a:r>
            <a:endParaRPr lang="en-US" sz="1700" dirty="0"/>
          </a:p>
        </p:txBody>
      </p:sp>
      <p:sp>
        <p:nvSpPr>
          <p:cNvPr id="8" name="Text 5"/>
          <p:cNvSpPr/>
          <p:nvPr/>
        </p:nvSpPr>
        <p:spPr>
          <a:xfrm>
            <a:off x="1783080" y="2340864"/>
            <a:ext cx="9601200" cy="566928"/>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Juist bij IDO- en Taalhuisvragen gaat het vaak om gevoelige situaties. Anonimiseer altijd, ook in oefeningen.</a:t>
            </a:r>
            <a:endParaRPr lang="en-US" sz="1350" dirty="0"/>
          </a:p>
        </p:txBody>
      </p:sp>
      <p:sp>
        <p:nvSpPr>
          <p:cNvPr id="9" name="Shape 6"/>
          <p:cNvSpPr/>
          <p:nvPr/>
        </p:nvSpPr>
        <p:spPr>
          <a:xfrm>
            <a:off x="548640" y="3182112"/>
            <a:ext cx="11064240" cy="1170432"/>
          </a:xfrm>
          <a:prstGeom prst="roundRect">
            <a:avLst>
              <a:gd name="adj" fmla="val 7813"/>
            </a:avLst>
          </a:prstGeom>
          <a:solidFill>
            <a:srgbClr val="EAF1FD"/>
          </a:solidFill>
          <a:ln/>
        </p:spPr>
        <p:txBody>
          <a:bodyPr/>
          <a:lstStyle/>
          <a:p>
            <a:endParaRPr lang="en-NL"/>
          </a:p>
        </p:txBody>
      </p:sp>
      <p:sp>
        <p:nvSpPr>
          <p:cNvPr id="10" name="Shape 7"/>
          <p:cNvSpPr/>
          <p:nvPr/>
        </p:nvSpPr>
        <p:spPr>
          <a:xfrm>
            <a:off x="822960" y="3337560"/>
            <a:ext cx="658368" cy="658368"/>
          </a:xfrm>
          <a:prstGeom prst="ellipse">
            <a:avLst/>
          </a:prstGeom>
          <a:solidFill>
            <a:srgbClr val="1E2761"/>
          </a:solidFill>
          <a:ln/>
        </p:spPr>
        <p:txBody>
          <a:bodyPr/>
          <a:lstStyle/>
          <a:p>
            <a:endParaRPr lang="en-NL"/>
          </a:p>
        </p:txBody>
      </p:sp>
      <p:pic>
        <p:nvPicPr>
          <p:cNvPr id="11" name="Image 1" descr="preencoded.png"/>
          <p:cNvPicPr>
            <a:picLocks noChangeAspect="1"/>
          </p:cNvPicPr>
          <p:nvPr/>
        </p:nvPicPr>
        <p:blipFill>
          <a:blip r:embed="rId4"/>
          <a:stretch>
            <a:fillRect/>
          </a:stretch>
        </p:blipFill>
        <p:spPr>
          <a:xfrm>
            <a:off x="994136" y="3508736"/>
            <a:ext cx="316017" cy="316017"/>
          </a:xfrm>
          <a:prstGeom prst="rect">
            <a:avLst/>
          </a:prstGeom>
        </p:spPr>
      </p:pic>
      <p:sp>
        <p:nvSpPr>
          <p:cNvPr id="12" name="Text 8"/>
          <p:cNvSpPr/>
          <p:nvPr/>
        </p:nvSpPr>
        <p:spPr>
          <a:xfrm>
            <a:off x="1783080" y="3310128"/>
            <a:ext cx="9601200" cy="384048"/>
          </a:xfrm>
          <a:prstGeom prst="rect">
            <a:avLst/>
          </a:prstGeom>
          <a:noFill/>
          <a:ln/>
        </p:spPr>
        <p:txBody>
          <a:bodyPr wrap="square" lIns="0" tIns="0" rIns="0" bIns="0" rtlCol="0" anchor="ctr"/>
          <a:lstStyle/>
          <a:p>
            <a:pPr marL="0" indent="0">
              <a:buNone/>
            </a:pPr>
            <a:r>
              <a:rPr lang="en-US" sz="1700" b="1" dirty="0">
                <a:solidFill>
                  <a:srgbClr val="1E2761"/>
                </a:solidFill>
                <a:latin typeface="Calibri" pitchFamily="34" charset="0"/>
                <a:ea typeface="Calibri" pitchFamily="34" charset="-122"/>
                <a:cs typeface="Calibri" pitchFamily="34" charset="-120"/>
              </a:rPr>
              <a:t>Controleer voordat je het gebruikt</a:t>
            </a:r>
            <a:endParaRPr lang="en-US" sz="1700" dirty="0"/>
          </a:p>
        </p:txBody>
      </p:sp>
      <p:sp>
        <p:nvSpPr>
          <p:cNvPr id="13" name="Text 9"/>
          <p:cNvSpPr/>
          <p:nvPr/>
        </p:nvSpPr>
        <p:spPr>
          <a:xfrm>
            <a:off x="1783080" y="3712464"/>
            <a:ext cx="9601200" cy="566928"/>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AI klinkt zeker, ook als het fout zit. Bij vragen over overheid, geld of rechten kan een fout antwoord echte schade doen.</a:t>
            </a:r>
            <a:endParaRPr lang="en-US" sz="1350" dirty="0"/>
          </a:p>
        </p:txBody>
      </p:sp>
      <p:sp>
        <p:nvSpPr>
          <p:cNvPr id="14" name="Shape 10"/>
          <p:cNvSpPr/>
          <p:nvPr/>
        </p:nvSpPr>
        <p:spPr>
          <a:xfrm>
            <a:off x="548640" y="4553712"/>
            <a:ext cx="11064240" cy="1170432"/>
          </a:xfrm>
          <a:prstGeom prst="roundRect">
            <a:avLst>
              <a:gd name="adj" fmla="val 7813"/>
            </a:avLst>
          </a:prstGeom>
          <a:solidFill>
            <a:srgbClr val="EAF1FD"/>
          </a:solidFill>
          <a:ln/>
        </p:spPr>
        <p:txBody>
          <a:bodyPr/>
          <a:lstStyle/>
          <a:p>
            <a:endParaRPr lang="en-NL"/>
          </a:p>
        </p:txBody>
      </p:sp>
      <p:sp>
        <p:nvSpPr>
          <p:cNvPr id="15" name="Shape 11"/>
          <p:cNvSpPr/>
          <p:nvPr/>
        </p:nvSpPr>
        <p:spPr>
          <a:xfrm>
            <a:off x="822960" y="4709160"/>
            <a:ext cx="658368" cy="658368"/>
          </a:xfrm>
          <a:prstGeom prst="ellipse">
            <a:avLst/>
          </a:prstGeom>
          <a:solidFill>
            <a:srgbClr val="1E2761"/>
          </a:solidFill>
          <a:ln/>
        </p:spPr>
        <p:txBody>
          <a:bodyPr/>
          <a:lstStyle/>
          <a:p>
            <a:endParaRPr lang="en-NL"/>
          </a:p>
        </p:txBody>
      </p:sp>
      <p:pic>
        <p:nvPicPr>
          <p:cNvPr id="16" name="Image 2" descr="preencoded.png"/>
          <p:cNvPicPr>
            <a:picLocks noChangeAspect="1"/>
          </p:cNvPicPr>
          <p:nvPr/>
        </p:nvPicPr>
        <p:blipFill>
          <a:blip r:embed="rId5"/>
          <a:stretch>
            <a:fillRect/>
          </a:stretch>
        </p:blipFill>
        <p:spPr>
          <a:xfrm>
            <a:off x="994136" y="4880336"/>
            <a:ext cx="316017" cy="316017"/>
          </a:xfrm>
          <a:prstGeom prst="rect">
            <a:avLst/>
          </a:prstGeom>
        </p:spPr>
      </p:pic>
      <p:sp>
        <p:nvSpPr>
          <p:cNvPr id="17" name="Text 12"/>
          <p:cNvSpPr/>
          <p:nvPr/>
        </p:nvSpPr>
        <p:spPr>
          <a:xfrm>
            <a:off x="1783080" y="4681728"/>
            <a:ext cx="9601200" cy="384048"/>
          </a:xfrm>
          <a:prstGeom prst="rect">
            <a:avLst/>
          </a:prstGeom>
          <a:noFill/>
          <a:ln/>
        </p:spPr>
        <p:txBody>
          <a:bodyPr wrap="square" lIns="0" tIns="0" rIns="0" bIns="0" rtlCol="0" anchor="ctr"/>
          <a:lstStyle/>
          <a:p>
            <a:pPr marL="0" indent="0">
              <a:buNone/>
            </a:pPr>
            <a:r>
              <a:rPr lang="en-US" sz="1700" b="1" dirty="0">
                <a:solidFill>
                  <a:srgbClr val="1E2761"/>
                </a:solidFill>
                <a:latin typeface="Calibri" pitchFamily="34" charset="0"/>
                <a:ea typeface="Calibri" pitchFamily="34" charset="-122"/>
                <a:cs typeface="Calibri" pitchFamily="34" charset="-120"/>
              </a:rPr>
              <a:t>Houd de regie bij de klant en bij jezelf</a:t>
            </a:r>
            <a:endParaRPr lang="en-US" sz="1700" dirty="0"/>
          </a:p>
        </p:txBody>
      </p:sp>
      <p:sp>
        <p:nvSpPr>
          <p:cNvPr id="18" name="Text 13"/>
          <p:cNvSpPr/>
          <p:nvPr/>
        </p:nvSpPr>
        <p:spPr>
          <a:xfrm>
            <a:off x="1783080" y="5084064"/>
            <a:ext cx="9601200" cy="566928"/>
          </a:xfrm>
          <a:prstGeom prst="rect">
            <a:avLst/>
          </a:prstGeom>
          <a:noFill/>
          <a:ln/>
        </p:spPr>
        <p:txBody>
          <a:bodyPr wrap="square" lIns="0" tIns="0" rIns="0" bIns="0" rtlCol="0" anchor="ctr"/>
          <a:lstStyle/>
          <a:p>
            <a:pPr marL="0" indent="0">
              <a:buNone/>
            </a:pPr>
            <a:r>
              <a:rPr lang="en-US" sz="1350" dirty="0">
                <a:solidFill>
                  <a:srgbClr val="5A6B99"/>
                </a:solidFill>
                <a:latin typeface="Calibri" pitchFamily="34" charset="0"/>
                <a:ea typeface="Calibri" pitchFamily="34" charset="-122"/>
                <a:cs typeface="Calibri" pitchFamily="34" charset="-120"/>
              </a:rPr>
              <a:t>AI ondersteunt het gesprek, maar vervangt het niet. De klant moet kunnen volgen en beslissen wat er gebeurt.</a:t>
            </a:r>
            <a:endParaRPr lang="en-US" sz="1350" dirty="0"/>
          </a:p>
        </p:txBody>
      </p:sp>
      <p:sp>
        <p:nvSpPr>
          <p:cNvPr id="19" name="Text 14"/>
          <p:cNvSpPr/>
          <p:nvPr/>
        </p:nvSpPr>
        <p:spPr>
          <a:xfrm>
            <a:off x="11338560" y="6355080"/>
            <a:ext cx="457200" cy="274320"/>
          </a:xfrm>
          <a:prstGeom prst="rect">
            <a:avLst/>
          </a:prstGeom>
          <a:noFill/>
          <a:ln/>
        </p:spPr>
        <p:txBody>
          <a:bodyPr wrap="square" lIns="0" tIns="0" rIns="0" bIns="0" rtlCol="0" anchor="ctr"/>
          <a:lstStyle/>
          <a:p>
            <a:pPr marL="0" indent="0" algn="r">
              <a:buNone/>
            </a:pPr>
            <a:r>
              <a:rPr lang="en-US" sz="1000" dirty="0">
                <a:solidFill>
                  <a:srgbClr val="5A6B99"/>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685800" y="777240"/>
            <a:ext cx="777240" cy="777240"/>
          </a:xfrm>
          <a:prstGeom prst="ellipse">
            <a:avLst/>
          </a:prstGeom>
          <a:solidFill>
            <a:srgbClr val="F96167"/>
          </a:solidFill>
          <a:ln/>
        </p:spPr>
        <p:txBody>
          <a:bodyPr/>
          <a:lstStyle/>
          <a:p>
            <a:endParaRPr lang="en-NL"/>
          </a:p>
        </p:txBody>
      </p:sp>
      <p:pic>
        <p:nvPicPr>
          <p:cNvPr id="3" name="Image 0" descr="preencoded.png"/>
          <p:cNvPicPr>
            <a:picLocks noChangeAspect="1"/>
          </p:cNvPicPr>
          <p:nvPr/>
        </p:nvPicPr>
        <p:blipFill>
          <a:blip r:embed="rId3"/>
          <a:stretch>
            <a:fillRect/>
          </a:stretch>
        </p:blipFill>
        <p:spPr>
          <a:xfrm>
            <a:off x="887882" y="979322"/>
            <a:ext cx="373075" cy="373075"/>
          </a:xfrm>
          <a:prstGeom prst="rect">
            <a:avLst/>
          </a:prstGeom>
        </p:spPr>
      </p:pic>
      <p:sp>
        <p:nvSpPr>
          <p:cNvPr id="4" name="Text 1"/>
          <p:cNvSpPr/>
          <p:nvPr/>
        </p:nvSpPr>
        <p:spPr>
          <a:xfrm>
            <a:off x="640080" y="1783080"/>
            <a:ext cx="10881360" cy="64008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De vertaling naar jouw bibliotheek</a:t>
            </a:r>
            <a:endParaRPr lang="en-US" sz="3400" dirty="0"/>
          </a:p>
        </p:txBody>
      </p:sp>
      <p:sp>
        <p:nvSpPr>
          <p:cNvPr id="5" name="Text 2"/>
          <p:cNvSpPr/>
          <p:nvPr/>
        </p:nvSpPr>
        <p:spPr>
          <a:xfrm>
            <a:off x="640080" y="2560320"/>
            <a:ext cx="10607040" cy="548640"/>
          </a:xfrm>
          <a:prstGeom prst="rect">
            <a:avLst/>
          </a:prstGeom>
          <a:noFill/>
          <a:ln/>
        </p:spPr>
        <p:txBody>
          <a:bodyPr wrap="square" lIns="0" tIns="0" rIns="0" bIns="0" rtlCol="0" anchor="ctr"/>
          <a:lstStyle/>
          <a:p>
            <a:pPr marL="0" indent="0">
              <a:buNone/>
            </a:pPr>
            <a:r>
              <a:rPr lang="en-US" sz="2200" dirty="0">
                <a:solidFill>
                  <a:srgbClr val="CADCFC"/>
                </a:solidFill>
                <a:latin typeface="Calibri" pitchFamily="34" charset="0"/>
                <a:ea typeface="Calibri" pitchFamily="34" charset="-122"/>
                <a:cs typeface="Calibri" pitchFamily="34" charset="-120"/>
              </a:rPr>
              <a:t>Rondje ter afsluiting: één concreet voornemen</a:t>
            </a:r>
            <a:endParaRPr lang="en-US" sz="2200" dirty="0"/>
          </a:p>
        </p:txBody>
      </p:sp>
      <p:sp>
        <p:nvSpPr>
          <p:cNvPr id="6" name="Shape 3"/>
          <p:cNvSpPr/>
          <p:nvPr/>
        </p:nvSpPr>
        <p:spPr>
          <a:xfrm>
            <a:off x="777240" y="3520440"/>
            <a:ext cx="10607040" cy="621792"/>
          </a:xfrm>
          <a:prstGeom prst="roundRect">
            <a:avLst>
              <a:gd name="adj" fmla="val 50000"/>
            </a:avLst>
          </a:prstGeom>
          <a:solidFill>
            <a:srgbClr val="2A3878"/>
          </a:solidFill>
          <a:ln/>
        </p:spPr>
        <p:txBody>
          <a:bodyPr/>
          <a:lstStyle/>
          <a:p>
            <a:endParaRPr lang="en-NL"/>
          </a:p>
        </p:txBody>
      </p:sp>
      <p:sp>
        <p:nvSpPr>
          <p:cNvPr id="7" name="Text 4"/>
          <p:cNvSpPr/>
          <p:nvPr/>
        </p:nvSpPr>
        <p:spPr>
          <a:xfrm>
            <a:off x="1051560" y="3648456"/>
            <a:ext cx="457200" cy="365760"/>
          </a:xfrm>
          <a:prstGeom prst="rect">
            <a:avLst/>
          </a:prstGeom>
          <a:noFill/>
          <a:ln/>
        </p:spPr>
        <p:txBody>
          <a:bodyPr wrap="square" lIns="0" tIns="0" rIns="0" bIns="0" rtlCol="0" anchor="ctr"/>
          <a:lstStyle/>
          <a:p>
            <a:pPr marL="0" indent="0">
              <a:buNone/>
            </a:pPr>
            <a:r>
              <a:rPr lang="en-US" sz="2000" b="1" dirty="0">
                <a:solidFill>
                  <a:srgbClr val="F96167"/>
                </a:solidFill>
                <a:latin typeface="Cambria" pitchFamily="34" charset="0"/>
                <a:ea typeface="Cambria" pitchFamily="34" charset="-122"/>
                <a:cs typeface="Cambria" pitchFamily="34" charset="-120"/>
              </a:rPr>
              <a:t>1</a:t>
            </a:r>
            <a:endParaRPr lang="en-US" sz="2000" dirty="0"/>
          </a:p>
        </p:txBody>
      </p:sp>
      <p:sp>
        <p:nvSpPr>
          <p:cNvPr id="8" name="Text 5"/>
          <p:cNvSpPr/>
          <p:nvPr/>
        </p:nvSpPr>
        <p:spPr>
          <a:xfrm>
            <a:off x="1600200" y="3666744"/>
            <a:ext cx="9601200" cy="3657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Wat ga jij als eerste proberen in je eigen praktijk?</a:t>
            </a:r>
            <a:endParaRPr lang="en-US" sz="1600" dirty="0"/>
          </a:p>
        </p:txBody>
      </p:sp>
      <p:sp>
        <p:nvSpPr>
          <p:cNvPr id="9" name="Shape 6"/>
          <p:cNvSpPr/>
          <p:nvPr/>
        </p:nvSpPr>
        <p:spPr>
          <a:xfrm>
            <a:off x="777240" y="4297680"/>
            <a:ext cx="10607040" cy="621792"/>
          </a:xfrm>
          <a:prstGeom prst="roundRect">
            <a:avLst>
              <a:gd name="adj" fmla="val 50000"/>
            </a:avLst>
          </a:prstGeom>
          <a:solidFill>
            <a:srgbClr val="2A3878"/>
          </a:solidFill>
          <a:ln/>
        </p:spPr>
        <p:txBody>
          <a:bodyPr/>
          <a:lstStyle/>
          <a:p>
            <a:endParaRPr lang="en-NL"/>
          </a:p>
        </p:txBody>
      </p:sp>
      <p:sp>
        <p:nvSpPr>
          <p:cNvPr id="10" name="Text 7"/>
          <p:cNvSpPr/>
          <p:nvPr/>
        </p:nvSpPr>
        <p:spPr>
          <a:xfrm>
            <a:off x="1051560" y="4425696"/>
            <a:ext cx="457200" cy="365760"/>
          </a:xfrm>
          <a:prstGeom prst="rect">
            <a:avLst/>
          </a:prstGeom>
          <a:noFill/>
          <a:ln/>
        </p:spPr>
        <p:txBody>
          <a:bodyPr wrap="square" lIns="0" tIns="0" rIns="0" bIns="0" rtlCol="0" anchor="ctr"/>
          <a:lstStyle/>
          <a:p>
            <a:pPr marL="0" indent="0">
              <a:buNone/>
            </a:pPr>
            <a:r>
              <a:rPr lang="en-US" sz="2000" b="1" dirty="0">
                <a:solidFill>
                  <a:srgbClr val="F96167"/>
                </a:solidFill>
                <a:latin typeface="Cambria" pitchFamily="34" charset="0"/>
                <a:ea typeface="Cambria" pitchFamily="34" charset="-122"/>
                <a:cs typeface="Cambria" pitchFamily="34" charset="-120"/>
              </a:rPr>
              <a:t>2</a:t>
            </a:r>
            <a:endParaRPr lang="en-US" sz="2000" dirty="0"/>
          </a:p>
        </p:txBody>
      </p:sp>
      <p:sp>
        <p:nvSpPr>
          <p:cNvPr id="11" name="Text 8"/>
          <p:cNvSpPr/>
          <p:nvPr/>
        </p:nvSpPr>
        <p:spPr>
          <a:xfrm>
            <a:off x="1600200" y="4443984"/>
            <a:ext cx="9601200" cy="3657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Wat heb je daarvoor nodig, en van wie?</a:t>
            </a:r>
            <a:endParaRPr lang="en-US" sz="1600" dirty="0"/>
          </a:p>
        </p:txBody>
      </p:sp>
      <p:sp>
        <p:nvSpPr>
          <p:cNvPr id="12" name="Shape 9"/>
          <p:cNvSpPr/>
          <p:nvPr/>
        </p:nvSpPr>
        <p:spPr>
          <a:xfrm>
            <a:off x="777240" y="5074920"/>
            <a:ext cx="10607040" cy="621792"/>
          </a:xfrm>
          <a:prstGeom prst="roundRect">
            <a:avLst>
              <a:gd name="adj" fmla="val 50000"/>
            </a:avLst>
          </a:prstGeom>
          <a:solidFill>
            <a:srgbClr val="2A3878"/>
          </a:solidFill>
          <a:ln/>
        </p:spPr>
        <p:txBody>
          <a:bodyPr/>
          <a:lstStyle/>
          <a:p>
            <a:endParaRPr lang="en-NL"/>
          </a:p>
        </p:txBody>
      </p:sp>
      <p:sp>
        <p:nvSpPr>
          <p:cNvPr id="13" name="Text 10"/>
          <p:cNvSpPr/>
          <p:nvPr/>
        </p:nvSpPr>
        <p:spPr>
          <a:xfrm>
            <a:off x="1051560" y="5202936"/>
            <a:ext cx="457200" cy="365760"/>
          </a:xfrm>
          <a:prstGeom prst="rect">
            <a:avLst/>
          </a:prstGeom>
          <a:noFill/>
          <a:ln/>
        </p:spPr>
        <p:txBody>
          <a:bodyPr wrap="square" lIns="0" tIns="0" rIns="0" bIns="0" rtlCol="0" anchor="ctr"/>
          <a:lstStyle/>
          <a:p>
            <a:pPr marL="0" indent="0">
              <a:buNone/>
            </a:pPr>
            <a:r>
              <a:rPr lang="en-US" sz="2000" b="1" dirty="0">
                <a:solidFill>
                  <a:srgbClr val="F96167"/>
                </a:solidFill>
                <a:latin typeface="Cambria" pitchFamily="34" charset="0"/>
                <a:ea typeface="Cambria" pitchFamily="34" charset="-122"/>
                <a:cs typeface="Cambria" pitchFamily="34" charset="-120"/>
              </a:rPr>
              <a:t>3</a:t>
            </a:r>
            <a:endParaRPr lang="en-US" sz="2000" dirty="0"/>
          </a:p>
        </p:txBody>
      </p:sp>
      <p:sp>
        <p:nvSpPr>
          <p:cNvPr id="14" name="Text 11"/>
          <p:cNvSpPr/>
          <p:nvPr/>
        </p:nvSpPr>
        <p:spPr>
          <a:xfrm>
            <a:off x="1600200" y="5221224"/>
            <a:ext cx="9601200" cy="365760"/>
          </a:xfrm>
          <a:prstGeom prst="rect">
            <a:avLst/>
          </a:prstGeom>
          <a:noFill/>
          <a:ln/>
        </p:spPr>
        <p:txBody>
          <a:bodyPr wrap="square" lIns="0" tIns="0" rIns="0" bIns="0" rtlCol="0" anchor="ctr"/>
          <a:lstStyle/>
          <a:p>
            <a:pPr marL="0" indent="0">
              <a:buNone/>
            </a:pPr>
            <a:r>
              <a:rPr lang="en-US" sz="1600" dirty="0">
                <a:solidFill>
                  <a:srgbClr val="FFFFFF"/>
                </a:solidFill>
                <a:latin typeface="Calibri" pitchFamily="34" charset="0"/>
                <a:ea typeface="Calibri" pitchFamily="34" charset="-122"/>
                <a:cs typeface="Calibri" pitchFamily="34" charset="-120"/>
              </a:rPr>
              <a:t>Welke vraag van vanochtend staat nog open?</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11064240" cy="731520"/>
          </a:xfrm>
          <a:prstGeom prst="rect">
            <a:avLst/>
          </a:prstGeom>
          <a:noFill/>
          <a:ln/>
        </p:spPr>
        <p:txBody>
          <a:bodyPr wrap="square" lIns="0" tIns="0" rIns="0" bIns="0" rtlCol="0" anchor="ctr"/>
          <a:lstStyle/>
          <a:p>
            <a:pPr marL="0" indent="0">
              <a:buNone/>
            </a:pPr>
            <a:r>
              <a:rPr lang="en-US" sz="3400" b="1" dirty="0">
                <a:solidFill>
                  <a:srgbClr val="1E2761"/>
                </a:solidFill>
                <a:latin typeface="Cambria" pitchFamily="34" charset="0"/>
                <a:ea typeface="Cambria" pitchFamily="34" charset="-122"/>
                <a:cs typeface="Cambria" pitchFamily="34" charset="-120"/>
              </a:rPr>
              <a:t>Verder lezen en leren</a:t>
            </a:r>
            <a:endParaRPr lang="en-US" sz="3400" dirty="0"/>
          </a:p>
        </p:txBody>
      </p:sp>
      <p:sp>
        <p:nvSpPr>
          <p:cNvPr id="3" name="Text 1"/>
          <p:cNvSpPr/>
          <p:nvPr/>
        </p:nvSpPr>
        <p:spPr>
          <a:xfrm>
            <a:off x="548640" y="1097280"/>
            <a:ext cx="11064240" cy="411480"/>
          </a:xfrm>
          <a:prstGeom prst="rect">
            <a:avLst/>
          </a:prstGeom>
          <a:noFill/>
          <a:ln/>
        </p:spPr>
        <p:txBody>
          <a:bodyPr wrap="square" lIns="0" tIns="0" rIns="0" bIns="0" rtlCol="0" anchor="ctr"/>
          <a:lstStyle/>
          <a:p>
            <a:pPr marL="0" indent="0">
              <a:buNone/>
            </a:pPr>
            <a:r>
              <a:rPr lang="en-US" sz="1600" i="1" dirty="0">
                <a:solidFill>
                  <a:srgbClr val="5A6B99"/>
                </a:solidFill>
                <a:latin typeface="Calibri" pitchFamily="34" charset="0"/>
                <a:ea typeface="Calibri" pitchFamily="34" charset="-122"/>
                <a:cs typeface="Calibri" pitchFamily="34" charset="-120"/>
              </a:rPr>
              <a:t>Alles op een rij voor na vandaag</a:t>
            </a:r>
            <a:endParaRPr lang="en-US" sz="1600" dirty="0"/>
          </a:p>
        </p:txBody>
      </p:sp>
      <p:sp>
        <p:nvSpPr>
          <p:cNvPr id="4" name="Shape 2"/>
          <p:cNvSpPr/>
          <p:nvPr/>
        </p:nvSpPr>
        <p:spPr>
          <a:xfrm>
            <a:off x="640080" y="1828800"/>
            <a:ext cx="658368" cy="658368"/>
          </a:xfrm>
          <a:prstGeom prst="ellipse">
            <a:avLst/>
          </a:prstGeom>
          <a:solidFill>
            <a:srgbClr val="1E2761"/>
          </a:solidFill>
          <a:ln/>
        </p:spPr>
        <p:txBody>
          <a:bodyPr/>
          <a:lstStyle/>
          <a:p>
            <a:endParaRPr lang="en-NL"/>
          </a:p>
        </p:txBody>
      </p:sp>
      <p:pic>
        <p:nvPicPr>
          <p:cNvPr id="5" name="Image 0" descr="preencoded.png"/>
          <p:cNvPicPr>
            <a:picLocks noChangeAspect="1"/>
          </p:cNvPicPr>
          <p:nvPr/>
        </p:nvPicPr>
        <p:blipFill>
          <a:blip r:embed="rId3"/>
          <a:stretch>
            <a:fillRect/>
          </a:stretch>
        </p:blipFill>
        <p:spPr>
          <a:xfrm>
            <a:off x="811256" y="1999976"/>
            <a:ext cx="316017" cy="316017"/>
          </a:xfrm>
          <a:prstGeom prst="rect">
            <a:avLst/>
          </a:prstGeom>
        </p:spPr>
      </p:pic>
      <p:sp>
        <p:nvSpPr>
          <p:cNvPr id="6" name="Text 3"/>
          <p:cNvSpPr/>
          <p:nvPr/>
        </p:nvSpPr>
        <p:spPr>
          <a:xfrm>
            <a:off x="1600200" y="1828800"/>
            <a:ext cx="9966960" cy="384048"/>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Dossier AI en de bibliotheek (Probiblio)</a:t>
            </a:r>
            <a:endParaRPr lang="en-US" sz="1600" dirty="0"/>
          </a:p>
        </p:txBody>
      </p:sp>
      <p:sp>
        <p:nvSpPr>
          <p:cNvPr id="7" name="Text 4"/>
          <p:cNvSpPr/>
          <p:nvPr/>
        </p:nvSpPr>
        <p:spPr>
          <a:xfrm>
            <a:off x="1600200" y="2212848"/>
            <a:ext cx="9966960" cy="502920"/>
          </a:xfrm>
          <a:prstGeom prst="rect">
            <a:avLst/>
          </a:prstGeom>
          <a:noFill/>
          <a:ln/>
        </p:spPr>
        <p:txBody>
          <a:bodyPr wrap="square" lIns="0" tIns="0" rIns="0" bIns="0" rtlCol="0" anchor="ctr"/>
          <a:lstStyle/>
          <a:p>
            <a:pPr marL="0" indent="0">
              <a:buNone/>
            </a:pPr>
            <a:r>
              <a:rPr lang="en-US" sz="1300" dirty="0">
                <a:solidFill>
                  <a:srgbClr val="5A6B99"/>
                </a:solidFill>
                <a:latin typeface="Calibri" pitchFamily="34" charset="0"/>
                <a:ea typeface="Calibri" pitchFamily="34" charset="-122"/>
                <a:cs typeface="Calibri" pitchFamily="34" charset="-120"/>
              </a:rPr>
              <a:t>Startpunt met gids, blogs, tools en trainingen   </a:t>
            </a:r>
            <a:r>
              <a:rPr lang="en-US" sz="1300" i="1" dirty="0">
                <a:solidFill>
                  <a:srgbClr val="F96167"/>
                </a:solidFill>
                <a:latin typeface="Calibri" pitchFamily="34" charset="0"/>
                <a:ea typeface="Calibri" pitchFamily="34" charset="-122"/>
                <a:cs typeface="Calibri" pitchFamily="34" charset="-120"/>
              </a:rPr>
              <a:t>probiblio.nl/ai-en-de-bibliotheek</a:t>
            </a:r>
            <a:endParaRPr lang="en-US" sz="1300" dirty="0"/>
          </a:p>
        </p:txBody>
      </p:sp>
      <p:sp>
        <p:nvSpPr>
          <p:cNvPr id="8" name="Shape 5"/>
          <p:cNvSpPr/>
          <p:nvPr/>
        </p:nvSpPr>
        <p:spPr>
          <a:xfrm>
            <a:off x="640080" y="2880360"/>
            <a:ext cx="658368" cy="658368"/>
          </a:xfrm>
          <a:prstGeom prst="ellipse">
            <a:avLst/>
          </a:prstGeom>
          <a:solidFill>
            <a:srgbClr val="1E2761"/>
          </a:solidFill>
          <a:ln/>
        </p:spPr>
        <p:txBody>
          <a:bodyPr/>
          <a:lstStyle/>
          <a:p>
            <a:endParaRPr lang="en-NL"/>
          </a:p>
        </p:txBody>
      </p:sp>
      <p:pic>
        <p:nvPicPr>
          <p:cNvPr id="9" name="Image 1" descr="preencoded.png"/>
          <p:cNvPicPr>
            <a:picLocks noChangeAspect="1"/>
          </p:cNvPicPr>
          <p:nvPr/>
        </p:nvPicPr>
        <p:blipFill>
          <a:blip r:embed="rId4"/>
          <a:stretch>
            <a:fillRect/>
          </a:stretch>
        </p:blipFill>
        <p:spPr>
          <a:xfrm>
            <a:off x="811256" y="3051536"/>
            <a:ext cx="316017" cy="316017"/>
          </a:xfrm>
          <a:prstGeom prst="rect">
            <a:avLst/>
          </a:prstGeom>
        </p:spPr>
      </p:pic>
      <p:sp>
        <p:nvSpPr>
          <p:cNvPr id="10" name="Text 6"/>
          <p:cNvSpPr/>
          <p:nvPr/>
        </p:nvSpPr>
        <p:spPr>
          <a:xfrm>
            <a:off x="1600200" y="2880360"/>
            <a:ext cx="9966960" cy="384048"/>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AI Inspiratiegids (Bnetwerk)</a:t>
            </a:r>
            <a:endParaRPr lang="en-US" sz="1600" dirty="0"/>
          </a:p>
        </p:txBody>
      </p:sp>
      <p:sp>
        <p:nvSpPr>
          <p:cNvPr id="11" name="Text 7"/>
          <p:cNvSpPr/>
          <p:nvPr/>
        </p:nvSpPr>
        <p:spPr>
          <a:xfrm>
            <a:off x="1600200" y="3264408"/>
            <a:ext cx="9966960" cy="502920"/>
          </a:xfrm>
          <a:prstGeom prst="rect">
            <a:avLst/>
          </a:prstGeom>
          <a:noFill/>
          <a:ln/>
        </p:spPr>
        <p:txBody>
          <a:bodyPr wrap="square" lIns="0" tIns="0" rIns="0" bIns="0" rtlCol="0" anchor="ctr"/>
          <a:lstStyle/>
          <a:p>
            <a:pPr marL="0" indent="0">
              <a:buNone/>
            </a:pPr>
            <a:r>
              <a:rPr lang="en-US" sz="1300" dirty="0">
                <a:solidFill>
                  <a:srgbClr val="5A6B99"/>
                </a:solidFill>
                <a:latin typeface="Calibri" pitchFamily="34" charset="0"/>
                <a:ea typeface="Calibri" pitchFamily="34" charset="-122"/>
                <a:cs typeface="Calibri" pitchFamily="34" charset="-120"/>
              </a:rPr>
              <a:t>Voorbeelden en formats voor AI-programmering   </a:t>
            </a:r>
            <a:r>
              <a:rPr lang="en-US" sz="1300" i="1" dirty="0">
                <a:solidFill>
                  <a:srgbClr val="F96167"/>
                </a:solidFill>
                <a:latin typeface="Calibri" pitchFamily="34" charset="0"/>
                <a:ea typeface="Calibri" pitchFamily="34" charset="-122"/>
                <a:cs typeface="Calibri" pitchFamily="34" charset="-120"/>
              </a:rPr>
              <a:t>bibliotheeknetwerk.nl, zoek op AI Inspiratiegids</a:t>
            </a:r>
            <a:endParaRPr lang="en-US" sz="1300" dirty="0"/>
          </a:p>
        </p:txBody>
      </p:sp>
      <p:sp>
        <p:nvSpPr>
          <p:cNvPr id="12" name="Shape 8"/>
          <p:cNvSpPr/>
          <p:nvPr/>
        </p:nvSpPr>
        <p:spPr>
          <a:xfrm>
            <a:off x="640080" y="3931920"/>
            <a:ext cx="658368" cy="658368"/>
          </a:xfrm>
          <a:prstGeom prst="ellipse">
            <a:avLst/>
          </a:prstGeom>
          <a:solidFill>
            <a:srgbClr val="1E2761"/>
          </a:solidFill>
          <a:ln/>
        </p:spPr>
        <p:txBody>
          <a:bodyPr/>
          <a:lstStyle/>
          <a:p>
            <a:endParaRPr lang="en-NL"/>
          </a:p>
        </p:txBody>
      </p:sp>
      <p:pic>
        <p:nvPicPr>
          <p:cNvPr id="13" name="Image 2" descr="preencoded.png"/>
          <p:cNvPicPr>
            <a:picLocks noChangeAspect="1"/>
          </p:cNvPicPr>
          <p:nvPr/>
        </p:nvPicPr>
        <p:blipFill>
          <a:blip r:embed="rId5"/>
          <a:stretch>
            <a:fillRect/>
          </a:stretch>
        </p:blipFill>
        <p:spPr>
          <a:xfrm>
            <a:off x="811256" y="4103096"/>
            <a:ext cx="316017" cy="316017"/>
          </a:xfrm>
          <a:prstGeom prst="rect">
            <a:avLst/>
          </a:prstGeom>
        </p:spPr>
      </p:pic>
      <p:sp>
        <p:nvSpPr>
          <p:cNvPr id="14" name="Text 9"/>
          <p:cNvSpPr/>
          <p:nvPr/>
        </p:nvSpPr>
        <p:spPr>
          <a:xfrm>
            <a:off x="1600200" y="3931920"/>
            <a:ext cx="9966960" cy="384048"/>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Dossier Digitaal Burgerschap, AI dichtbij</a:t>
            </a:r>
            <a:endParaRPr lang="en-US" sz="1600" dirty="0"/>
          </a:p>
        </p:txBody>
      </p:sp>
      <p:sp>
        <p:nvSpPr>
          <p:cNvPr id="15" name="Text 10"/>
          <p:cNvSpPr/>
          <p:nvPr/>
        </p:nvSpPr>
        <p:spPr>
          <a:xfrm>
            <a:off x="1600200" y="4315968"/>
            <a:ext cx="9966960" cy="502920"/>
          </a:xfrm>
          <a:prstGeom prst="rect">
            <a:avLst/>
          </a:prstGeom>
          <a:noFill/>
          <a:ln/>
        </p:spPr>
        <p:txBody>
          <a:bodyPr wrap="square" lIns="0" tIns="0" rIns="0" bIns="0" rtlCol="0" anchor="ctr"/>
          <a:lstStyle/>
          <a:p>
            <a:pPr marL="0" indent="0">
              <a:buNone/>
            </a:pPr>
            <a:r>
              <a:rPr lang="en-US" sz="1300" dirty="0">
                <a:solidFill>
                  <a:srgbClr val="5A6B99"/>
                </a:solidFill>
                <a:latin typeface="Calibri" pitchFamily="34" charset="0"/>
                <a:ea typeface="Calibri" pitchFamily="34" charset="-122"/>
                <a:cs typeface="Calibri" pitchFamily="34" charset="-120"/>
              </a:rPr>
              <a:t>Toegankelijke uitleg met bibliotheekvoorbeelden   </a:t>
            </a:r>
            <a:r>
              <a:rPr lang="en-US" sz="1300" i="1" dirty="0">
                <a:solidFill>
                  <a:srgbClr val="F96167"/>
                </a:solidFill>
                <a:latin typeface="Calibri" pitchFamily="34" charset="0"/>
                <a:ea typeface="Calibri" pitchFamily="34" charset="-122"/>
                <a:cs typeface="Calibri" pitchFamily="34" charset="-120"/>
              </a:rPr>
              <a:t>bibliotheeknetwerk.nl</a:t>
            </a:r>
            <a:endParaRPr lang="en-US" sz="1300" dirty="0"/>
          </a:p>
        </p:txBody>
      </p:sp>
      <p:sp>
        <p:nvSpPr>
          <p:cNvPr id="16" name="Shape 11"/>
          <p:cNvSpPr/>
          <p:nvPr/>
        </p:nvSpPr>
        <p:spPr>
          <a:xfrm>
            <a:off x="640080" y="4983480"/>
            <a:ext cx="658368" cy="658368"/>
          </a:xfrm>
          <a:prstGeom prst="ellipse">
            <a:avLst/>
          </a:prstGeom>
          <a:solidFill>
            <a:srgbClr val="1E2761"/>
          </a:solidFill>
          <a:ln/>
        </p:spPr>
        <p:txBody>
          <a:bodyPr/>
          <a:lstStyle/>
          <a:p>
            <a:endParaRPr lang="en-NL"/>
          </a:p>
        </p:txBody>
      </p:sp>
      <p:pic>
        <p:nvPicPr>
          <p:cNvPr id="17" name="Image 3" descr="preencoded.png"/>
          <p:cNvPicPr>
            <a:picLocks noChangeAspect="1"/>
          </p:cNvPicPr>
          <p:nvPr/>
        </p:nvPicPr>
        <p:blipFill>
          <a:blip r:embed="rId6"/>
          <a:stretch>
            <a:fillRect/>
          </a:stretch>
        </p:blipFill>
        <p:spPr>
          <a:xfrm>
            <a:off x="811256" y="5154656"/>
            <a:ext cx="316017" cy="316017"/>
          </a:xfrm>
          <a:prstGeom prst="rect">
            <a:avLst/>
          </a:prstGeom>
        </p:spPr>
      </p:pic>
      <p:sp>
        <p:nvSpPr>
          <p:cNvPr id="18" name="Text 12"/>
          <p:cNvSpPr/>
          <p:nvPr/>
        </p:nvSpPr>
        <p:spPr>
          <a:xfrm>
            <a:off x="1600200" y="4983480"/>
            <a:ext cx="9966960" cy="384048"/>
          </a:xfrm>
          <a:prstGeom prst="rect">
            <a:avLst/>
          </a:prstGeom>
          <a:noFill/>
          <a:ln/>
        </p:spPr>
        <p:txBody>
          <a:bodyPr wrap="square" lIns="0" tIns="0" rIns="0" bIns="0" rtlCol="0" anchor="ctr"/>
          <a:lstStyle/>
          <a:p>
            <a:pPr marL="0" indent="0">
              <a:buNone/>
            </a:pPr>
            <a:r>
              <a:rPr lang="en-US" sz="1600" b="1" dirty="0">
                <a:solidFill>
                  <a:srgbClr val="1E2761"/>
                </a:solidFill>
                <a:latin typeface="Calibri" pitchFamily="34" charset="0"/>
                <a:ea typeface="Calibri" pitchFamily="34" charset="-122"/>
                <a:cs typeface="Calibri" pitchFamily="34" charset="-120"/>
              </a:rPr>
              <a:t>E-learning en training AI-geletterdheid</a:t>
            </a:r>
            <a:endParaRPr lang="en-US" sz="1600" dirty="0"/>
          </a:p>
        </p:txBody>
      </p:sp>
      <p:sp>
        <p:nvSpPr>
          <p:cNvPr id="19" name="Text 13"/>
          <p:cNvSpPr/>
          <p:nvPr/>
        </p:nvSpPr>
        <p:spPr>
          <a:xfrm>
            <a:off x="1600200" y="5367528"/>
            <a:ext cx="9966960" cy="502920"/>
          </a:xfrm>
          <a:prstGeom prst="rect">
            <a:avLst/>
          </a:prstGeom>
          <a:noFill/>
          <a:ln/>
        </p:spPr>
        <p:txBody>
          <a:bodyPr wrap="square" lIns="0" tIns="0" rIns="0" bIns="0" rtlCol="0" anchor="ctr"/>
          <a:lstStyle/>
          <a:p>
            <a:pPr marL="0" indent="0">
              <a:buNone/>
            </a:pPr>
            <a:r>
              <a:rPr lang="en-US" sz="1300" dirty="0">
                <a:solidFill>
                  <a:srgbClr val="5A6B99"/>
                </a:solidFill>
                <a:latin typeface="Calibri" pitchFamily="34" charset="0"/>
                <a:ea typeface="Calibri" pitchFamily="34" charset="-122"/>
                <a:cs typeface="Calibri" pitchFamily="34" charset="-120"/>
              </a:rPr>
              <a:t>Digivaardig werken in acht modules; landelijke training met basiscertificaat   </a:t>
            </a:r>
            <a:r>
              <a:rPr lang="en-US" sz="1300" i="1" dirty="0">
                <a:solidFill>
                  <a:srgbClr val="F96167"/>
                </a:solidFill>
                <a:latin typeface="Calibri" pitchFamily="34" charset="0"/>
                <a:ea typeface="Calibri" pitchFamily="34" charset="-122"/>
                <a:cs typeface="Calibri" pitchFamily="34" charset="-120"/>
              </a:rPr>
              <a:t>via het Probiblio-dossier hierboven</a:t>
            </a:r>
            <a:endParaRPr lang="en-US" sz="1300" dirty="0"/>
          </a:p>
        </p:txBody>
      </p:sp>
      <p:sp>
        <p:nvSpPr>
          <p:cNvPr id="20" name="Text 14"/>
          <p:cNvSpPr/>
          <p:nvPr/>
        </p:nvSpPr>
        <p:spPr>
          <a:xfrm>
            <a:off x="548640" y="5989320"/>
            <a:ext cx="11064240" cy="640080"/>
          </a:xfrm>
          <a:prstGeom prst="rect">
            <a:avLst/>
          </a:prstGeom>
          <a:noFill/>
          <a:ln/>
        </p:spPr>
        <p:txBody>
          <a:bodyPr wrap="square" lIns="0" tIns="0" rIns="0" bIns="0" rtlCol="0" anchor="ctr"/>
          <a:lstStyle/>
          <a:p>
            <a:pPr marL="0" indent="0">
              <a:buNone/>
            </a:pPr>
            <a:r>
              <a:rPr lang="en-US" sz="1250" i="1" dirty="0">
                <a:solidFill>
                  <a:srgbClr val="5A6B99"/>
                </a:solidFill>
                <a:latin typeface="Calibri" pitchFamily="34" charset="0"/>
                <a:ea typeface="Calibri" pitchFamily="34" charset="-122"/>
                <a:cs typeface="Calibri" pitchFamily="34" charset="-120"/>
              </a:rPr>
              <a:t>Goed om te weten: de Europese AI-verordening vraagt van organisaties dat medewerkers die met AI werken voldoende AI-geletterd zijn. Deze werksessie is daar alvast een stap in.</a:t>
            </a:r>
            <a:endParaRPr lang="en-US" sz="1250" dirty="0"/>
          </a:p>
        </p:txBody>
      </p:sp>
      <p:sp>
        <p:nvSpPr>
          <p:cNvPr id="21" name="Text 15"/>
          <p:cNvSpPr/>
          <p:nvPr/>
        </p:nvSpPr>
        <p:spPr>
          <a:xfrm>
            <a:off x="11338560" y="6355080"/>
            <a:ext cx="457200" cy="274320"/>
          </a:xfrm>
          <a:prstGeom prst="rect">
            <a:avLst/>
          </a:prstGeom>
          <a:noFill/>
          <a:ln/>
        </p:spPr>
        <p:txBody>
          <a:bodyPr wrap="square" lIns="0" tIns="0" rIns="0" bIns="0" rtlCol="0" anchor="ctr"/>
          <a:lstStyle/>
          <a:p>
            <a:pPr marL="0" indent="0" algn="r">
              <a:buNone/>
            </a:pPr>
            <a:r>
              <a:rPr lang="en-US" sz="1000" dirty="0">
                <a:solidFill>
                  <a:srgbClr val="5A6B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509760" y="-1645920"/>
            <a:ext cx="4572000" cy="4572000"/>
          </a:xfrm>
          <a:prstGeom prst="ellipse">
            <a:avLst/>
          </a:prstGeom>
          <a:solidFill>
            <a:srgbClr val="F96167">
              <a:alpha val="18000"/>
            </a:srgbClr>
          </a:solidFill>
          <a:ln/>
        </p:spPr>
        <p:txBody>
          <a:bodyPr/>
          <a:lstStyle/>
          <a:p>
            <a:endParaRPr lang="en-NL"/>
          </a:p>
        </p:txBody>
      </p:sp>
      <p:sp>
        <p:nvSpPr>
          <p:cNvPr id="3" name="Shape 1"/>
          <p:cNvSpPr/>
          <p:nvPr/>
        </p:nvSpPr>
        <p:spPr>
          <a:xfrm>
            <a:off x="-1463040" y="4480560"/>
            <a:ext cx="4206240" cy="4206240"/>
          </a:xfrm>
          <a:prstGeom prst="ellipse">
            <a:avLst/>
          </a:prstGeom>
          <a:solidFill>
            <a:srgbClr val="CADCFC">
              <a:alpha val="14000"/>
            </a:srgbClr>
          </a:solidFill>
          <a:ln/>
        </p:spPr>
        <p:txBody>
          <a:bodyPr/>
          <a:lstStyle/>
          <a:p>
            <a:endParaRPr lang="en-NL"/>
          </a:p>
        </p:txBody>
      </p:sp>
      <p:sp>
        <p:nvSpPr>
          <p:cNvPr id="4" name="Shape 2"/>
          <p:cNvSpPr/>
          <p:nvPr/>
        </p:nvSpPr>
        <p:spPr>
          <a:xfrm>
            <a:off x="685800" y="1005840"/>
            <a:ext cx="777240" cy="777240"/>
          </a:xfrm>
          <a:prstGeom prst="ellipse">
            <a:avLst/>
          </a:prstGeom>
          <a:solidFill>
            <a:srgbClr val="F96167"/>
          </a:solidFill>
          <a:ln/>
        </p:spPr>
        <p:txBody>
          <a:bodyPr/>
          <a:lstStyle/>
          <a:p>
            <a:endParaRPr lang="en-NL"/>
          </a:p>
        </p:txBody>
      </p:sp>
      <p:pic>
        <p:nvPicPr>
          <p:cNvPr id="5" name="Image 0" descr="preencoded.png"/>
          <p:cNvPicPr>
            <a:picLocks noChangeAspect="1"/>
          </p:cNvPicPr>
          <p:nvPr/>
        </p:nvPicPr>
        <p:blipFill>
          <a:blip r:embed="rId3"/>
          <a:stretch>
            <a:fillRect/>
          </a:stretch>
        </p:blipFill>
        <p:spPr>
          <a:xfrm>
            <a:off x="887882" y="1207922"/>
            <a:ext cx="373075" cy="373075"/>
          </a:xfrm>
          <a:prstGeom prst="rect">
            <a:avLst/>
          </a:prstGeom>
        </p:spPr>
      </p:pic>
      <p:sp>
        <p:nvSpPr>
          <p:cNvPr id="6" name="Text 3"/>
          <p:cNvSpPr/>
          <p:nvPr/>
        </p:nvSpPr>
        <p:spPr>
          <a:xfrm>
            <a:off x="640080" y="2103120"/>
            <a:ext cx="10881360" cy="77724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Bedankt en een fijne zomer!</a:t>
            </a:r>
            <a:endParaRPr lang="en-US" sz="4000" dirty="0"/>
          </a:p>
        </p:txBody>
      </p:sp>
      <p:sp>
        <p:nvSpPr>
          <p:cNvPr id="7" name="Text 4"/>
          <p:cNvSpPr/>
          <p:nvPr/>
        </p:nvSpPr>
        <p:spPr>
          <a:xfrm>
            <a:off x="640080" y="3200400"/>
            <a:ext cx="10058400" cy="731520"/>
          </a:xfrm>
          <a:prstGeom prst="rect">
            <a:avLst/>
          </a:prstGeom>
          <a:noFill/>
          <a:ln/>
        </p:spPr>
        <p:txBody>
          <a:bodyPr wrap="square" lIns="0" tIns="0" rIns="0" bIns="0" rtlCol="0" anchor="ctr"/>
          <a:lstStyle/>
          <a:p>
            <a:pPr marL="0" indent="0">
              <a:buNone/>
            </a:pPr>
            <a:r>
              <a:rPr lang="en-US" sz="2000" dirty="0">
                <a:solidFill>
                  <a:srgbClr val="CADCFC"/>
                </a:solidFill>
                <a:latin typeface="Calibri" pitchFamily="34" charset="0"/>
                <a:ea typeface="Calibri" pitchFamily="34" charset="-122"/>
                <a:cs typeface="Calibri" pitchFamily="34" charset="-120"/>
              </a:rPr>
              <a:t>Vragen of sparren over AI en basisvaardigheden in jouw bibliotheek? Neem gerust contact op.</a:t>
            </a:r>
            <a:endParaRPr lang="en-US" sz="2000" dirty="0"/>
          </a:p>
        </p:txBody>
      </p:sp>
      <p:sp>
        <p:nvSpPr>
          <p:cNvPr id="8" name="Text 5"/>
          <p:cNvSpPr/>
          <p:nvPr/>
        </p:nvSpPr>
        <p:spPr>
          <a:xfrm>
            <a:off x="640080" y="5120640"/>
            <a:ext cx="10607040" cy="1005840"/>
          </a:xfrm>
          <a:prstGeom prst="rect">
            <a:avLst/>
          </a:prstGeom>
          <a:noFill/>
          <a:ln/>
        </p:spPr>
        <p:txBody>
          <a:bodyPr wrap="square" lIns="0" tIns="0" rIns="0" bIns="0" rtlCol="0" anchor="ctr"/>
          <a:lstStyle/>
          <a:p>
            <a:pPr marL="0" indent="0">
              <a:spcAft>
                <a:spcPts val="600"/>
              </a:spcAft>
              <a:buNone/>
            </a:pPr>
            <a:r>
              <a:rPr lang="en-US" sz="1500" dirty="0">
                <a:solidFill>
                  <a:srgbClr val="CADCFC"/>
                </a:solidFill>
                <a:latin typeface="Calibri" pitchFamily="34" charset="0"/>
                <a:ea typeface="Calibri" pitchFamily="34" charset="-122"/>
                <a:cs typeface="Calibri" pitchFamily="34" charset="-120"/>
              </a:rPr>
              <a:t>De presentatie, bronnen en voorbeelden uit de break-outs volgen per mail.</a:t>
            </a:r>
            <a:endParaRPr lang="en-US" sz="1500" dirty="0"/>
          </a:p>
          <a:p>
            <a:pPr marL="0" indent="0">
              <a:buNone/>
            </a:pPr>
            <a:r>
              <a:rPr lang="en-US" sz="1500" dirty="0">
                <a:solidFill>
                  <a:srgbClr val="CADCFC"/>
                </a:solidFill>
                <a:latin typeface="Calibri" pitchFamily="34" charset="0"/>
                <a:ea typeface="Calibri" pitchFamily="34" charset="-122"/>
                <a:cs typeface="Calibri" pitchFamily="34" charset="-120"/>
              </a:rPr>
              <a:t>Kijk ook naar de andere summerschoolsessies deze zomer op probiblio.nl/agenda.</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173AD6355CA74DBE54857A84A242A9" ma:contentTypeVersion="14" ma:contentTypeDescription="Een nieuw document maken." ma:contentTypeScope="" ma:versionID="0b9963b6d8b55fdc4315aa75e35f6d6d">
  <xsd:schema xmlns:xsd="http://www.w3.org/2001/XMLSchema" xmlns:xs="http://www.w3.org/2001/XMLSchema" xmlns:p="http://schemas.microsoft.com/office/2006/metadata/properties" xmlns:ns2="0856d6dd-0aa5-4cc1-8ce7-4504e513b767" xmlns:ns3="db143e9d-62c5-4dd7-84db-7643fd8ea49a" targetNamespace="http://schemas.microsoft.com/office/2006/metadata/properties" ma:root="true" ma:fieldsID="c8b2312f7d5c617ce706aead5c426153" ns2:_="" ns3:_="">
    <xsd:import namespace="0856d6dd-0aa5-4cc1-8ce7-4504e513b767"/>
    <xsd:import namespace="db143e9d-62c5-4dd7-84db-7643fd8ea49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6d6dd-0aa5-4cc1-8ce7-4504e513b7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a440edd1-84e1-4ef4-8edb-cdc85359b74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b143e9d-62c5-4dd7-84db-7643fd8ea49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61ead78-6741-4db6-b012-89457e81b9c3}" ma:internalName="TaxCatchAll" ma:showField="CatchAllData" ma:web="db143e9d-62c5-4dd7-84db-7643fd8ea4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856d6dd-0aa5-4cc1-8ce7-4504e513b767">
      <Terms xmlns="http://schemas.microsoft.com/office/infopath/2007/PartnerControls"/>
    </lcf76f155ced4ddcb4097134ff3c332f>
    <TaxCatchAll xmlns="db143e9d-62c5-4dd7-84db-7643fd8ea49a" xsi:nil="true"/>
  </documentManagement>
</p:properties>
</file>

<file path=customXml/itemProps1.xml><?xml version="1.0" encoding="utf-8"?>
<ds:datastoreItem xmlns:ds="http://schemas.openxmlformats.org/officeDocument/2006/customXml" ds:itemID="{726A784E-4628-4E03-B895-201C99573E74}"/>
</file>

<file path=customXml/itemProps2.xml><?xml version="1.0" encoding="utf-8"?>
<ds:datastoreItem xmlns:ds="http://schemas.openxmlformats.org/officeDocument/2006/customXml" ds:itemID="{EFBF7C1E-0B83-4484-AF9D-4F40718AA0A9}"/>
</file>

<file path=customXml/itemProps3.xml><?xml version="1.0" encoding="utf-8"?>
<ds:datastoreItem xmlns:ds="http://schemas.openxmlformats.org/officeDocument/2006/customXml" ds:itemID="{315120FD-AF3C-423F-8B35-8E6EBF3F4609}"/>
</file>

<file path=docProps/app.xml><?xml version="1.0" encoding="utf-8"?>
<Properties xmlns="http://schemas.openxmlformats.org/officeDocument/2006/extended-properties" xmlns:vt="http://schemas.openxmlformats.org/officeDocument/2006/docPropsVTypes">
  <TotalTime>4</TotalTime>
  <Words>1873</Words>
  <Application>Microsoft Office PowerPoint</Application>
  <PresentationFormat>Breedbeeld</PresentationFormat>
  <Paragraphs>162</Paragraphs>
  <Slides>13</Slides>
  <Notes>13</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13</vt:i4>
      </vt:variant>
    </vt:vector>
  </HeadingPairs>
  <TitlesOfParts>
    <vt:vector size="17" baseType="lpstr">
      <vt:lpstr>Arial</vt:lpstr>
      <vt:lpstr>Calibri</vt:lpstr>
      <vt:lpstr>Cambria</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Erik Reuvers</cp:lastModifiedBy>
  <cp:revision>2</cp:revision>
  <dcterms:created xsi:type="dcterms:W3CDTF">2026-07-19T23:53:32Z</dcterms:created>
  <dcterms:modified xsi:type="dcterms:W3CDTF">2026-07-20T00:03:31Z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0x01010098173AD6355CA74DBE54857A84A242A9</vt:lpwstr>
  </property>
</Properties>
</file>